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presProps" Target="presProps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theme" Target="theme/theme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tableStyles" Target="tableStyle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9754" y="3107182"/>
            <a:ext cx="11032490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99CA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99CA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63041" y="1475359"/>
            <a:ext cx="5366385" cy="4083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13092" y="3810000"/>
            <a:ext cx="4979035" cy="91440"/>
          </a:xfrm>
          <a:custGeom>
            <a:avLst/>
            <a:gdLst/>
            <a:ahLst/>
            <a:cxnLst/>
            <a:rect l="l" t="t" r="r" b="b"/>
            <a:pathLst>
              <a:path w="4979034" h="91439">
                <a:moveTo>
                  <a:pt x="4978908" y="0"/>
                </a:moveTo>
                <a:lnTo>
                  <a:pt x="0" y="0"/>
                </a:lnTo>
                <a:lnTo>
                  <a:pt x="0" y="91439"/>
                </a:lnTo>
                <a:lnTo>
                  <a:pt x="4978908" y="91439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213092" y="3896867"/>
            <a:ext cx="4979035" cy="192405"/>
          </a:xfrm>
          <a:custGeom>
            <a:avLst/>
            <a:gdLst/>
            <a:ahLst/>
            <a:cxnLst/>
            <a:rect l="l" t="t" r="r" b="b"/>
            <a:pathLst>
              <a:path w="4979034" h="192404">
                <a:moveTo>
                  <a:pt x="4978908" y="0"/>
                </a:moveTo>
                <a:lnTo>
                  <a:pt x="0" y="0"/>
                </a:lnTo>
                <a:lnTo>
                  <a:pt x="0" y="192023"/>
                </a:lnTo>
                <a:lnTo>
                  <a:pt x="4978908" y="19202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13092" y="4114800"/>
            <a:ext cx="4979035" cy="9525"/>
          </a:xfrm>
          <a:custGeom>
            <a:avLst/>
            <a:gdLst/>
            <a:ahLst/>
            <a:cxnLst/>
            <a:rect l="l" t="t" r="r" b="b"/>
            <a:pathLst>
              <a:path w="4979034" h="9525">
                <a:moveTo>
                  <a:pt x="4978908" y="0"/>
                </a:moveTo>
                <a:lnTo>
                  <a:pt x="0" y="0"/>
                </a:lnTo>
                <a:lnTo>
                  <a:pt x="0" y="9143"/>
                </a:lnTo>
                <a:lnTo>
                  <a:pt x="4978908" y="9143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13092" y="4165091"/>
            <a:ext cx="2621280" cy="18415"/>
          </a:xfrm>
          <a:custGeom>
            <a:avLst/>
            <a:gdLst/>
            <a:ahLst/>
            <a:cxnLst/>
            <a:rect l="l" t="t" r="r" b="b"/>
            <a:pathLst>
              <a:path w="2621279" h="18414">
                <a:moveTo>
                  <a:pt x="2621279" y="0"/>
                </a:moveTo>
                <a:lnTo>
                  <a:pt x="0" y="0"/>
                </a:lnTo>
                <a:lnTo>
                  <a:pt x="0" y="18287"/>
                </a:lnTo>
                <a:lnTo>
                  <a:pt x="2621279" y="18287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213092" y="4200144"/>
            <a:ext cx="2621280" cy="9525"/>
          </a:xfrm>
          <a:custGeom>
            <a:avLst/>
            <a:gdLst/>
            <a:ahLst/>
            <a:cxnLst/>
            <a:rect l="l" t="t" r="r" b="b"/>
            <a:pathLst>
              <a:path w="2621279" h="9525">
                <a:moveTo>
                  <a:pt x="2621279" y="0"/>
                </a:moveTo>
                <a:lnTo>
                  <a:pt x="0" y="0"/>
                </a:lnTo>
                <a:lnTo>
                  <a:pt x="0" y="9143"/>
                </a:lnTo>
                <a:lnTo>
                  <a:pt x="2621279" y="9143"/>
                </a:lnTo>
                <a:lnTo>
                  <a:pt x="2621279" y="0"/>
                </a:lnTo>
                <a:close/>
              </a:path>
            </a:pathLst>
          </a:custGeom>
          <a:solidFill>
            <a:srgbClr val="62A437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213092" y="3962400"/>
            <a:ext cx="4756785" cy="135890"/>
          </a:xfrm>
          <a:custGeom>
            <a:avLst/>
            <a:gdLst/>
            <a:ahLst/>
            <a:cxnLst/>
            <a:rect l="l" t="t" r="r" b="b"/>
            <a:pathLst>
              <a:path w="4756784" h="135889">
                <a:moveTo>
                  <a:pt x="4084320" y="2032"/>
                </a:moveTo>
                <a:lnTo>
                  <a:pt x="4082288" y="0"/>
                </a:lnTo>
                <a:lnTo>
                  <a:pt x="2032" y="0"/>
                </a:lnTo>
                <a:lnTo>
                  <a:pt x="0" y="2032"/>
                </a:lnTo>
                <a:lnTo>
                  <a:pt x="0" y="4572"/>
                </a:lnTo>
                <a:lnTo>
                  <a:pt x="0" y="25400"/>
                </a:lnTo>
                <a:lnTo>
                  <a:pt x="2032" y="27432"/>
                </a:lnTo>
                <a:lnTo>
                  <a:pt x="4082288" y="27432"/>
                </a:lnTo>
                <a:lnTo>
                  <a:pt x="4084320" y="25400"/>
                </a:lnTo>
                <a:lnTo>
                  <a:pt x="4084320" y="2032"/>
                </a:lnTo>
                <a:close/>
              </a:path>
              <a:path w="4756784" h="135889">
                <a:moveTo>
                  <a:pt x="4756404" y="101727"/>
                </a:moveTo>
                <a:lnTo>
                  <a:pt x="4753737" y="99060"/>
                </a:lnTo>
                <a:lnTo>
                  <a:pt x="2625471" y="99060"/>
                </a:lnTo>
                <a:lnTo>
                  <a:pt x="2622804" y="101727"/>
                </a:lnTo>
                <a:lnTo>
                  <a:pt x="2622804" y="105156"/>
                </a:lnTo>
                <a:lnTo>
                  <a:pt x="2622804" y="132969"/>
                </a:lnTo>
                <a:lnTo>
                  <a:pt x="2625471" y="135636"/>
                </a:lnTo>
                <a:lnTo>
                  <a:pt x="4753737" y="135636"/>
                </a:lnTo>
                <a:lnTo>
                  <a:pt x="4756404" y="132969"/>
                </a:lnTo>
                <a:lnTo>
                  <a:pt x="4756404" y="1017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3816096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0" y="77723"/>
                </a:moveTo>
                <a:lnTo>
                  <a:pt x="12192000" y="77723"/>
                </a:lnTo>
                <a:lnTo>
                  <a:pt x="12192000" y="0"/>
                </a:lnTo>
                <a:lnTo>
                  <a:pt x="0" y="0"/>
                </a:lnTo>
                <a:lnTo>
                  <a:pt x="0" y="7772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3701795"/>
            <a:ext cx="12192000" cy="189230"/>
          </a:xfrm>
          <a:custGeom>
            <a:avLst/>
            <a:gdLst/>
            <a:ahLst/>
            <a:cxnLst/>
            <a:rect l="l" t="t" r="r" b="b"/>
            <a:pathLst>
              <a:path w="12192000" h="189229">
                <a:moveTo>
                  <a:pt x="12192000" y="0"/>
                </a:moveTo>
                <a:lnTo>
                  <a:pt x="8552688" y="0"/>
                </a:lnTo>
                <a:lnTo>
                  <a:pt x="0" y="0"/>
                </a:lnTo>
                <a:lnTo>
                  <a:pt x="0" y="114300"/>
                </a:lnTo>
                <a:lnTo>
                  <a:pt x="8552688" y="114300"/>
                </a:lnTo>
                <a:lnTo>
                  <a:pt x="8552688" y="188976"/>
                </a:lnTo>
                <a:lnTo>
                  <a:pt x="12192000" y="188976"/>
                </a:lnTo>
                <a:lnTo>
                  <a:pt x="12192000" y="114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0"/>
            <a:ext cx="12192000" cy="3702050"/>
          </a:xfrm>
          <a:custGeom>
            <a:avLst/>
            <a:gdLst/>
            <a:ahLst/>
            <a:cxnLst/>
            <a:rect l="l" t="t" r="r" b="b"/>
            <a:pathLst>
              <a:path w="12192000" h="3702050">
                <a:moveTo>
                  <a:pt x="12192000" y="0"/>
                </a:moveTo>
                <a:lnTo>
                  <a:pt x="0" y="0"/>
                </a:lnTo>
                <a:lnTo>
                  <a:pt x="0" y="3701796"/>
                </a:lnTo>
                <a:lnTo>
                  <a:pt x="12192000" y="37017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99CA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11150"/>
          </a:xfrm>
          <a:custGeom>
            <a:avLst/>
            <a:gdLst/>
            <a:ahLst/>
            <a:cxnLst/>
            <a:rect l="l" t="t" r="r" b="b"/>
            <a:pathLst>
              <a:path w="12192000" h="311150">
                <a:moveTo>
                  <a:pt x="12192000" y="0"/>
                </a:moveTo>
                <a:lnTo>
                  <a:pt x="0" y="0"/>
                </a:lnTo>
                <a:lnTo>
                  <a:pt x="0" y="310896"/>
                </a:lnTo>
                <a:lnTo>
                  <a:pt x="12192000" y="3108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07847"/>
            <a:ext cx="12192000" cy="143510"/>
          </a:xfrm>
          <a:custGeom>
            <a:avLst/>
            <a:gdLst/>
            <a:ahLst/>
            <a:cxnLst/>
            <a:rect l="l" t="t" r="r" b="b"/>
            <a:pathLst>
              <a:path w="12192000" h="143509">
                <a:moveTo>
                  <a:pt x="12192000" y="0"/>
                </a:moveTo>
                <a:lnTo>
                  <a:pt x="0" y="0"/>
                </a:lnTo>
                <a:lnTo>
                  <a:pt x="0" y="91440"/>
                </a:lnTo>
                <a:lnTo>
                  <a:pt x="7213092" y="91440"/>
                </a:lnTo>
                <a:lnTo>
                  <a:pt x="7213092" y="143256"/>
                </a:lnTo>
                <a:lnTo>
                  <a:pt x="12192000" y="143256"/>
                </a:lnTo>
                <a:lnTo>
                  <a:pt x="12192000" y="91440"/>
                </a:lnTo>
                <a:lnTo>
                  <a:pt x="12192000" y="51816"/>
                </a:lnTo>
                <a:lnTo>
                  <a:pt x="1219200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13092" y="440435"/>
            <a:ext cx="4979035" cy="180340"/>
          </a:xfrm>
          <a:custGeom>
            <a:avLst/>
            <a:gdLst/>
            <a:ahLst/>
            <a:cxnLst/>
            <a:rect l="l" t="t" r="r" b="b"/>
            <a:pathLst>
              <a:path w="4979034" h="180340">
                <a:moveTo>
                  <a:pt x="4978908" y="0"/>
                </a:moveTo>
                <a:lnTo>
                  <a:pt x="0" y="0"/>
                </a:lnTo>
                <a:lnTo>
                  <a:pt x="0" y="179832"/>
                </a:lnTo>
                <a:lnTo>
                  <a:pt x="4978908" y="179832"/>
                </a:lnTo>
                <a:lnTo>
                  <a:pt x="4978908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210044" y="496823"/>
            <a:ext cx="4754880" cy="128270"/>
          </a:xfrm>
          <a:custGeom>
            <a:avLst/>
            <a:gdLst/>
            <a:ahLst/>
            <a:cxnLst/>
            <a:rect l="l" t="t" r="r" b="b"/>
            <a:pathLst>
              <a:path w="4754880" h="128270">
                <a:moveTo>
                  <a:pt x="4084320" y="2032"/>
                </a:moveTo>
                <a:lnTo>
                  <a:pt x="4082288" y="0"/>
                </a:lnTo>
                <a:lnTo>
                  <a:pt x="2032" y="0"/>
                </a:lnTo>
                <a:lnTo>
                  <a:pt x="0" y="2032"/>
                </a:lnTo>
                <a:lnTo>
                  <a:pt x="0" y="4572"/>
                </a:lnTo>
                <a:lnTo>
                  <a:pt x="0" y="25400"/>
                </a:lnTo>
                <a:lnTo>
                  <a:pt x="2032" y="27432"/>
                </a:lnTo>
                <a:lnTo>
                  <a:pt x="4082288" y="27432"/>
                </a:lnTo>
                <a:lnTo>
                  <a:pt x="4084320" y="25400"/>
                </a:lnTo>
                <a:lnTo>
                  <a:pt x="4084320" y="2032"/>
                </a:lnTo>
                <a:close/>
              </a:path>
              <a:path w="4754880" h="128270">
                <a:moveTo>
                  <a:pt x="4754880" y="94107"/>
                </a:moveTo>
                <a:lnTo>
                  <a:pt x="4752086" y="91440"/>
                </a:lnTo>
                <a:lnTo>
                  <a:pt x="2623947" y="91440"/>
                </a:lnTo>
                <a:lnTo>
                  <a:pt x="2621280" y="94107"/>
                </a:lnTo>
                <a:lnTo>
                  <a:pt x="2621280" y="97536"/>
                </a:lnTo>
                <a:lnTo>
                  <a:pt x="2621280" y="125349"/>
                </a:lnTo>
                <a:lnTo>
                  <a:pt x="2623947" y="128016"/>
                </a:lnTo>
                <a:lnTo>
                  <a:pt x="4752086" y="128016"/>
                </a:lnTo>
                <a:lnTo>
                  <a:pt x="4754880" y="125349"/>
                </a:lnTo>
                <a:lnTo>
                  <a:pt x="4754880" y="94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059412" y="0"/>
            <a:ext cx="131445" cy="622300"/>
          </a:xfrm>
          <a:custGeom>
            <a:avLst/>
            <a:gdLst/>
            <a:ahLst/>
            <a:cxnLst/>
            <a:rect l="l" t="t" r="r" b="b"/>
            <a:pathLst>
              <a:path w="131445" h="622300">
                <a:moveTo>
                  <a:pt x="36563" y="0"/>
                </a:moveTo>
                <a:lnTo>
                  <a:pt x="0" y="0"/>
                </a:lnTo>
                <a:lnTo>
                  <a:pt x="0" y="621792"/>
                </a:lnTo>
                <a:lnTo>
                  <a:pt x="36563" y="621792"/>
                </a:lnTo>
                <a:lnTo>
                  <a:pt x="36563" y="0"/>
                </a:lnTo>
                <a:close/>
              </a:path>
              <a:path w="131445" h="622300">
                <a:moveTo>
                  <a:pt x="131064" y="0"/>
                </a:moveTo>
                <a:lnTo>
                  <a:pt x="53340" y="0"/>
                </a:lnTo>
                <a:lnTo>
                  <a:pt x="53340" y="621792"/>
                </a:lnTo>
                <a:lnTo>
                  <a:pt x="131064" y="621792"/>
                </a:lnTo>
                <a:lnTo>
                  <a:pt x="131064" y="0"/>
                </a:lnTo>
                <a:close/>
              </a:path>
            </a:pathLst>
          </a:custGeom>
          <a:solidFill>
            <a:srgbClr val="FFFFFF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033504" y="0"/>
            <a:ext cx="12700" cy="622300"/>
          </a:xfrm>
          <a:custGeom>
            <a:avLst/>
            <a:gdLst/>
            <a:ahLst/>
            <a:cxnLst/>
            <a:rect l="l" t="t" r="r" b="b"/>
            <a:pathLst>
              <a:path w="12700" h="622300">
                <a:moveTo>
                  <a:pt x="12192" y="0"/>
                </a:moveTo>
                <a:lnTo>
                  <a:pt x="0" y="0"/>
                </a:lnTo>
                <a:lnTo>
                  <a:pt x="0" y="621791"/>
                </a:lnTo>
                <a:lnTo>
                  <a:pt x="12192" y="621791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967971" y="0"/>
            <a:ext cx="36830" cy="622300"/>
          </a:xfrm>
          <a:custGeom>
            <a:avLst/>
            <a:gdLst/>
            <a:ahLst/>
            <a:cxnLst/>
            <a:rect l="l" t="t" r="r" b="b"/>
            <a:pathLst>
              <a:path w="36829" h="622300">
                <a:moveTo>
                  <a:pt x="36575" y="0"/>
                </a:moveTo>
                <a:lnTo>
                  <a:pt x="0" y="0"/>
                </a:lnTo>
                <a:lnTo>
                  <a:pt x="0" y="621791"/>
                </a:lnTo>
                <a:lnTo>
                  <a:pt x="36575" y="621791"/>
                </a:lnTo>
                <a:lnTo>
                  <a:pt x="36575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887200" y="0"/>
            <a:ext cx="73660" cy="585470"/>
          </a:xfrm>
          <a:custGeom>
            <a:avLst/>
            <a:gdLst/>
            <a:ahLst/>
            <a:cxnLst/>
            <a:rect l="l" t="t" r="r" b="b"/>
            <a:pathLst>
              <a:path w="73659" h="585470">
                <a:moveTo>
                  <a:pt x="73151" y="0"/>
                </a:moveTo>
                <a:lnTo>
                  <a:pt x="0" y="0"/>
                </a:lnTo>
                <a:lnTo>
                  <a:pt x="0" y="585215"/>
                </a:lnTo>
                <a:lnTo>
                  <a:pt x="73151" y="585215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830811" y="0"/>
            <a:ext cx="12700" cy="585470"/>
          </a:xfrm>
          <a:custGeom>
            <a:avLst/>
            <a:gdLst/>
            <a:ahLst/>
            <a:cxnLst/>
            <a:rect l="l" t="t" r="r" b="b"/>
            <a:pathLst>
              <a:path w="12700" h="585470">
                <a:moveTo>
                  <a:pt x="12192" y="0"/>
                </a:moveTo>
                <a:lnTo>
                  <a:pt x="0" y="0"/>
                </a:lnTo>
                <a:lnTo>
                  <a:pt x="0" y="585215"/>
                </a:lnTo>
                <a:lnTo>
                  <a:pt x="12192" y="585215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0239" y="2775026"/>
            <a:ext cx="481152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99CA3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2640" y="2223642"/>
            <a:ext cx="6059805" cy="2221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19331" y="6301155"/>
            <a:ext cx="464820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55F5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7.jpg"/><Relationship Id="rId4" Type="http://schemas.openxmlformats.org/officeDocument/2006/relationships/image" Target="../media/image61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7.jpg"/><Relationship Id="rId4" Type="http://schemas.openxmlformats.org/officeDocument/2006/relationships/image" Target="../media/image61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7.jpg"/><Relationship Id="rId4" Type="http://schemas.openxmlformats.org/officeDocument/2006/relationships/image" Target="../media/image61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7.jpg"/><Relationship Id="rId4" Type="http://schemas.openxmlformats.org/officeDocument/2006/relationships/image" Target="../media/image61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ness#In_mathematics" TargetMode="External"/><Relationship Id="rId2" Type="http://schemas.openxmlformats.org/officeDocument/2006/relationships/hyperlink" Target="https://en.wikipedia.org/wiki/Decision_making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udywolf/blog/tree/master/RL/Cat%20vs%20Mouse%20exploration" TargetMode="External"/><Relationship Id="rId2" Type="http://schemas.openxmlformats.org/officeDocument/2006/relationships/hyperlink" Target="http://pymdptoolbox.readthedocs.org/en/latest/api/md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t.eecs.berkeley.edu/~cs188/sp12/projects/reinforcement/reinforcemen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)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530.pdf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3299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5923915" cy="35115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mixture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1-5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must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1,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2,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endParaRPr sz="2600">
              <a:latin typeface="Calibri"/>
              <a:cs typeface="Calibri"/>
            </a:endParaRPr>
          </a:p>
          <a:p>
            <a:pPr marL="561340" marR="41402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 these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meaning; 1 means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worse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movie </a:t>
            </a:r>
            <a:r>
              <a:rPr sz="2600" spc="-5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2.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38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Ordinal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40" y="2048255"/>
            <a:ext cx="3066288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526405" cy="393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803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actually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flowchart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help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decide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Decision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form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561340" marR="486409" indent="-247650">
              <a:lnSpc>
                <a:spcPct val="100000"/>
              </a:lnSpc>
              <a:spcBef>
                <a:spcPts val="32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resulting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classifications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tree!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73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 Trees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4620" y="2209800"/>
            <a:ext cx="5457444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137140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866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build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filter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resumes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historical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hiring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database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some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job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candidates,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hired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weren’t</a:t>
            </a:r>
            <a:endParaRPr sz="2800">
              <a:latin typeface="Calibri"/>
              <a:cs typeface="Calibri"/>
            </a:endParaRPr>
          </a:p>
          <a:p>
            <a:pPr marL="268605" marR="19177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arrive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whether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candidate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hired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30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053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Totally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Fabricated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Hiring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4837" y="3079495"/>
          <a:ext cx="10970893" cy="2377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5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4839">
                <a:tc>
                  <a:txBody>
                    <a:bodyPr/>
                    <a:lstStyle/>
                    <a:p>
                      <a:pPr marL="38100" marR="2044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ndi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  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35" dirty="0">
                          <a:latin typeface="Calibri"/>
                          <a:cs typeface="Calibri"/>
                        </a:rPr>
                        <a:t>Years 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Exp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ri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Employed?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marR="1746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Previous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pl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marR="2260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Level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ti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marR="4229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6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-ti</a:t>
                      </a:r>
                      <a:r>
                        <a:rPr sz="1800" b="1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r  school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Interned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Hired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93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646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92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013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Totally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Fabricated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Should-I-Hire-This-Person</a:t>
            </a:r>
            <a:r>
              <a:rPr sz="4000" b="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603" y="2065020"/>
            <a:ext cx="2054860" cy="88582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internship?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9584" y="3241548"/>
            <a:ext cx="2054860" cy="883919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511809" marR="504825" indent="83820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Currently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3932" y="4416552"/>
            <a:ext cx="2052955" cy="883919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531495" marR="130810" indent="-396240">
              <a:lnSpc>
                <a:spcPct val="100000"/>
              </a:lnSpc>
              <a:spcBef>
                <a:spcPts val="12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prior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employer?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6755" y="5591555"/>
            <a:ext cx="2052955" cy="88582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21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Attended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top-tier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school?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56760" y="2944367"/>
            <a:ext cx="1948814" cy="313055"/>
          </a:xfrm>
          <a:custGeom>
            <a:avLst/>
            <a:gdLst/>
            <a:ahLst/>
            <a:cxnLst/>
            <a:rect l="l" t="t" r="r" b="b"/>
            <a:pathLst>
              <a:path w="1948815" h="313054">
                <a:moveTo>
                  <a:pt x="1948815" y="297180"/>
                </a:moveTo>
                <a:lnTo>
                  <a:pt x="1936572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80"/>
                </a:lnTo>
                <a:lnTo>
                  <a:pt x="84074" y="310515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96" y="282524"/>
                </a:lnTo>
                <a:lnTo>
                  <a:pt x="1865122" y="313055"/>
                </a:lnTo>
                <a:lnTo>
                  <a:pt x="1948815" y="29718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1233" y="2898140"/>
            <a:ext cx="202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 algn="l"/>
              </a:tabLst>
            </a:pPr>
            <a:r>
              <a:rPr sz="2700" baseline="1543" dirty="0">
                <a:latin typeface="Calibri"/>
                <a:cs typeface="Calibri"/>
              </a:rPr>
              <a:t>No	</a:t>
            </a:r>
            <a:r>
              <a:rPr sz="1800" spc="-1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7496" y="4120895"/>
            <a:ext cx="1948814" cy="313055"/>
          </a:xfrm>
          <a:custGeom>
            <a:avLst/>
            <a:gdLst/>
            <a:ahLst/>
            <a:cxnLst/>
            <a:rect l="l" t="t" r="r" b="b"/>
            <a:pathLst>
              <a:path w="1948814" h="313054">
                <a:moveTo>
                  <a:pt x="1948815" y="297180"/>
                </a:moveTo>
                <a:lnTo>
                  <a:pt x="1936572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80"/>
                </a:lnTo>
                <a:lnTo>
                  <a:pt x="84074" y="310515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96" y="282524"/>
                </a:lnTo>
                <a:lnTo>
                  <a:pt x="1865122" y="313055"/>
                </a:lnTo>
                <a:lnTo>
                  <a:pt x="1948815" y="29718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62350" y="4074921"/>
            <a:ext cx="202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 algn="l"/>
              </a:tabLst>
            </a:pPr>
            <a:r>
              <a:rPr sz="2700" baseline="1543" dirty="0">
                <a:latin typeface="Calibri"/>
                <a:cs typeface="Calibri"/>
              </a:rPr>
              <a:t>No	</a:t>
            </a:r>
            <a:r>
              <a:rPr sz="1800" spc="-1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1656" y="5292851"/>
            <a:ext cx="1948814" cy="313055"/>
          </a:xfrm>
          <a:custGeom>
            <a:avLst/>
            <a:gdLst/>
            <a:ahLst/>
            <a:cxnLst/>
            <a:rect l="l" t="t" r="r" b="b"/>
            <a:pathLst>
              <a:path w="1948814" h="313054">
                <a:moveTo>
                  <a:pt x="1948815" y="297154"/>
                </a:moveTo>
                <a:lnTo>
                  <a:pt x="1936597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54"/>
                </a:lnTo>
                <a:lnTo>
                  <a:pt x="84074" y="310540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83" y="282524"/>
                </a:lnTo>
                <a:lnTo>
                  <a:pt x="1865122" y="313029"/>
                </a:lnTo>
                <a:lnTo>
                  <a:pt x="1948815" y="297154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56510" y="5247843"/>
            <a:ext cx="20269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 algn="l"/>
              </a:tabLst>
            </a:pPr>
            <a:r>
              <a:rPr sz="2700" baseline="1543" dirty="0">
                <a:latin typeface="Calibri"/>
                <a:cs typeface="Calibri"/>
              </a:rPr>
              <a:t>No	</a:t>
            </a:r>
            <a:r>
              <a:rPr sz="1800" spc="-1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6004" y="6472415"/>
            <a:ext cx="1948814" cy="313055"/>
          </a:xfrm>
          <a:custGeom>
            <a:avLst/>
            <a:gdLst/>
            <a:ahLst/>
            <a:cxnLst/>
            <a:rect l="l" t="t" r="r" b="b"/>
            <a:pathLst>
              <a:path w="1948814" h="313054">
                <a:moveTo>
                  <a:pt x="1948815" y="297167"/>
                </a:moveTo>
                <a:lnTo>
                  <a:pt x="1936546" y="285965"/>
                </a:lnTo>
                <a:lnTo>
                  <a:pt x="1885950" y="239725"/>
                </a:lnTo>
                <a:lnTo>
                  <a:pt x="1877263" y="270281"/>
                </a:lnTo>
                <a:lnTo>
                  <a:pt x="923798" y="0"/>
                </a:lnTo>
                <a:lnTo>
                  <a:pt x="921956" y="6324"/>
                </a:lnTo>
                <a:lnTo>
                  <a:pt x="919988" y="50"/>
                </a:lnTo>
                <a:lnTo>
                  <a:pt x="70739" y="268185"/>
                </a:lnTo>
                <a:lnTo>
                  <a:pt x="61214" y="237896"/>
                </a:lnTo>
                <a:lnTo>
                  <a:pt x="0" y="297167"/>
                </a:lnTo>
                <a:lnTo>
                  <a:pt x="84061" y="310565"/>
                </a:lnTo>
                <a:lnTo>
                  <a:pt x="75742" y="284111"/>
                </a:lnTo>
                <a:lnTo>
                  <a:pt x="74549" y="280301"/>
                </a:lnTo>
                <a:lnTo>
                  <a:pt x="922020" y="12725"/>
                </a:lnTo>
                <a:lnTo>
                  <a:pt x="1873796" y="282486"/>
                </a:lnTo>
                <a:lnTo>
                  <a:pt x="1865122" y="313042"/>
                </a:lnTo>
                <a:lnTo>
                  <a:pt x="1948815" y="297167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29588" y="6427723"/>
            <a:ext cx="202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 algn="l"/>
              </a:tabLst>
            </a:pPr>
            <a:r>
              <a:rPr sz="2700" baseline="1543" dirty="0">
                <a:latin typeface="Calibri"/>
                <a:cs typeface="Calibri"/>
              </a:rPr>
              <a:t>No	</a:t>
            </a:r>
            <a:r>
              <a:rPr sz="1800" spc="-1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6493" y="3259582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3310" y="4336160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5516" y="6543852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69714" y="5530697"/>
            <a:ext cx="1051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Don’t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Hire!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147" y="6543243"/>
            <a:ext cx="1051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Don’t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Hire!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299065" cy="310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step,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partition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minimize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next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algorithm: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ID3</a:t>
            </a:r>
            <a:endParaRPr sz="2800">
              <a:latin typeface="Calibri"/>
              <a:cs typeface="Calibri"/>
            </a:endParaRPr>
          </a:p>
          <a:p>
            <a:pPr marL="268605" marR="5499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greedy</a:t>
            </a:r>
            <a:r>
              <a:rPr sz="2800" i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r>
              <a:rPr sz="2800" i="1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tree,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picks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stage.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actually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tree.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works.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253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628765" cy="425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97536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very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susceptible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2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fight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this,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several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alternate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“vote”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final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561340" marR="15240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Randomly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re-sample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input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tree (fancy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term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this: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bootstrap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aggregating</a:t>
            </a:r>
            <a:r>
              <a:rPr sz="2600" i="1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bagging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561340" marR="422909" indent="-247650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Randomize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subset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allowed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choose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from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451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Forests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6576" y="3002279"/>
            <a:ext cx="4055364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276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Yet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again,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awesome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46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go 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trees.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3160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Ensemble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385300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Forests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28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solve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vote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17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188" y="3697223"/>
            <a:ext cx="5125212" cy="287731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10516870" cy="412622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1118235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Random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Forests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uses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bagging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(bootstrap aggregating) to implement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4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built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randomly-drawn subsets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268605" marR="17018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Boosting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an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alternate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technique where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subsequent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the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boosts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address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mis-classified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previous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268605" marR="338455" indent="-256540">
              <a:lnSpc>
                <a:spcPts val="281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bucket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of models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trains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several different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models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using training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picks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 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Stacking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runs multiple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models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once 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combines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Netflix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prize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won!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17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6314"/>
            <a:ext cx="4869815" cy="285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26733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following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types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numerical,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categorical,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ordinal?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19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gas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is in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gas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tank</a:t>
            </a:r>
            <a:endParaRPr sz="19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rating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overall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health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choices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1,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2,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or 4,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corresponding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55F51"/>
                </a:solidFill>
                <a:latin typeface="Calibri"/>
                <a:cs typeface="Calibri"/>
              </a:rPr>
              <a:t>“poor”,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30" dirty="0">
                <a:solidFill>
                  <a:srgbClr val="455F51"/>
                </a:solidFill>
                <a:latin typeface="Calibri"/>
                <a:cs typeface="Calibri"/>
              </a:rPr>
              <a:t>“moderate”,</a:t>
            </a:r>
            <a:r>
              <a:rPr sz="19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45" dirty="0">
                <a:solidFill>
                  <a:srgbClr val="455F51"/>
                </a:solidFill>
                <a:latin typeface="Calibri"/>
                <a:cs typeface="Calibri"/>
              </a:rPr>
              <a:t>“good”,</a:t>
            </a:r>
            <a:r>
              <a:rPr sz="19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“excellent”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races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19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classmates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Ages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years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Money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spent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174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Quiz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time!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08" y="2209800"/>
            <a:ext cx="5384291" cy="359511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638790" cy="39579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Bayes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Optimal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Classifier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Theoretically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best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almost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impractical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Bayesian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Parameter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Averaging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Attempts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BOC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practical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–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misunderstood,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susceptible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overfitting,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often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outperformed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simpler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bagging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approach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Bayesian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Model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Combination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Tries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address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 those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 in the end,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about 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cross-validation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best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combination 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704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Advanced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Ensemble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Learning: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Ways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Sound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Smart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19469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GB</a:t>
            </a:r>
            <a:r>
              <a:rPr b="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5840730" cy="406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eXtreme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Gradient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Boosted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endParaRPr sz="2600">
              <a:latin typeface="Calibri"/>
              <a:cs typeface="Calibri"/>
            </a:endParaRPr>
          </a:p>
          <a:p>
            <a:pPr marL="268605" marR="767715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boosting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ensemble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method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ts val="259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Each tree boosts attributes that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led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mis-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classifications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previous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06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AMAZING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Routinely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wins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Kaggle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competitions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Easy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561340" marR="509270" indent="-247650">
              <a:lnSpc>
                <a:spcPts val="2590"/>
              </a:lnSpc>
              <a:spcBef>
                <a:spcPts val="34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for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start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7678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4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GBoo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8856" y="1168653"/>
            <a:ext cx="37846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booster[0]: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0:[f2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2.349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9]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1,no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2,m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1:leaf=0.425454557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2:leaf=-0.218918934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booster[1]: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0:[f2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2.349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9]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1,no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2,m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1:leaf=-0.212727293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2:[f3&lt;1.75]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yes=3,no=4,missing=3</a:t>
            </a:r>
            <a:endParaRPr sz="900">
              <a:latin typeface="Calibri"/>
              <a:cs typeface="Calibri"/>
            </a:endParaRPr>
          </a:p>
          <a:p>
            <a:pPr marR="412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3:[f2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4.949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8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5,no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6,m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R="96520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5:leaf=0.404698014</a:t>
            </a:r>
            <a:endParaRPr sz="900">
              <a:latin typeface="Calibri"/>
              <a:cs typeface="Calibri"/>
            </a:endParaRPr>
          </a:p>
          <a:p>
            <a:pPr marR="40005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6:leaf=0.0310344752</a:t>
            </a:r>
            <a:endParaRPr sz="900">
              <a:latin typeface="Calibri"/>
              <a:cs typeface="Calibri"/>
            </a:endParaRPr>
          </a:p>
          <a:p>
            <a:pPr marR="412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4:[f2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4.949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8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7,no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8,m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7:leaf=-0.0360000096</a:t>
            </a:r>
            <a:endParaRPr sz="900">
              <a:latin typeface="Calibri"/>
              <a:cs typeface="Calibri"/>
            </a:endParaRPr>
          </a:p>
          <a:p>
            <a:pPr marR="62865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8:leaf=-0.212101951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booster[2]: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0:[f3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1.650</a:t>
            </a:r>
            <a:r>
              <a:rPr sz="900" spc="-15" dirty="0">
                <a:latin typeface="Calibri"/>
                <a:cs typeface="Calibri"/>
              </a:rPr>
              <a:t>0</a:t>
            </a:r>
            <a:r>
              <a:rPr sz="900" dirty="0">
                <a:latin typeface="Calibri"/>
                <a:cs typeface="Calibri"/>
              </a:rPr>
              <a:t>0</a:t>
            </a:r>
            <a:r>
              <a:rPr sz="900" spc="-15" dirty="0">
                <a:latin typeface="Calibri"/>
                <a:cs typeface="Calibri"/>
              </a:rPr>
              <a:t>0</a:t>
            </a:r>
            <a:r>
              <a:rPr sz="900" dirty="0">
                <a:latin typeface="Calibri"/>
                <a:cs typeface="Calibri"/>
              </a:rPr>
              <a:t>1]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1,no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2,m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R="9556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1</a:t>
            </a:r>
            <a:r>
              <a:rPr sz="900" spc="-5" dirty="0">
                <a:latin typeface="Calibri"/>
                <a:cs typeface="Calibri"/>
              </a:rPr>
              <a:t>:</a:t>
            </a:r>
            <a:r>
              <a:rPr sz="900" dirty="0">
                <a:latin typeface="Calibri"/>
                <a:cs typeface="Calibri"/>
              </a:rPr>
              <a:t>[f2</a:t>
            </a:r>
            <a:r>
              <a:rPr sz="900" spc="-10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4.9</a:t>
            </a:r>
            <a:r>
              <a:rPr sz="900" spc="-5" dirty="0">
                <a:latin typeface="Calibri"/>
                <a:cs typeface="Calibri"/>
              </a:rPr>
              <a:t>4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20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20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8</a:t>
            </a:r>
            <a:r>
              <a:rPr sz="900" spc="-20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10" dirty="0">
                <a:latin typeface="Calibri"/>
                <a:cs typeface="Calibri"/>
              </a:rPr>
              <a:t>e</a:t>
            </a:r>
            <a:r>
              <a:rPr sz="900" spc="-5" dirty="0">
                <a:latin typeface="Calibri"/>
                <a:cs typeface="Calibri"/>
              </a:rPr>
              <a:t>s</a:t>
            </a:r>
            <a:r>
              <a:rPr sz="900" spc="-10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3,</a:t>
            </a:r>
            <a:r>
              <a:rPr sz="900" spc="-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4,m</a:t>
            </a:r>
            <a:r>
              <a:rPr sz="900" spc="-5" dirty="0">
                <a:latin typeface="Calibri"/>
                <a:cs typeface="Calibri"/>
              </a:rPr>
              <a:t>issi</a:t>
            </a:r>
            <a:r>
              <a:rPr sz="900" spc="-10" dirty="0">
                <a:latin typeface="Calibri"/>
                <a:cs typeface="Calibri"/>
              </a:rPr>
              <a:t>ng=</a:t>
            </a:r>
            <a:r>
              <a:rPr sz="900" dirty="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 marR="977265" algn="r">
              <a:lnSpc>
                <a:spcPct val="100000"/>
              </a:lnSpc>
              <a:spcBef>
                <a:spcPts val="5"/>
              </a:spcBef>
            </a:pPr>
            <a:r>
              <a:rPr sz="900" spc="-5" dirty="0">
                <a:latin typeface="Calibri"/>
                <a:cs typeface="Calibri"/>
              </a:rPr>
              <a:t>3:leaf=-0.218272462</a:t>
            </a:r>
            <a:endParaRPr sz="900">
              <a:latin typeface="Calibri"/>
              <a:cs typeface="Calibri"/>
            </a:endParaRPr>
          </a:p>
          <a:p>
            <a:pPr marR="1010919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4:leaf=0.179999992</a:t>
            </a:r>
            <a:endParaRPr sz="900">
              <a:latin typeface="Calibri"/>
              <a:cs typeface="Calibri"/>
            </a:endParaRPr>
          </a:p>
          <a:p>
            <a:pPr marR="9556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2:[f2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4.850</a:t>
            </a:r>
            <a:r>
              <a:rPr sz="900" spc="-15" dirty="0">
                <a:latin typeface="Calibri"/>
                <a:cs typeface="Calibri"/>
              </a:rPr>
              <a:t>0</a:t>
            </a:r>
            <a:r>
              <a:rPr sz="900" dirty="0">
                <a:latin typeface="Calibri"/>
                <a:cs typeface="Calibri"/>
              </a:rPr>
              <a:t>0</a:t>
            </a:r>
            <a:r>
              <a:rPr sz="900" spc="-15" dirty="0">
                <a:latin typeface="Calibri"/>
                <a:cs typeface="Calibri"/>
              </a:rPr>
              <a:t>0</a:t>
            </a:r>
            <a:r>
              <a:rPr sz="900" dirty="0">
                <a:latin typeface="Calibri"/>
                <a:cs typeface="Calibri"/>
              </a:rPr>
              <a:t>3</a:t>
            </a:r>
            <a:r>
              <a:rPr sz="900" spc="-15" dirty="0">
                <a:latin typeface="Calibri"/>
                <a:cs typeface="Calibri"/>
              </a:rPr>
              <a:t>8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5,no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6,m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R="1010919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5:leaf=0.128571421</a:t>
            </a:r>
            <a:endParaRPr sz="900">
              <a:latin typeface="Calibri"/>
              <a:cs typeface="Calibri"/>
            </a:endParaRPr>
          </a:p>
          <a:p>
            <a:pPr marR="1010919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6:leaf=0.410059184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booster[3]: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0:[f2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2.349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9]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1,no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2,m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1:leaf=0.293001503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2:leaf=-0.195878834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booster[4]: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0:[f2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2.349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9]</a:t>
            </a:r>
            <a:r>
              <a:rPr sz="900" spc="-5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1,no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2,m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1:leaf=-0.189249262</a:t>
            </a:r>
            <a:endParaRPr sz="9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2:[f3&lt;1.75]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yes=3,no=4,missing=3</a:t>
            </a:r>
            <a:endParaRPr sz="900">
              <a:latin typeface="Calibri"/>
              <a:cs typeface="Calibri"/>
            </a:endParaRPr>
          </a:p>
          <a:p>
            <a:pPr marR="412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3:[f2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4.949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8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5,no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6,m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R="96520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5:leaf=0.278669834</a:t>
            </a:r>
            <a:endParaRPr sz="900">
              <a:latin typeface="Calibri"/>
              <a:cs typeface="Calibri"/>
            </a:endParaRPr>
          </a:p>
          <a:p>
            <a:pPr marR="40005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6:leaf=0.0307718068</a:t>
            </a:r>
            <a:endParaRPr sz="900">
              <a:latin typeface="Calibri"/>
              <a:cs typeface="Calibri"/>
            </a:endParaRPr>
          </a:p>
          <a:p>
            <a:pPr marR="41275" algn="r">
              <a:lnSpc>
                <a:spcPct val="100000"/>
              </a:lnSpc>
            </a:pPr>
            <a:r>
              <a:rPr sz="900" dirty="0">
                <a:latin typeface="Calibri"/>
                <a:cs typeface="Calibri"/>
              </a:rPr>
              <a:t>4:[f2</a:t>
            </a:r>
            <a:r>
              <a:rPr sz="900" spc="-5" dirty="0">
                <a:latin typeface="Calibri"/>
                <a:cs typeface="Calibri"/>
              </a:rPr>
              <a:t>&lt;</a:t>
            </a:r>
            <a:r>
              <a:rPr sz="900" dirty="0">
                <a:latin typeface="Calibri"/>
                <a:cs typeface="Calibri"/>
              </a:rPr>
              <a:t>4.949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9</a:t>
            </a:r>
            <a:r>
              <a:rPr sz="900" spc="-15" dirty="0">
                <a:latin typeface="Calibri"/>
                <a:cs typeface="Calibri"/>
              </a:rPr>
              <a:t>9</a:t>
            </a:r>
            <a:r>
              <a:rPr sz="900" dirty="0">
                <a:latin typeface="Calibri"/>
                <a:cs typeface="Calibri"/>
              </a:rPr>
              <a:t>8</a:t>
            </a:r>
            <a:r>
              <a:rPr sz="900" spc="-15" dirty="0">
                <a:latin typeface="Calibri"/>
                <a:cs typeface="Calibri"/>
              </a:rPr>
              <a:t>1</a:t>
            </a:r>
            <a:r>
              <a:rPr sz="900" dirty="0">
                <a:latin typeface="Calibri"/>
                <a:cs typeface="Calibri"/>
              </a:rPr>
              <a:t>]</a:t>
            </a:r>
            <a:r>
              <a:rPr sz="900" spc="-4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y</a:t>
            </a:r>
            <a:r>
              <a:rPr sz="900" spc="-5" dirty="0">
                <a:latin typeface="Calibri"/>
                <a:cs typeface="Calibri"/>
              </a:rPr>
              <a:t>es=</a:t>
            </a:r>
            <a:r>
              <a:rPr sz="900" dirty="0">
                <a:latin typeface="Calibri"/>
                <a:cs typeface="Calibri"/>
              </a:rPr>
              <a:t>7,no</a:t>
            </a:r>
            <a:r>
              <a:rPr sz="900" spc="-5" dirty="0">
                <a:latin typeface="Calibri"/>
                <a:cs typeface="Calibri"/>
              </a:rPr>
              <a:t>=</a:t>
            </a:r>
            <a:r>
              <a:rPr sz="900" dirty="0">
                <a:latin typeface="Calibri"/>
                <a:cs typeface="Calibri"/>
              </a:rPr>
              <a:t>8,m</a:t>
            </a:r>
            <a:r>
              <a:rPr sz="900" spc="-5" dirty="0">
                <a:latin typeface="Calibri"/>
                <a:cs typeface="Calibri"/>
              </a:rPr>
              <a:t>issing=</a:t>
            </a:r>
            <a:r>
              <a:rPr sz="900" dirty="0"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7:leaf=-0.0279411841</a:t>
            </a:r>
            <a:endParaRPr sz="900">
              <a:latin typeface="Calibri"/>
              <a:cs typeface="Calibri"/>
            </a:endParaRPr>
          </a:p>
          <a:p>
            <a:pPr marR="62865" algn="r">
              <a:lnSpc>
                <a:spcPct val="100000"/>
              </a:lnSpc>
            </a:pPr>
            <a:r>
              <a:rPr sz="900" spc="-5" dirty="0">
                <a:latin typeface="Calibri"/>
                <a:cs typeface="Calibri"/>
              </a:rPr>
              <a:t>8:leaf=-0.189206496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6419850" cy="418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Regularized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boosting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(prevents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overfitting)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handle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automatically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Parallel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processing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cross-validate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iteration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ts val="2590"/>
              </a:lnSpc>
              <a:spcBef>
                <a:spcPts val="34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Enables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early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stopping,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finding optimal number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iterations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Incremental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plug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optimization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objectives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pruning</a:t>
            </a:r>
            <a:endParaRPr sz="2600">
              <a:latin typeface="Calibri"/>
              <a:cs typeface="Calibri"/>
            </a:endParaRPr>
          </a:p>
          <a:p>
            <a:pPr marL="561340" marR="609600" indent="-247650">
              <a:lnSpc>
                <a:spcPts val="2590"/>
              </a:lnSpc>
              <a:spcBef>
                <a:spcPts val="35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Generally results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deeper,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optimized,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95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XGBoost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3318" y="2249423"/>
            <a:ext cx="3697701" cy="256641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858885" cy="31578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Pip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xgboost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CLI,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C++,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Julia,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JVM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interfaces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not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made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scikit_learn,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interface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DMatrix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structure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hold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&amp; labels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1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this easily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num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ar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thou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9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parameters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via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dictionary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Call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predict.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28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XGBoost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9412"/>
            <a:ext cx="6186170" cy="42068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Booster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gbtree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gblinear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Objective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(ie, multi:softmax,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multi:softprob)</a:t>
            </a:r>
            <a:endParaRPr sz="2600">
              <a:latin typeface="Calibri"/>
              <a:cs typeface="Calibri"/>
            </a:endParaRPr>
          </a:p>
          <a:p>
            <a:pPr marL="268605" marR="9334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Eta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(learning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rate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adjusts weights 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step)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Max_depth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(depth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tree)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Min_child_weight</a:t>
            </a:r>
            <a:endParaRPr sz="2600">
              <a:latin typeface="Calibri"/>
              <a:cs typeface="Calibri"/>
            </a:endParaRPr>
          </a:p>
          <a:p>
            <a:pPr marL="561340" marR="694690" indent="-247650">
              <a:lnSpc>
                <a:spcPct val="100000"/>
              </a:lnSpc>
              <a:spcBef>
                <a:spcPts val="3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control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overfitting,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too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high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underfit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…and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84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XGBoost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Hyperparameters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2028" y="1143000"/>
            <a:ext cx="4922520" cy="328117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559550" cy="177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almost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ML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practical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terms,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simple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see 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action.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7678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4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GBoo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8597" y="1470987"/>
            <a:ext cx="2262614" cy="402303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765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32720" cy="3127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classifying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(lots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features)</a:t>
            </a:r>
            <a:endParaRPr sz="2800">
              <a:latin typeface="Calibri"/>
              <a:cs typeface="Calibri"/>
            </a:endParaRPr>
          </a:p>
          <a:p>
            <a:pPr marL="268605" marR="29083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sz="2800" spc="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sz="2800" i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sz="2800" i="1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across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(mathematically,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define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hyperplanes.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Needless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say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I’m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details!)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455F51"/>
                </a:solidFill>
                <a:latin typeface="Calibri"/>
                <a:cs typeface="Calibri"/>
              </a:rPr>
              <a:t>kernel</a:t>
            </a:r>
            <a:r>
              <a:rPr sz="2800" i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trick</a:t>
            </a:r>
            <a:r>
              <a:rPr sz="2800" i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higher-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dimensional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spaces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hyperplanes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apparent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lower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dimensions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235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Vector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Machines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88955" cy="177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6540" marR="5080" indent="-256540" algn="r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565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SVM’s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employ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advanced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endParaRPr sz="2800">
              <a:latin typeface="Calibri"/>
              <a:cs typeface="Calibri"/>
            </a:endParaRPr>
          </a:p>
          <a:p>
            <a:pPr marR="68580" algn="r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trickery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handle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features.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fairly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expensive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“kernel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trick”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230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dimensions? Hyperplanes?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Huh?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9429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Mean,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Median,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445125" cy="2623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605155" indent="-256540" algn="just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practice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you’ll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 something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SVC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classify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SVM.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“kernels”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SVC.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than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24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Vector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4688" y="2868066"/>
            <a:ext cx="4177544" cy="310550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75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try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without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75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play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SVC’s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318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Recommender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54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recommender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systems?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75688"/>
            <a:ext cx="5390388" cy="29199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0488" y="3346703"/>
            <a:ext cx="5766816" cy="312267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819640" cy="18853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Build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matrix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bought/viewed/rated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Compute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similarity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Recommend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stuff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bought/viewed/rated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haven’t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yet.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User-Based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User-Based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152" y="2597783"/>
            <a:ext cx="803747" cy="112523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913" y="4882784"/>
            <a:ext cx="532008" cy="117342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183126" y="1988566"/>
            <a:ext cx="1414780" cy="2219325"/>
            <a:chOff x="4183126" y="1988566"/>
            <a:chExt cx="1414780" cy="221932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9288" y="2206752"/>
              <a:ext cx="1388364" cy="20010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6" y="1994916"/>
              <a:ext cx="252984" cy="2240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89476" y="1994916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4" y="85598"/>
                  </a:lnTo>
                  <a:lnTo>
                    <a:pt x="174751" y="138430"/>
                  </a:lnTo>
                  <a:lnTo>
                    <a:pt x="204724" y="224028"/>
                  </a:lnTo>
                  <a:lnTo>
                    <a:pt x="126491" y="171196"/>
                  </a:lnTo>
                  <a:lnTo>
                    <a:pt x="48260" y="224028"/>
                  </a:lnTo>
                  <a:lnTo>
                    <a:pt x="7823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272" y="1994916"/>
              <a:ext cx="252983" cy="2240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62272" y="1994916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3" y="85598"/>
                  </a:lnTo>
                  <a:lnTo>
                    <a:pt x="174751" y="138430"/>
                  </a:lnTo>
                  <a:lnTo>
                    <a:pt x="204724" y="224028"/>
                  </a:lnTo>
                  <a:lnTo>
                    <a:pt x="126491" y="171196"/>
                  </a:lnTo>
                  <a:lnTo>
                    <a:pt x="48260" y="224028"/>
                  </a:lnTo>
                  <a:lnTo>
                    <a:pt x="78231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16780" y="1994916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127254" y="0"/>
                  </a:moveTo>
                  <a:lnTo>
                    <a:pt x="97155" y="85598"/>
                  </a:lnTo>
                  <a:lnTo>
                    <a:pt x="0" y="85598"/>
                  </a:lnTo>
                  <a:lnTo>
                    <a:pt x="78612" y="138430"/>
                  </a:lnTo>
                  <a:lnTo>
                    <a:pt x="48641" y="224028"/>
                  </a:lnTo>
                  <a:lnTo>
                    <a:pt x="127254" y="171196"/>
                  </a:lnTo>
                  <a:lnTo>
                    <a:pt x="205867" y="224028"/>
                  </a:lnTo>
                  <a:lnTo>
                    <a:pt x="175895" y="138430"/>
                  </a:lnTo>
                  <a:lnTo>
                    <a:pt x="254508" y="85598"/>
                  </a:lnTo>
                  <a:lnTo>
                    <a:pt x="157353" y="85598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16780" y="1994916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0" y="85598"/>
                  </a:moveTo>
                  <a:lnTo>
                    <a:pt x="97155" y="85598"/>
                  </a:lnTo>
                  <a:lnTo>
                    <a:pt x="127254" y="0"/>
                  </a:lnTo>
                  <a:lnTo>
                    <a:pt x="157353" y="85598"/>
                  </a:lnTo>
                  <a:lnTo>
                    <a:pt x="254508" y="85598"/>
                  </a:lnTo>
                  <a:lnTo>
                    <a:pt x="175895" y="138430"/>
                  </a:lnTo>
                  <a:lnTo>
                    <a:pt x="205867" y="224028"/>
                  </a:lnTo>
                  <a:lnTo>
                    <a:pt x="127254" y="171196"/>
                  </a:lnTo>
                  <a:lnTo>
                    <a:pt x="48641" y="224028"/>
                  </a:lnTo>
                  <a:lnTo>
                    <a:pt x="78612" y="138430"/>
                  </a:lnTo>
                  <a:lnTo>
                    <a:pt x="0" y="85598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1288" y="1994916"/>
              <a:ext cx="252984" cy="2240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71288" y="1994916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5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4" y="85598"/>
                  </a:lnTo>
                  <a:lnTo>
                    <a:pt x="174751" y="138430"/>
                  </a:lnTo>
                  <a:lnTo>
                    <a:pt x="204724" y="224028"/>
                  </a:lnTo>
                  <a:lnTo>
                    <a:pt x="126491" y="171196"/>
                  </a:lnTo>
                  <a:lnTo>
                    <a:pt x="48260" y="224028"/>
                  </a:lnTo>
                  <a:lnTo>
                    <a:pt x="7823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12080" y="1994916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127254" y="0"/>
                  </a:moveTo>
                  <a:lnTo>
                    <a:pt x="97155" y="85598"/>
                  </a:lnTo>
                  <a:lnTo>
                    <a:pt x="0" y="85598"/>
                  </a:lnTo>
                  <a:lnTo>
                    <a:pt x="78612" y="138430"/>
                  </a:lnTo>
                  <a:lnTo>
                    <a:pt x="48641" y="224028"/>
                  </a:lnTo>
                  <a:lnTo>
                    <a:pt x="127254" y="171196"/>
                  </a:lnTo>
                  <a:lnTo>
                    <a:pt x="205867" y="224028"/>
                  </a:lnTo>
                  <a:lnTo>
                    <a:pt x="175895" y="138430"/>
                  </a:lnTo>
                  <a:lnTo>
                    <a:pt x="254508" y="85598"/>
                  </a:lnTo>
                  <a:lnTo>
                    <a:pt x="157353" y="85598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12080" y="1994916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5">
                  <a:moveTo>
                    <a:pt x="0" y="85598"/>
                  </a:moveTo>
                  <a:lnTo>
                    <a:pt x="97155" y="85598"/>
                  </a:lnTo>
                  <a:lnTo>
                    <a:pt x="127254" y="0"/>
                  </a:lnTo>
                  <a:lnTo>
                    <a:pt x="157353" y="85598"/>
                  </a:lnTo>
                  <a:lnTo>
                    <a:pt x="254508" y="85598"/>
                  </a:lnTo>
                  <a:lnTo>
                    <a:pt x="175895" y="138430"/>
                  </a:lnTo>
                  <a:lnTo>
                    <a:pt x="205867" y="224028"/>
                  </a:lnTo>
                  <a:lnTo>
                    <a:pt x="127254" y="171196"/>
                  </a:lnTo>
                  <a:lnTo>
                    <a:pt x="48641" y="224028"/>
                  </a:lnTo>
                  <a:lnTo>
                    <a:pt x="78612" y="138430"/>
                  </a:lnTo>
                  <a:lnTo>
                    <a:pt x="0" y="85598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491985" y="1945894"/>
            <a:ext cx="1454150" cy="2261870"/>
            <a:chOff x="6491985" y="1945894"/>
            <a:chExt cx="1454150" cy="226187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5287" y="2176272"/>
              <a:ext cx="1450847" cy="20314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8335" y="1952244"/>
              <a:ext cx="252984" cy="22402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98335" y="1952244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97"/>
                  </a:moveTo>
                  <a:lnTo>
                    <a:pt x="96646" y="85597"/>
                  </a:lnTo>
                  <a:lnTo>
                    <a:pt x="126491" y="0"/>
                  </a:lnTo>
                  <a:lnTo>
                    <a:pt x="156337" y="85597"/>
                  </a:lnTo>
                  <a:lnTo>
                    <a:pt x="252984" y="85597"/>
                  </a:lnTo>
                  <a:lnTo>
                    <a:pt x="174752" y="138429"/>
                  </a:lnTo>
                  <a:lnTo>
                    <a:pt x="204723" y="224027"/>
                  </a:lnTo>
                  <a:lnTo>
                    <a:pt x="126491" y="171195"/>
                  </a:lnTo>
                  <a:lnTo>
                    <a:pt x="48260" y="224027"/>
                  </a:lnTo>
                  <a:lnTo>
                    <a:pt x="78232" y="138429"/>
                  </a:lnTo>
                  <a:lnTo>
                    <a:pt x="0" y="85597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1131" y="1952244"/>
              <a:ext cx="252984" cy="2240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71131" y="1952244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97"/>
                  </a:moveTo>
                  <a:lnTo>
                    <a:pt x="96647" y="85597"/>
                  </a:lnTo>
                  <a:lnTo>
                    <a:pt x="126492" y="0"/>
                  </a:lnTo>
                  <a:lnTo>
                    <a:pt x="156337" y="85597"/>
                  </a:lnTo>
                  <a:lnTo>
                    <a:pt x="252984" y="85597"/>
                  </a:lnTo>
                  <a:lnTo>
                    <a:pt x="174751" y="138429"/>
                  </a:lnTo>
                  <a:lnTo>
                    <a:pt x="204724" y="224027"/>
                  </a:lnTo>
                  <a:lnTo>
                    <a:pt x="126492" y="171195"/>
                  </a:lnTo>
                  <a:lnTo>
                    <a:pt x="48260" y="224027"/>
                  </a:lnTo>
                  <a:lnTo>
                    <a:pt x="78232" y="138429"/>
                  </a:lnTo>
                  <a:lnTo>
                    <a:pt x="0" y="85597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25639" y="195224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127253" y="0"/>
                  </a:moveTo>
                  <a:lnTo>
                    <a:pt x="97154" y="85597"/>
                  </a:lnTo>
                  <a:lnTo>
                    <a:pt x="0" y="85597"/>
                  </a:lnTo>
                  <a:lnTo>
                    <a:pt x="78612" y="138429"/>
                  </a:lnTo>
                  <a:lnTo>
                    <a:pt x="48640" y="224027"/>
                  </a:lnTo>
                  <a:lnTo>
                    <a:pt x="127253" y="171195"/>
                  </a:lnTo>
                  <a:lnTo>
                    <a:pt x="205866" y="224027"/>
                  </a:lnTo>
                  <a:lnTo>
                    <a:pt x="175894" y="138429"/>
                  </a:lnTo>
                  <a:lnTo>
                    <a:pt x="254507" y="85597"/>
                  </a:lnTo>
                  <a:lnTo>
                    <a:pt x="157352" y="8559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25639" y="195224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0" y="85597"/>
                  </a:moveTo>
                  <a:lnTo>
                    <a:pt x="97154" y="85597"/>
                  </a:lnTo>
                  <a:lnTo>
                    <a:pt x="127253" y="0"/>
                  </a:lnTo>
                  <a:lnTo>
                    <a:pt x="157352" y="85597"/>
                  </a:lnTo>
                  <a:lnTo>
                    <a:pt x="254507" y="85597"/>
                  </a:lnTo>
                  <a:lnTo>
                    <a:pt x="175894" y="138429"/>
                  </a:lnTo>
                  <a:lnTo>
                    <a:pt x="205866" y="224027"/>
                  </a:lnTo>
                  <a:lnTo>
                    <a:pt x="127253" y="171195"/>
                  </a:lnTo>
                  <a:lnTo>
                    <a:pt x="48640" y="224027"/>
                  </a:lnTo>
                  <a:lnTo>
                    <a:pt x="78612" y="138429"/>
                  </a:lnTo>
                  <a:lnTo>
                    <a:pt x="0" y="85597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0147" y="1952244"/>
              <a:ext cx="252983" cy="2240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280147" y="1952244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5" h="224155">
                  <a:moveTo>
                    <a:pt x="0" y="85597"/>
                  </a:moveTo>
                  <a:lnTo>
                    <a:pt x="96647" y="85597"/>
                  </a:lnTo>
                  <a:lnTo>
                    <a:pt x="126492" y="0"/>
                  </a:lnTo>
                  <a:lnTo>
                    <a:pt x="156336" y="85597"/>
                  </a:lnTo>
                  <a:lnTo>
                    <a:pt x="252983" y="85597"/>
                  </a:lnTo>
                  <a:lnTo>
                    <a:pt x="174751" y="138429"/>
                  </a:lnTo>
                  <a:lnTo>
                    <a:pt x="204724" y="224027"/>
                  </a:lnTo>
                  <a:lnTo>
                    <a:pt x="126492" y="171195"/>
                  </a:lnTo>
                  <a:lnTo>
                    <a:pt x="48259" y="224027"/>
                  </a:lnTo>
                  <a:lnTo>
                    <a:pt x="78231" y="138429"/>
                  </a:lnTo>
                  <a:lnTo>
                    <a:pt x="0" y="85597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20939" y="195224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127253" y="0"/>
                  </a:moveTo>
                  <a:lnTo>
                    <a:pt x="97154" y="85597"/>
                  </a:lnTo>
                  <a:lnTo>
                    <a:pt x="0" y="85597"/>
                  </a:lnTo>
                  <a:lnTo>
                    <a:pt x="78612" y="138429"/>
                  </a:lnTo>
                  <a:lnTo>
                    <a:pt x="48640" y="224027"/>
                  </a:lnTo>
                  <a:lnTo>
                    <a:pt x="127253" y="171195"/>
                  </a:lnTo>
                  <a:lnTo>
                    <a:pt x="205866" y="224027"/>
                  </a:lnTo>
                  <a:lnTo>
                    <a:pt x="175894" y="138429"/>
                  </a:lnTo>
                  <a:lnTo>
                    <a:pt x="254507" y="85597"/>
                  </a:lnTo>
                  <a:lnTo>
                    <a:pt x="157352" y="8559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20939" y="1952244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4" h="224155">
                  <a:moveTo>
                    <a:pt x="0" y="85597"/>
                  </a:moveTo>
                  <a:lnTo>
                    <a:pt x="97154" y="85597"/>
                  </a:lnTo>
                  <a:lnTo>
                    <a:pt x="127253" y="0"/>
                  </a:lnTo>
                  <a:lnTo>
                    <a:pt x="157352" y="85597"/>
                  </a:lnTo>
                  <a:lnTo>
                    <a:pt x="254507" y="85597"/>
                  </a:lnTo>
                  <a:lnTo>
                    <a:pt x="175894" y="138429"/>
                  </a:lnTo>
                  <a:lnTo>
                    <a:pt x="205866" y="224027"/>
                  </a:lnTo>
                  <a:lnTo>
                    <a:pt x="127253" y="171195"/>
                  </a:lnTo>
                  <a:lnTo>
                    <a:pt x="48640" y="224027"/>
                  </a:lnTo>
                  <a:lnTo>
                    <a:pt x="78612" y="138429"/>
                  </a:lnTo>
                  <a:lnTo>
                    <a:pt x="0" y="85597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183126" y="4413250"/>
            <a:ext cx="1414780" cy="2226945"/>
            <a:chOff x="4183126" y="4413250"/>
            <a:chExt cx="1414780" cy="222694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9288" y="4640579"/>
              <a:ext cx="1388364" cy="19994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9476" y="4419600"/>
              <a:ext cx="252984" cy="2240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89476" y="4419600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4" y="85598"/>
                  </a:lnTo>
                  <a:lnTo>
                    <a:pt x="174751" y="138430"/>
                  </a:lnTo>
                  <a:lnTo>
                    <a:pt x="204724" y="224027"/>
                  </a:lnTo>
                  <a:lnTo>
                    <a:pt x="126491" y="171195"/>
                  </a:lnTo>
                  <a:lnTo>
                    <a:pt x="48260" y="224027"/>
                  </a:lnTo>
                  <a:lnTo>
                    <a:pt x="7823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272" y="4419600"/>
              <a:ext cx="252983" cy="22402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62272" y="4419600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3" y="85598"/>
                  </a:lnTo>
                  <a:lnTo>
                    <a:pt x="174751" y="138430"/>
                  </a:lnTo>
                  <a:lnTo>
                    <a:pt x="204724" y="224027"/>
                  </a:lnTo>
                  <a:lnTo>
                    <a:pt x="126491" y="171195"/>
                  </a:lnTo>
                  <a:lnTo>
                    <a:pt x="48260" y="224027"/>
                  </a:lnTo>
                  <a:lnTo>
                    <a:pt x="78231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16780" y="4419600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127254" y="0"/>
                  </a:moveTo>
                  <a:lnTo>
                    <a:pt x="97155" y="85598"/>
                  </a:lnTo>
                  <a:lnTo>
                    <a:pt x="0" y="85598"/>
                  </a:lnTo>
                  <a:lnTo>
                    <a:pt x="78612" y="138430"/>
                  </a:lnTo>
                  <a:lnTo>
                    <a:pt x="48641" y="224027"/>
                  </a:lnTo>
                  <a:lnTo>
                    <a:pt x="127254" y="171195"/>
                  </a:lnTo>
                  <a:lnTo>
                    <a:pt x="205867" y="224027"/>
                  </a:lnTo>
                  <a:lnTo>
                    <a:pt x="175895" y="138430"/>
                  </a:lnTo>
                  <a:lnTo>
                    <a:pt x="254508" y="85598"/>
                  </a:lnTo>
                  <a:lnTo>
                    <a:pt x="157353" y="85598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16780" y="4419600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0" y="85598"/>
                  </a:moveTo>
                  <a:lnTo>
                    <a:pt x="97155" y="85598"/>
                  </a:lnTo>
                  <a:lnTo>
                    <a:pt x="127254" y="0"/>
                  </a:lnTo>
                  <a:lnTo>
                    <a:pt x="157353" y="85598"/>
                  </a:lnTo>
                  <a:lnTo>
                    <a:pt x="254508" y="85598"/>
                  </a:lnTo>
                  <a:lnTo>
                    <a:pt x="175895" y="138430"/>
                  </a:lnTo>
                  <a:lnTo>
                    <a:pt x="205867" y="224027"/>
                  </a:lnTo>
                  <a:lnTo>
                    <a:pt x="127254" y="171195"/>
                  </a:lnTo>
                  <a:lnTo>
                    <a:pt x="48641" y="224027"/>
                  </a:lnTo>
                  <a:lnTo>
                    <a:pt x="7861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1288" y="4419600"/>
              <a:ext cx="252984" cy="2240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971288" y="4419600"/>
              <a:ext cx="253365" cy="224154"/>
            </a:xfrm>
            <a:custGeom>
              <a:avLst/>
              <a:gdLst/>
              <a:ahLst/>
              <a:cxnLst/>
              <a:rect l="l" t="t" r="r" b="b"/>
              <a:pathLst>
                <a:path w="253364" h="224154">
                  <a:moveTo>
                    <a:pt x="0" y="85598"/>
                  </a:moveTo>
                  <a:lnTo>
                    <a:pt x="96647" y="85598"/>
                  </a:lnTo>
                  <a:lnTo>
                    <a:pt x="126491" y="0"/>
                  </a:lnTo>
                  <a:lnTo>
                    <a:pt x="156337" y="85598"/>
                  </a:lnTo>
                  <a:lnTo>
                    <a:pt x="252984" y="85598"/>
                  </a:lnTo>
                  <a:lnTo>
                    <a:pt x="174751" y="138430"/>
                  </a:lnTo>
                  <a:lnTo>
                    <a:pt x="204724" y="224027"/>
                  </a:lnTo>
                  <a:lnTo>
                    <a:pt x="126491" y="171195"/>
                  </a:lnTo>
                  <a:lnTo>
                    <a:pt x="48260" y="224027"/>
                  </a:lnTo>
                  <a:lnTo>
                    <a:pt x="7823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12080" y="4419600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127254" y="0"/>
                  </a:moveTo>
                  <a:lnTo>
                    <a:pt x="97155" y="85598"/>
                  </a:lnTo>
                  <a:lnTo>
                    <a:pt x="0" y="85598"/>
                  </a:lnTo>
                  <a:lnTo>
                    <a:pt x="78612" y="138430"/>
                  </a:lnTo>
                  <a:lnTo>
                    <a:pt x="48641" y="224027"/>
                  </a:lnTo>
                  <a:lnTo>
                    <a:pt x="127254" y="171195"/>
                  </a:lnTo>
                  <a:lnTo>
                    <a:pt x="205867" y="224027"/>
                  </a:lnTo>
                  <a:lnTo>
                    <a:pt x="175895" y="138430"/>
                  </a:lnTo>
                  <a:lnTo>
                    <a:pt x="254508" y="85598"/>
                  </a:lnTo>
                  <a:lnTo>
                    <a:pt x="157353" y="85598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12080" y="4419600"/>
              <a:ext cx="254635" cy="224154"/>
            </a:xfrm>
            <a:custGeom>
              <a:avLst/>
              <a:gdLst/>
              <a:ahLst/>
              <a:cxnLst/>
              <a:rect l="l" t="t" r="r" b="b"/>
              <a:pathLst>
                <a:path w="254635" h="224154">
                  <a:moveTo>
                    <a:pt x="0" y="85598"/>
                  </a:moveTo>
                  <a:lnTo>
                    <a:pt x="97155" y="85598"/>
                  </a:lnTo>
                  <a:lnTo>
                    <a:pt x="127254" y="0"/>
                  </a:lnTo>
                  <a:lnTo>
                    <a:pt x="157353" y="85598"/>
                  </a:lnTo>
                  <a:lnTo>
                    <a:pt x="254508" y="85598"/>
                  </a:lnTo>
                  <a:lnTo>
                    <a:pt x="175895" y="138430"/>
                  </a:lnTo>
                  <a:lnTo>
                    <a:pt x="205867" y="224027"/>
                  </a:lnTo>
                  <a:lnTo>
                    <a:pt x="127254" y="171195"/>
                  </a:lnTo>
                  <a:lnTo>
                    <a:pt x="48641" y="224027"/>
                  </a:lnTo>
                  <a:lnTo>
                    <a:pt x="78612" y="138430"/>
                  </a:lnTo>
                  <a:lnTo>
                    <a:pt x="0" y="8559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659126" y="2930398"/>
            <a:ext cx="1097915" cy="640715"/>
            <a:chOff x="2659126" y="2930398"/>
            <a:chExt cx="1097915" cy="640715"/>
          </a:xfrm>
        </p:grpSpPr>
        <p:sp>
          <p:nvSpPr>
            <p:cNvPr id="53" name="object 53"/>
            <p:cNvSpPr/>
            <p:nvPr/>
          </p:nvSpPr>
          <p:spPr>
            <a:xfrm>
              <a:off x="2665476" y="2936748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771144" y="0"/>
                  </a:moveTo>
                  <a:lnTo>
                    <a:pt x="771144" y="156972"/>
                  </a:lnTo>
                  <a:lnTo>
                    <a:pt x="0" y="156972"/>
                  </a:lnTo>
                  <a:lnTo>
                    <a:pt x="0" y="470915"/>
                  </a:lnTo>
                  <a:lnTo>
                    <a:pt x="771144" y="470915"/>
                  </a:lnTo>
                  <a:lnTo>
                    <a:pt x="771144" y="627888"/>
                  </a:lnTo>
                  <a:lnTo>
                    <a:pt x="1085088" y="313943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65476" y="2936748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0" y="156972"/>
                  </a:moveTo>
                  <a:lnTo>
                    <a:pt x="771144" y="156972"/>
                  </a:lnTo>
                  <a:lnTo>
                    <a:pt x="771144" y="0"/>
                  </a:lnTo>
                  <a:lnTo>
                    <a:pt x="1085088" y="313943"/>
                  </a:lnTo>
                  <a:lnTo>
                    <a:pt x="771144" y="627888"/>
                  </a:lnTo>
                  <a:lnTo>
                    <a:pt x="771144" y="470915"/>
                  </a:lnTo>
                  <a:lnTo>
                    <a:pt x="0" y="470915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659126" y="5202682"/>
            <a:ext cx="1097915" cy="640715"/>
            <a:chOff x="2659126" y="5202682"/>
            <a:chExt cx="1097915" cy="640715"/>
          </a:xfrm>
        </p:grpSpPr>
        <p:sp>
          <p:nvSpPr>
            <p:cNvPr id="56" name="object 56"/>
            <p:cNvSpPr/>
            <p:nvPr/>
          </p:nvSpPr>
          <p:spPr>
            <a:xfrm>
              <a:off x="2665476" y="5209032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771144" y="0"/>
                  </a:moveTo>
                  <a:lnTo>
                    <a:pt x="771144" y="156972"/>
                  </a:lnTo>
                  <a:lnTo>
                    <a:pt x="0" y="156972"/>
                  </a:lnTo>
                  <a:lnTo>
                    <a:pt x="0" y="470916"/>
                  </a:lnTo>
                  <a:lnTo>
                    <a:pt x="771144" y="470916"/>
                  </a:lnTo>
                  <a:lnTo>
                    <a:pt x="771144" y="627888"/>
                  </a:lnTo>
                  <a:lnTo>
                    <a:pt x="1085088" y="313944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65476" y="5209032"/>
              <a:ext cx="1085215" cy="628015"/>
            </a:xfrm>
            <a:custGeom>
              <a:avLst/>
              <a:gdLst/>
              <a:ahLst/>
              <a:cxnLst/>
              <a:rect l="l" t="t" r="r" b="b"/>
              <a:pathLst>
                <a:path w="1085214" h="628014">
                  <a:moveTo>
                    <a:pt x="0" y="156972"/>
                  </a:moveTo>
                  <a:lnTo>
                    <a:pt x="771144" y="156972"/>
                  </a:lnTo>
                  <a:lnTo>
                    <a:pt x="771144" y="0"/>
                  </a:lnTo>
                  <a:lnTo>
                    <a:pt x="1085088" y="313944"/>
                  </a:lnTo>
                  <a:lnTo>
                    <a:pt x="771144" y="627888"/>
                  </a:lnTo>
                  <a:lnTo>
                    <a:pt x="771144" y="470916"/>
                  </a:lnTo>
                  <a:lnTo>
                    <a:pt x="0" y="470916"/>
                  </a:lnTo>
                  <a:lnTo>
                    <a:pt x="0" y="15697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User-Based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5305" y="3108848"/>
            <a:ext cx="533234" cy="11734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7447" y="2732532"/>
            <a:ext cx="1450848" cy="203149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7260590" cy="1420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fickle;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tastes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075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 User-Based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CF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047605" cy="1420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fewer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(less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computation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game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086358"/>
            <a:ext cx="9801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based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recommendations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relationships </a:t>
            </a:r>
            <a:r>
              <a:rPr sz="3600" b="0" spc="-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things 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36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people?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995535" cy="27768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pair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watched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person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similarity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across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watched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similarity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strength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7A76E"/>
              </a:buClr>
              <a:buFont typeface="Georgia"/>
              <a:buChar char="•"/>
            </a:pPr>
            <a:endParaRPr sz="32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(This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it!)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Item-Based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013700" cy="36226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AKA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Sum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samples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children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house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street:</a:t>
            </a:r>
            <a:endParaRPr sz="2600">
              <a:latin typeface="Calibri"/>
              <a:cs typeface="Calibri"/>
            </a:endParaRPr>
          </a:p>
          <a:p>
            <a:pPr marR="707390" algn="ctr">
              <a:lnSpc>
                <a:spcPct val="100000"/>
              </a:lnSpc>
              <a:spcBef>
                <a:spcPts val="2305"/>
              </a:spcBef>
            </a:pP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2,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2,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Calibri"/>
              <a:cs typeface="Calibri"/>
            </a:endParaRPr>
          </a:p>
          <a:p>
            <a:pPr marL="427355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MEAN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5" dirty="0">
                <a:latin typeface="Calibri"/>
                <a:cs typeface="Calibri"/>
              </a:rPr>
              <a:t>(0+2+3+2+1+0+0+2+0)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/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9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1.11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222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Item-Based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505" y="2405759"/>
            <a:ext cx="802346" cy="112523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101" y="3844940"/>
            <a:ext cx="532008" cy="11734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768" y="5297812"/>
            <a:ext cx="491480" cy="10343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0471" y="2209800"/>
            <a:ext cx="1389887" cy="19994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4358640"/>
            <a:ext cx="1450848" cy="203149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56067" y="2935350"/>
            <a:ext cx="3564890" cy="2462530"/>
          </a:xfrm>
          <a:custGeom>
            <a:avLst/>
            <a:gdLst/>
            <a:ahLst/>
            <a:cxnLst/>
            <a:rect l="l" t="t" r="r" b="b"/>
            <a:pathLst>
              <a:path w="3564890" h="2462529">
                <a:moveTo>
                  <a:pt x="3454920" y="37973"/>
                </a:moveTo>
                <a:lnTo>
                  <a:pt x="3442411" y="31750"/>
                </a:lnTo>
                <a:lnTo>
                  <a:pt x="3378593" y="0"/>
                </a:lnTo>
                <a:lnTo>
                  <a:pt x="3378644" y="31788"/>
                </a:lnTo>
                <a:lnTo>
                  <a:pt x="11188" y="38481"/>
                </a:lnTo>
                <a:lnTo>
                  <a:pt x="11188" y="51181"/>
                </a:lnTo>
                <a:lnTo>
                  <a:pt x="3378657" y="44475"/>
                </a:lnTo>
                <a:lnTo>
                  <a:pt x="3378720" y="76200"/>
                </a:lnTo>
                <a:lnTo>
                  <a:pt x="3454920" y="37973"/>
                </a:lnTo>
                <a:close/>
              </a:path>
              <a:path w="3564890" h="2462529">
                <a:moveTo>
                  <a:pt x="3564267" y="2462276"/>
                </a:moveTo>
                <a:lnTo>
                  <a:pt x="3547186" y="2432050"/>
                </a:lnTo>
                <a:lnTo>
                  <a:pt x="3522357" y="2388108"/>
                </a:lnTo>
                <a:lnTo>
                  <a:pt x="3504615" y="2414422"/>
                </a:lnTo>
                <a:lnTo>
                  <a:pt x="7124" y="52578"/>
                </a:lnTo>
                <a:lnTo>
                  <a:pt x="0" y="62992"/>
                </a:lnTo>
                <a:lnTo>
                  <a:pt x="3497542" y="2424912"/>
                </a:lnTo>
                <a:lnTo>
                  <a:pt x="3479812" y="2451227"/>
                </a:lnTo>
                <a:lnTo>
                  <a:pt x="3564267" y="2462276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Item-Based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505" y="2406617"/>
            <a:ext cx="802346" cy="11320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101" y="3855672"/>
            <a:ext cx="532008" cy="11788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768" y="5314875"/>
            <a:ext cx="491480" cy="10412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0471" y="2209800"/>
            <a:ext cx="1389887" cy="20116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4370832"/>
            <a:ext cx="1450848" cy="204368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56079" y="2939923"/>
            <a:ext cx="3566160" cy="2644140"/>
            <a:chOff x="1656079" y="2939923"/>
            <a:chExt cx="3566160" cy="2644140"/>
          </a:xfrm>
        </p:grpSpPr>
        <p:sp>
          <p:nvSpPr>
            <p:cNvPr id="20" name="object 20"/>
            <p:cNvSpPr/>
            <p:nvPr/>
          </p:nvSpPr>
          <p:spPr>
            <a:xfrm>
              <a:off x="1656067" y="2939922"/>
              <a:ext cx="3564890" cy="2476500"/>
            </a:xfrm>
            <a:custGeom>
              <a:avLst/>
              <a:gdLst/>
              <a:ahLst/>
              <a:cxnLst/>
              <a:rect l="l" t="t" r="r" b="b"/>
              <a:pathLst>
                <a:path w="3564890" h="2476500">
                  <a:moveTo>
                    <a:pt x="3454920" y="37973"/>
                  </a:moveTo>
                  <a:lnTo>
                    <a:pt x="3442411" y="31750"/>
                  </a:lnTo>
                  <a:lnTo>
                    <a:pt x="3378593" y="0"/>
                  </a:lnTo>
                  <a:lnTo>
                    <a:pt x="3378644" y="31788"/>
                  </a:lnTo>
                  <a:lnTo>
                    <a:pt x="11188" y="38608"/>
                  </a:lnTo>
                  <a:lnTo>
                    <a:pt x="11188" y="51308"/>
                  </a:lnTo>
                  <a:lnTo>
                    <a:pt x="3378657" y="44488"/>
                  </a:lnTo>
                  <a:lnTo>
                    <a:pt x="3378720" y="76200"/>
                  </a:lnTo>
                  <a:lnTo>
                    <a:pt x="3454920" y="37973"/>
                  </a:lnTo>
                  <a:close/>
                </a:path>
                <a:path w="3564890" h="2476500">
                  <a:moveTo>
                    <a:pt x="3564267" y="2476500"/>
                  </a:moveTo>
                  <a:lnTo>
                    <a:pt x="3547173" y="2446020"/>
                  </a:lnTo>
                  <a:lnTo>
                    <a:pt x="3522611" y="2402205"/>
                  </a:lnTo>
                  <a:lnTo>
                    <a:pt x="3504755" y="2428494"/>
                  </a:lnTo>
                  <a:lnTo>
                    <a:pt x="7124" y="52578"/>
                  </a:lnTo>
                  <a:lnTo>
                    <a:pt x="0" y="62992"/>
                  </a:lnTo>
                  <a:lnTo>
                    <a:pt x="3497669" y="2438920"/>
                  </a:lnTo>
                  <a:lnTo>
                    <a:pt x="3479812" y="2465197"/>
                  </a:lnTo>
                  <a:lnTo>
                    <a:pt x="3564267" y="247650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2374" y="3096640"/>
              <a:ext cx="3499485" cy="2487295"/>
            </a:xfrm>
            <a:custGeom>
              <a:avLst/>
              <a:gdLst/>
              <a:ahLst/>
              <a:cxnLst/>
              <a:rect l="l" t="t" r="r" b="b"/>
              <a:pathLst>
                <a:path w="3499485" h="2487295">
                  <a:moveTo>
                    <a:pt x="3322955" y="6985"/>
                  </a:moveTo>
                  <a:lnTo>
                    <a:pt x="3237992" y="0"/>
                  </a:lnTo>
                  <a:lnTo>
                    <a:pt x="3248672" y="26593"/>
                  </a:lnTo>
                  <a:lnTo>
                    <a:pt x="0" y="1332611"/>
                  </a:lnTo>
                  <a:lnTo>
                    <a:pt x="7112" y="1350264"/>
                  </a:lnTo>
                  <a:lnTo>
                    <a:pt x="3255772" y="44246"/>
                  </a:lnTo>
                  <a:lnTo>
                    <a:pt x="3266440" y="70739"/>
                  </a:lnTo>
                  <a:lnTo>
                    <a:pt x="3309772" y="21844"/>
                  </a:lnTo>
                  <a:lnTo>
                    <a:pt x="3322955" y="6985"/>
                  </a:lnTo>
                  <a:close/>
                </a:path>
                <a:path w="3499485" h="2487295">
                  <a:moveTo>
                    <a:pt x="3499358" y="2473833"/>
                  </a:moveTo>
                  <a:lnTo>
                    <a:pt x="3488804" y="2463546"/>
                  </a:lnTo>
                  <a:lnTo>
                    <a:pt x="3438398" y="2414397"/>
                  </a:lnTo>
                  <a:lnTo>
                    <a:pt x="3429698" y="2441511"/>
                  </a:lnTo>
                  <a:lnTo>
                    <a:pt x="29337" y="1352804"/>
                  </a:lnTo>
                  <a:lnTo>
                    <a:pt x="23482" y="1370838"/>
                  </a:lnTo>
                  <a:lnTo>
                    <a:pt x="3423882" y="2459672"/>
                  </a:lnTo>
                  <a:lnTo>
                    <a:pt x="3415157" y="2486914"/>
                  </a:lnTo>
                  <a:lnTo>
                    <a:pt x="3499358" y="247383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Item-Based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28" y="2407190"/>
            <a:ext cx="803747" cy="11366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241" y="3861831"/>
            <a:ext cx="533234" cy="11843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872" y="5327246"/>
            <a:ext cx="492872" cy="10454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6567" y="2209800"/>
            <a:ext cx="1391412" cy="20193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6567" y="4379976"/>
            <a:ext cx="1453895" cy="205130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57604" y="2942970"/>
            <a:ext cx="3570604" cy="2654300"/>
            <a:chOff x="1657604" y="2942970"/>
            <a:chExt cx="3570604" cy="2654300"/>
          </a:xfrm>
        </p:grpSpPr>
        <p:sp>
          <p:nvSpPr>
            <p:cNvPr id="20" name="object 20"/>
            <p:cNvSpPr/>
            <p:nvPr/>
          </p:nvSpPr>
          <p:spPr>
            <a:xfrm>
              <a:off x="1657591" y="2942970"/>
              <a:ext cx="3569335" cy="2486025"/>
            </a:xfrm>
            <a:custGeom>
              <a:avLst/>
              <a:gdLst/>
              <a:ahLst/>
              <a:cxnLst/>
              <a:rect l="l" t="t" r="r" b="b"/>
              <a:pathLst>
                <a:path w="3569335" h="2486025">
                  <a:moveTo>
                    <a:pt x="3459492" y="37973"/>
                  </a:moveTo>
                  <a:lnTo>
                    <a:pt x="3446983" y="31750"/>
                  </a:lnTo>
                  <a:lnTo>
                    <a:pt x="3383165" y="0"/>
                  </a:lnTo>
                  <a:lnTo>
                    <a:pt x="3383267" y="31788"/>
                  </a:lnTo>
                  <a:lnTo>
                    <a:pt x="11188" y="38608"/>
                  </a:lnTo>
                  <a:lnTo>
                    <a:pt x="11188" y="51308"/>
                  </a:lnTo>
                  <a:lnTo>
                    <a:pt x="3383305" y="44488"/>
                  </a:lnTo>
                  <a:lnTo>
                    <a:pt x="3383419" y="76200"/>
                  </a:lnTo>
                  <a:lnTo>
                    <a:pt x="3459492" y="37973"/>
                  </a:lnTo>
                  <a:close/>
                </a:path>
                <a:path w="3569335" h="2486025">
                  <a:moveTo>
                    <a:pt x="3568966" y="2486025"/>
                  </a:moveTo>
                  <a:lnTo>
                    <a:pt x="3551948" y="2455545"/>
                  </a:lnTo>
                  <a:lnTo>
                    <a:pt x="3527437" y="2411603"/>
                  </a:lnTo>
                  <a:lnTo>
                    <a:pt x="3509581" y="2437879"/>
                  </a:lnTo>
                  <a:lnTo>
                    <a:pt x="7124" y="52578"/>
                  </a:lnTo>
                  <a:lnTo>
                    <a:pt x="0" y="62992"/>
                  </a:lnTo>
                  <a:lnTo>
                    <a:pt x="3502444" y="2448395"/>
                  </a:lnTo>
                  <a:lnTo>
                    <a:pt x="3484638" y="2474595"/>
                  </a:lnTo>
                  <a:lnTo>
                    <a:pt x="3568966" y="2486025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3898" y="3099815"/>
              <a:ext cx="3504565" cy="2497455"/>
            </a:xfrm>
            <a:custGeom>
              <a:avLst/>
              <a:gdLst/>
              <a:ahLst/>
              <a:cxnLst/>
              <a:rect l="l" t="t" r="r" b="b"/>
              <a:pathLst>
                <a:path w="3504565" h="2497454">
                  <a:moveTo>
                    <a:pt x="3327400" y="6858"/>
                  </a:moveTo>
                  <a:lnTo>
                    <a:pt x="3242437" y="0"/>
                  </a:lnTo>
                  <a:lnTo>
                    <a:pt x="3253117" y="26479"/>
                  </a:lnTo>
                  <a:lnTo>
                    <a:pt x="0" y="1337691"/>
                  </a:lnTo>
                  <a:lnTo>
                    <a:pt x="7112" y="1355344"/>
                  </a:lnTo>
                  <a:lnTo>
                    <a:pt x="3260255" y="44119"/>
                  </a:lnTo>
                  <a:lnTo>
                    <a:pt x="3271012" y="70739"/>
                  </a:lnTo>
                  <a:lnTo>
                    <a:pt x="3314281" y="21717"/>
                  </a:lnTo>
                  <a:lnTo>
                    <a:pt x="3327400" y="6858"/>
                  </a:lnTo>
                  <a:close/>
                </a:path>
                <a:path w="3504565" h="2497454">
                  <a:moveTo>
                    <a:pt x="3504057" y="2484247"/>
                  </a:moveTo>
                  <a:lnTo>
                    <a:pt x="3493389" y="2473833"/>
                  </a:lnTo>
                  <a:lnTo>
                    <a:pt x="3443097" y="2424684"/>
                  </a:lnTo>
                  <a:lnTo>
                    <a:pt x="3434384" y="2451824"/>
                  </a:lnTo>
                  <a:lnTo>
                    <a:pt x="29337" y="1358773"/>
                  </a:lnTo>
                  <a:lnTo>
                    <a:pt x="23495" y="1376807"/>
                  </a:lnTo>
                  <a:lnTo>
                    <a:pt x="3428581" y="2469959"/>
                  </a:lnTo>
                  <a:lnTo>
                    <a:pt x="3419856" y="2497175"/>
                  </a:lnTo>
                  <a:lnTo>
                    <a:pt x="3504057" y="2484247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763267" y="5942698"/>
            <a:ext cx="3397250" cy="76200"/>
          </a:xfrm>
          <a:custGeom>
            <a:avLst/>
            <a:gdLst/>
            <a:ahLst/>
            <a:cxnLst/>
            <a:rect l="l" t="t" r="r" b="b"/>
            <a:pathLst>
              <a:path w="3397250" h="76200">
                <a:moveTo>
                  <a:pt x="3385104" y="31648"/>
                </a:moveTo>
                <a:lnTo>
                  <a:pt x="3333496" y="31648"/>
                </a:lnTo>
                <a:lnTo>
                  <a:pt x="3333623" y="44348"/>
                </a:lnTo>
                <a:lnTo>
                  <a:pt x="3320912" y="44452"/>
                </a:lnTo>
                <a:lnTo>
                  <a:pt x="3321177" y="76200"/>
                </a:lnTo>
                <a:lnTo>
                  <a:pt x="3396996" y="37477"/>
                </a:lnTo>
                <a:lnTo>
                  <a:pt x="3385104" y="31648"/>
                </a:lnTo>
                <a:close/>
              </a:path>
              <a:path w="3397250" h="76200">
                <a:moveTo>
                  <a:pt x="3320806" y="31752"/>
                </a:moveTo>
                <a:lnTo>
                  <a:pt x="0" y="59042"/>
                </a:lnTo>
                <a:lnTo>
                  <a:pt x="0" y="71742"/>
                </a:lnTo>
                <a:lnTo>
                  <a:pt x="3320912" y="44452"/>
                </a:lnTo>
                <a:lnTo>
                  <a:pt x="3320806" y="31752"/>
                </a:lnTo>
                <a:close/>
              </a:path>
              <a:path w="3397250" h="76200">
                <a:moveTo>
                  <a:pt x="3333496" y="31648"/>
                </a:moveTo>
                <a:lnTo>
                  <a:pt x="3320806" y="31752"/>
                </a:lnTo>
                <a:lnTo>
                  <a:pt x="3320912" y="44452"/>
                </a:lnTo>
                <a:lnTo>
                  <a:pt x="3333623" y="44348"/>
                </a:lnTo>
                <a:lnTo>
                  <a:pt x="3333496" y="31648"/>
                </a:lnTo>
                <a:close/>
              </a:path>
              <a:path w="3397250" h="76200">
                <a:moveTo>
                  <a:pt x="3320542" y="0"/>
                </a:moveTo>
                <a:lnTo>
                  <a:pt x="3320806" y="31752"/>
                </a:lnTo>
                <a:lnTo>
                  <a:pt x="3385104" y="31648"/>
                </a:lnTo>
                <a:lnTo>
                  <a:pt x="33205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9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Item-Based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Filtering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123" y="2411146"/>
            <a:ext cx="809348" cy="11560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664" y="3891026"/>
            <a:ext cx="536911" cy="12049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603" y="5382887"/>
            <a:ext cx="495657" cy="10634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8571" y="2209800"/>
            <a:ext cx="1400555" cy="20543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8571" y="4418076"/>
            <a:ext cx="1463040" cy="208788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665223" y="2956686"/>
            <a:ext cx="3594100" cy="2807335"/>
            <a:chOff x="1665223" y="2956686"/>
            <a:chExt cx="3594100" cy="2807335"/>
          </a:xfrm>
        </p:grpSpPr>
        <p:sp>
          <p:nvSpPr>
            <p:cNvPr id="20" name="object 20"/>
            <p:cNvSpPr/>
            <p:nvPr/>
          </p:nvSpPr>
          <p:spPr>
            <a:xfrm>
              <a:off x="1665224" y="2956686"/>
              <a:ext cx="3592829" cy="2530475"/>
            </a:xfrm>
            <a:custGeom>
              <a:avLst/>
              <a:gdLst/>
              <a:ahLst/>
              <a:cxnLst/>
              <a:rect l="l" t="t" r="r" b="b"/>
              <a:pathLst>
                <a:path w="3592829" h="2530475">
                  <a:moveTo>
                    <a:pt x="3481070" y="37973"/>
                  </a:moveTo>
                  <a:lnTo>
                    <a:pt x="3468560" y="31750"/>
                  </a:lnTo>
                  <a:lnTo>
                    <a:pt x="3404743" y="0"/>
                  </a:lnTo>
                  <a:lnTo>
                    <a:pt x="3404793" y="31788"/>
                  </a:lnTo>
                  <a:lnTo>
                    <a:pt x="9652" y="38735"/>
                  </a:lnTo>
                  <a:lnTo>
                    <a:pt x="9652" y="51435"/>
                  </a:lnTo>
                  <a:lnTo>
                    <a:pt x="3404806" y="44488"/>
                  </a:lnTo>
                  <a:lnTo>
                    <a:pt x="3404870" y="76200"/>
                  </a:lnTo>
                  <a:lnTo>
                    <a:pt x="3481070" y="37973"/>
                  </a:lnTo>
                  <a:close/>
                </a:path>
                <a:path w="3592829" h="2530475">
                  <a:moveTo>
                    <a:pt x="3592830" y="2530094"/>
                  </a:moveTo>
                  <a:lnTo>
                    <a:pt x="3575862" y="2499360"/>
                  </a:lnTo>
                  <a:lnTo>
                    <a:pt x="3551682" y="2455545"/>
                  </a:lnTo>
                  <a:lnTo>
                    <a:pt x="3533673" y="2481719"/>
                  </a:lnTo>
                  <a:lnTo>
                    <a:pt x="7112" y="54102"/>
                  </a:lnTo>
                  <a:lnTo>
                    <a:pt x="0" y="64516"/>
                  </a:lnTo>
                  <a:lnTo>
                    <a:pt x="3526472" y="2492159"/>
                  </a:lnTo>
                  <a:lnTo>
                    <a:pt x="3508502" y="2518283"/>
                  </a:lnTo>
                  <a:lnTo>
                    <a:pt x="3592830" y="2530094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31518" y="3115436"/>
              <a:ext cx="3527425" cy="2540635"/>
            </a:xfrm>
            <a:custGeom>
              <a:avLst/>
              <a:gdLst/>
              <a:ahLst/>
              <a:cxnLst/>
              <a:rect l="l" t="t" r="r" b="b"/>
              <a:pathLst>
                <a:path w="3527425" h="2540635">
                  <a:moveTo>
                    <a:pt x="3349625" y="6477"/>
                  </a:moveTo>
                  <a:lnTo>
                    <a:pt x="3264662" y="0"/>
                  </a:lnTo>
                  <a:lnTo>
                    <a:pt x="3275457" y="26403"/>
                  </a:lnTo>
                  <a:lnTo>
                    <a:pt x="0" y="1360932"/>
                  </a:lnTo>
                  <a:lnTo>
                    <a:pt x="7112" y="1378458"/>
                  </a:lnTo>
                  <a:lnTo>
                    <a:pt x="3282670" y="44069"/>
                  </a:lnTo>
                  <a:lnTo>
                    <a:pt x="3293491" y="70485"/>
                  </a:lnTo>
                  <a:lnTo>
                    <a:pt x="3336366" y="21590"/>
                  </a:lnTo>
                  <a:lnTo>
                    <a:pt x="3349625" y="6477"/>
                  </a:lnTo>
                  <a:close/>
                </a:path>
                <a:path w="3527425" h="2540635">
                  <a:moveTo>
                    <a:pt x="3527298" y="2527808"/>
                  </a:moveTo>
                  <a:lnTo>
                    <a:pt x="3516592" y="2517267"/>
                  </a:lnTo>
                  <a:lnTo>
                    <a:pt x="3466592" y="2467991"/>
                  </a:lnTo>
                  <a:lnTo>
                    <a:pt x="3457765" y="2495219"/>
                  </a:lnTo>
                  <a:lnTo>
                    <a:pt x="29337" y="1382776"/>
                  </a:lnTo>
                  <a:lnTo>
                    <a:pt x="23495" y="1400810"/>
                  </a:lnTo>
                  <a:lnTo>
                    <a:pt x="3451885" y="2513368"/>
                  </a:lnTo>
                  <a:lnTo>
                    <a:pt x="3443097" y="2540520"/>
                  </a:lnTo>
                  <a:lnTo>
                    <a:pt x="3527298" y="252780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1367" y="3755770"/>
              <a:ext cx="3394075" cy="2007870"/>
            </a:xfrm>
            <a:custGeom>
              <a:avLst/>
              <a:gdLst/>
              <a:ahLst/>
              <a:cxnLst/>
              <a:rect l="l" t="t" r="r" b="b"/>
              <a:pathLst>
                <a:path w="3394075" h="2007870">
                  <a:moveTo>
                    <a:pt x="46227" y="1936127"/>
                  </a:moveTo>
                  <a:lnTo>
                    <a:pt x="0" y="2007679"/>
                  </a:lnTo>
                  <a:lnTo>
                    <a:pt x="84962" y="2001735"/>
                  </a:lnTo>
                  <a:lnTo>
                    <a:pt x="72643" y="1980869"/>
                  </a:lnTo>
                  <a:lnTo>
                    <a:pt x="57912" y="1980869"/>
                  </a:lnTo>
                  <a:lnTo>
                    <a:pt x="51434" y="1969935"/>
                  </a:lnTo>
                  <a:lnTo>
                    <a:pt x="62373" y="1963474"/>
                  </a:lnTo>
                  <a:lnTo>
                    <a:pt x="46227" y="1936127"/>
                  </a:lnTo>
                  <a:close/>
                </a:path>
                <a:path w="3394075" h="2007870">
                  <a:moveTo>
                    <a:pt x="62373" y="1963474"/>
                  </a:moveTo>
                  <a:lnTo>
                    <a:pt x="51434" y="1969935"/>
                  </a:lnTo>
                  <a:lnTo>
                    <a:pt x="57912" y="1980869"/>
                  </a:lnTo>
                  <a:lnTo>
                    <a:pt x="68835" y="1974418"/>
                  </a:lnTo>
                  <a:lnTo>
                    <a:pt x="62373" y="1963474"/>
                  </a:lnTo>
                  <a:close/>
                </a:path>
                <a:path w="3394075" h="2007870">
                  <a:moveTo>
                    <a:pt x="68835" y="1974418"/>
                  </a:moveTo>
                  <a:lnTo>
                    <a:pt x="57912" y="1980869"/>
                  </a:lnTo>
                  <a:lnTo>
                    <a:pt x="72643" y="1980869"/>
                  </a:lnTo>
                  <a:lnTo>
                    <a:pt x="68835" y="1974418"/>
                  </a:lnTo>
                  <a:close/>
                </a:path>
                <a:path w="3394075" h="2007870">
                  <a:moveTo>
                    <a:pt x="3387090" y="0"/>
                  </a:moveTo>
                  <a:lnTo>
                    <a:pt x="62373" y="1963474"/>
                  </a:lnTo>
                  <a:lnTo>
                    <a:pt x="68835" y="1974418"/>
                  </a:lnTo>
                  <a:lnTo>
                    <a:pt x="3393567" y="10921"/>
                  </a:lnTo>
                  <a:lnTo>
                    <a:pt x="3387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770888" y="6009766"/>
            <a:ext cx="3420110" cy="76200"/>
          </a:xfrm>
          <a:custGeom>
            <a:avLst/>
            <a:gdLst/>
            <a:ahLst/>
            <a:cxnLst/>
            <a:rect l="l" t="t" r="r" b="b"/>
            <a:pathLst>
              <a:path w="3420110" h="76200">
                <a:moveTo>
                  <a:pt x="3407966" y="31648"/>
                </a:moveTo>
                <a:lnTo>
                  <a:pt x="3356229" y="31648"/>
                </a:lnTo>
                <a:lnTo>
                  <a:pt x="3356356" y="44348"/>
                </a:lnTo>
                <a:lnTo>
                  <a:pt x="3343645" y="44453"/>
                </a:lnTo>
                <a:lnTo>
                  <a:pt x="3343910" y="76200"/>
                </a:lnTo>
                <a:lnTo>
                  <a:pt x="3419856" y="37465"/>
                </a:lnTo>
                <a:lnTo>
                  <a:pt x="3407966" y="31648"/>
                </a:lnTo>
                <a:close/>
              </a:path>
              <a:path w="3420110" h="76200">
                <a:moveTo>
                  <a:pt x="3343539" y="31753"/>
                </a:moveTo>
                <a:lnTo>
                  <a:pt x="0" y="59512"/>
                </a:lnTo>
                <a:lnTo>
                  <a:pt x="0" y="72212"/>
                </a:lnTo>
                <a:lnTo>
                  <a:pt x="3343645" y="44453"/>
                </a:lnTo>
                <a:lnTo>
                  <a:pt x="3343539" y="31753"/>
                </a:lnTo>
                <a:close/>
              </a:path>
              <a:path w="3420110" h="76200">
                <a:moveTo>
                  <a:pt x="3356229" y="31648"/>
                </a:moveTo>
                <a:lnTo>
                  <a:pt x="3343539" y="31753"/>
                </a:lnTo>
                <a:lnTo>
                  <a:pt x="3343645" y="44453"/>
                </a:lnTo>
                <a:lnTo>
                  <a:pt x="3356356" y="44348"/>
                </a:lnTo>
                <a:lnTo>
                  <a:pt x="3356229" y="31648"/>
                </a:lnTo>
                <a:close/>
              </a:path>
              <a:path w="3420110" h="76200">
                <a:moveTo>
                  <a:pt x="3343275" y="0"/>
                </a:moveTo>
                <a:lnTo>
                  <a:pt x="3343539" y="31753"/>
                </a:lnTo>
                <a:lnTo>
                  <a:pt x="3407966" y="31648"/>
                </a:lnTo>
                <a:lnTo>
                  <a:pt x="33432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28300" cy="3066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Next,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we’ll use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real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“movie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similarities”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MovieLens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data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addition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item-based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collaborative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filtering,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valuable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themselves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 think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“people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liked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liked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Y”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real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world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encounter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world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recommendations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individuals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607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5015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K-Nearest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Neighbor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041890" cy="18853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“distance”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nearest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neighbors,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distance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metric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Let them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vote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35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K-Nearest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Neighbor</a:t>
            </a:r>
            <a:r>
              <a:rPr sz="4000" b="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(KNN)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3176" y="3941445"/>
            <a:ext cx="2646811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372090" cy="1808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Although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simplest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-9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qualifies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“supervised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learning”.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similarities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metadata!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516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410" y="4110228"/>
            <a:ext cx="10410771" cy="2209882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3543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Discrete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972175" cy="346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9448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endParaRPr sz="2800">
              <a:latin typeface="Calibri"/>
              <a:cs typeface="Calibri"/>
            </a:endParaRPr>
          </a:p>
          <a:p>
            <a:pPr marL="561340" marR="33020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Do I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take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train,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bus,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work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today?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(Multinomial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choice)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college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go to?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(Multinomial)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cheat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spouse?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(Binary)</a:t>
            </a:r>
            <a:endParaRPr sz="2600">
              <a:latin typeface="Calibri"/>
              <a:cs typeface="Calibri"/>
            </a:endParaRPr>
          </a:p>
          <a:p>
            <a:pPr marL="268605" marR="715010" indent="-256540">
              <a:lnSpc>
                <a:spcPct val="10000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finite,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exhaustive,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mutually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exclusive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856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6788" y="2766060"/>
            <a:ext cx="4939284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7665720" cy="26301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midpoint.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955675" algn="ctr">
              <a:lnSpc>
                <a:spcPct val="100000"/>
              </a:lnSpc>
              <a:spcBef>
                <a:spcPts val="1665"/>
              </a:spcBef>
            </a:pP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3,</a:t>
            </a:r>
            <a:r>
              <a:rPr sz="3200" spc="-5" dirty="0">
                <a:latin typeface="Calibri"/>
                <a:cs typeface="Calibri"/>
              </a:rPr>
              <a:t> 2,</a:t>
            </a:r>
            <a:r>
              <a:rPr sz="3200" dirty="0">
                <a:latin typeface="Calibri"/>
                <a:cs typeface="Calibri"/>
              </a:rPr>
              <a:t> 1,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marL="956310" algn="ct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Sort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it:</a:t>
            </a:r>
            <a:endParaRPr sz="3200">
              <a:latin typeface="Calibri"/>
              <a:cs typeface="Calibri"/>
            </a:endParaRPr>
          </a:p>
          <a:p>
            <a:pPr marL="957580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0,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0,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605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75021" y="4835397"/>
            <a:ext cx="380365" cy="602615"/>
            <a:chOff x="4875021" y="4835397"/>
            <a:chExt cx="380365" cy="602615"/>
          </a:xfrm>
        </p:grpSpPr>
        <p:sp>
          <p:nvSpPr>
            <p:cNvPr id="5" name="object 5"/>
            <p:cNvSpPr/>
            <p:nvPr/>
          </p:nvSpPr>
          <p:spPr>
            <a:xfrm>
              <a:off x="4881371" y="4841747"/>
              <a:ext cx="367665" cy="589915"/>
            </a:xfrm>
            <a:custGeom>
              <a:avLst/>
              <a:gdLst/>
              <a:ahLst/>
              <a:cxnLst/>
              <a:rect l="l" t="t" r="r" b="b"/>
              <a:pathLst>
                <a:path w="367664" h="589914">
                  <a:moveTo>
                    <a:pt x="183641" y="0"/>
                  </a:moveTo>
                  <a:lnTo>
                    <a:pt x="0" y="183641"/>
                  </a:lnTo>
                  <a:lnTo>
                    <a:pt x="91820" y="183641"/>
                  </a:lnTo>
                  <a:lnTo>
                    <a:pt x="91820" y="589788"/>
                  </a:lnTo>
                  <a:lnTo>
                    <a:pt x="275463" y="589788"/>
                  </a:lnTo>
                  <a:lnTo>
                    <a:pt x="275463" y="183641"/>
                  </a:lnTo>
                  <a:lnTo>
                    <a:pt x="367283" y="183641"/>
                  </a:lnTo>
                  <a:lnTo>
                    <a:pt x="183641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81371" y="4841747"/>
              <a:ext cx="367665" cy="589915"/>
            </a:xfrm>
            <a:custGeom>
              <a:avLst/>
              <a:gdLst/>
              <a:ahLst/>
              <a:cxnLst/>
              <a:rect l="l" t="t" r="r" b="b"/>
              <a:pathLst>
                <a:path w="367664" h="589914">
                  <a:moveTo>
                    <a:pt x="367283" y="183641"/>
                  </a:moveTo>
                  <a:lnTo>
                    <a:pt x="275463" y="183641"/>
                  </a:lnTo>
                  <a:lnTo>
                    <a:pt x="275463" y="589788"/>
                  </a:lnTo>
                  <a:lnTo>
                    <a:pt x="91820" y="589788"/>
                  </a:lnTo>
                  <a:lnTo>
                    <a:pt x="91820" y="183641"/>
                  </a:lnTo>
                  <a:lnTo>
                    <a:pt x="0" y="183641"/>
                  </a:lnTo>
                  <a:lnTo>
                    <a:pt x="183641" y="0"/>
                  </a:lnTo>
                  <a:lnTo>
                    <a:pt x="367283" y="18364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7948295" cy="394842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136779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 some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relevant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alternatives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329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Generally uses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Logit or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Probit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Regression,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Probit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some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utility function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define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ts val="2810"/>
              </a:lnSpc>
              <a:spcBef>
                <a:spcPts val="35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r>
              <a:rPr sz="26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one uses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distribution,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Probit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normal distribution.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looks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 lot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normal, but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fatter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tails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(higher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kurtosis)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856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213" y="3231231"/>
            <a:ext cx="2329510" cy="195306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4504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spouse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cheat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769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ample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0" y="2205227"/>
            <a:ext cx="5669280" cy="4369308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209415"/>
            <a:chOff x="0" y="0"/>
            <a:chExt cx="12192000" cy="4209415"/>
          </a:xfrm>
        </p:grpSpPr>
        <p:sp>
          <p:nvSpPr>
            <p:cNvPr id="3" name="object 3"/>
            <p:cNvSpPr/>
            <p:nvPr/>
          </p:nvSpPr>
          <p:spPr>
            <a:xfrm>
              <a:off x="7213092" y="3810000"/>
              <a:ext cx="4979035" cy="91440"/>
            </a:xfrm>
            <a:custGeom>
              <a:avLst/>
              <a:gdLst/>
              <a:ahLst/>
              <a:cxnLst/>
              <a:rect l="l" t="t" r="r" b="b"/>
              <a:pathLst>
                <a:path w="4979034" h="91439">
                  <a:moveTo>
                    <a:pt x="4978908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4978908" y="91439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avLst/>
              <a:gdLst/>
              <a:ahLst/>
              <a:cxnLst/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4978908" y="19202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avLst/>
              <a:gdLst/>
              <a:ahLst/>
              <a:cxnLst/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avLst/>
              <a:gdLst/>
              <a:ahLst/>
              <a:cxnLst/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avLst/>
              <a:gdLst/>
              <a:ahLst/>
              <a:cxnLst/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avLst/>
              <a:gdLst/>
              <a:ahLst/>
              <a:cxnLst/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05156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6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0" y="77723"/>
                  </a:moveTo>
                  <a:lnTo>
                    <a:pt x="12192000" y="7772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7723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avLst/>
              <a:gdLst/>
              <a:ahLst/>
              <a:cxnLst/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avLst/>
              <a:gdLst/>
              <a:ahLst/>
              <a:cxnLst/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348" y="3914013"/>
            <a:ext cx="3687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Principal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Component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3107182"/>
            <a:ext cx="63836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FFFFFF"/>
                </a:solidFill>
                <a:latin typeface="Calibri"/>
                <a:cs typeface="Calibri"/>
              </a:rPr>
              <a:t>Curse </a:t>
            </a: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Dimensionality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22890" cy="355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thought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having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huge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“dimesions”</a:t>
            </a:r>
            <a:endParaRPr sz="2800">
              <a:latin typeface="Calibri"/>
              <a:cs typeface="Calibri"/>
            </a:endParaRPr>
          </a:p>
          <a:p>
            <a:pPr marL="268605" marR="571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recommending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movies,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ratings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vector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dimension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dimension!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hurt.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tough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visualize.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r>
              <a:rPr sz="2800" i="1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reduction</a:t>
            </a:r>
            <a:r>
              <a:rPr sz="28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attempts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distill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higher-dimensional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dimensions,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523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curse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dimensionality?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785860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reduction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reduces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dimensions.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650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K-Means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Clustering?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4756784"/>
            <a:ext cx="762000" cy="8953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68979" y="4671059"/>
            <a:ext cx="6931659" cy="1403985"/>
            <a:chOff x="3268979" y="4671059"/>
            <a:chExt cx="6931659" cy="1403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8979" y="4671059"/>
              <a:ext cx="1324355" cy="1142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5776" y="4671059"/>
              <a:ext cx="1324355" cy="1142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93819" y="5814059"/>
              <a:ext cx="5427345" cy="260985"/>
            </a:xfrm>
            <a:custGeom>
              <a:avLst/>
              <a:gdLst/>
              <a:ahLst/>
              <a:cxnLst/>
              <a:rect l="l" t="t" r="r" b="b"/>
              <a:pathLst>
                <a:path w="5427345" h="260985">
                  <a:moveTo>
                    <a:pt x="44450" y="63499"/>
                  </a:moveTo>
                  <a:lnTo>
                    <a:pt x="31750" y="63499"/>
                  </a:lnTo>
                  <a:lnTo>
                    <a:pt x="31750" y="260781"/>
                  </a:lnTo>
                  <a:lnTo>
                    <a:pt x="5427345" y="260781"/>
                  </a:lnTo>
                  <a:lnTo>
                    <a:pt x="5427345" y="254431"/>
                  </a:lnTo>
                  <a:lnTo>
                    <a:pt x="44450" y="254431"/>
                  </a:lnTo>
                  <a:lnTo>
                    <a:pt x="38100" y="248081"/>
                  </a:lnTo>
                  <a:lnTo>
                    <a:pt x="44450" y="248081"/>
                  </a:lnTo>
                  <a:lnTo>
                    <a:pt x="44450" y="63499"/>
                  </a:lnTo>
                  <a:close/>
                </a:path>
                <a:path w="5427345" h="260985">
                  <a:moveTo>
                    <a:pt x="44450" y="248081"/>
                  </a:moveTo>
                  <a:lnTo>
                    <a:pt x="38100" y="248081"/>
                  </a:lnTo>
                  <a:lnTo>
                    <a:pt x="44450" y="254431"/>
                  </a:lnTo>
                  <a:lnTo>
                    <a:pt x="44450" y="248081"/>
                  </a:lnTo>
                  <a:close/>
                </a:path>
                <a:path w="5427345" h="260985">
                  <a:moveTo>
                    <a:pt x="5427345" y="248081"/>
                  </a:moveTo>
                  <a:lnTo>
                    <a:pt x="44450" y="248081"/>
                  </a:lnTo>
                  <a:lnTo>
                    <a:pt x="44450" y="254431"/>
                  </a:lnTo>
                  <a:lnTo>
                    <a:pt x="5427345" y="254431"/>
                  </a:lnTo>
                  <a:lnTo>
                    <a:pt x="5427345" y="248081"/>
                  </a:lnTo>
                  <a:close/>
                </a:path>
                <a:path w="5427345" h="260985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5427345" h="260985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9126" y="4766309"/>
            <a:ext cx="866026" cy="10001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014601" y="5126101"/>
            <a:ext cx="822325" cy="76200"/>
          </a:xfrm>
          <a:custGeom>
            <a:avLst/>
            <a:gdLst/>
            <a:ahLst/>
            <a:cxnLst/>
            <a:rect l="l" t="t" r="r" b="b"/>
            <a:pathLst>
              <a:path w="822325" h="76200">
                <a:moveTo>
                  <a:pt x="810678" y="31623"/>
                </a:moveTo>
                <a:lnTo>
                  <a:pt x="758571" y="31623"/>
                </a:lnTo>
                <a:lnTo>
                  <a:pt x="758698" y="44323"/>
                </a:lnTo>
                <a:lnTo>
                  <a:pt x="746008" y="44465"/>
                </a:lnTo>
                <a:lnTo>
                  <a:pt x="746379" y="76200"/>
                </a:lnTo>
                <a:lnTo>
                  <a:pt x="822198" y="37211"/>
                </a:lnTo>
                <a:lnTo>
                  <a:pt x="810678" y="31623"/>
                </a:lnTo>
                <a:close/>
              </a:path>
              <a:path w="822325" h="76200">
                <a:moveTo>
                  <a:pt x="745860" y="31765"/>
                </a:moveTo>
                <a:lnTo>
                  <a:pt x="0" y="40131"/>
                </a:lnTo>
                <a:lnTo>
                  <a:pt x="254" y="52831"/>
                </a:lnTo>
                <a:lnTo>
                  <a:pt x="746008" y="44465"/>
                </a:lnTo>
                <a:lnTo>
                  <a:pt x="745860" y="31765"/>
                </a:lnTo>
                <a:close/>
              </a:path>
              <a:path w="822325" h="76200">
                <a:moveTo>
                  <a:pt x="758571" y="31623"/>
                </a:moveTo>
                <a:lnTo>
                  <a:pt x="745860" y="31765"/>
                </a:lnTo>
                <a:lnTo>
                  <a:pt x="746008" y="44465"/>
                </a:lnTo>
                <a:lnTo>
                  <a:pt x="758698" y="44323"/>
                </a:lnTo>
                <a:lnTo>
                  <a:pt x="758571" y="31623"/>
                </a:lnTo>
                <a:close/>
              </a:path>
              <a:path w="822325" h="76200">
                <a:moveTo>
                  <a:pt x="745490" y="0"/>
                </a:moveTo>
                <a:lnTo>
                  <a:pt x="745860" y="31765"/>
                </a:lnTo>
                <a:lnTo>
                  <a:pt x="758571" y="31623"/>
                </a:lnTo>
                <a:lnTo>
                  <a:pt x="810678" y="31623"/>
                </a:lnTo>
                <a:lnTo>
                  <a:pt x="745490" y="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7928" y="5204459"/>
            <a:ext cx="1117600" cy="76200"/>
          </a:xfrm>
          <a:custGeom>
            <a:avLst/>
            <a:gdLst/>
            <a:ahLst/>
            <a:cxnLst/>
            <a:rect l="l" t="t" r="r" b="b"/>
            <a:pathLst>
              <a:path w="1117600" h="76200">
                <a:moveTo>
                  <a:pt x="1041400" y="0"/>
                </a:moveTo>
                <a:lnTo>
                  <a:pt x="1041400" y="76199"/>
                </a:lnTo>
                <a:lnTo>
                  <a:pt x="1104900" y="44449"/>
                </a:lnTo>
                <a:lnTo>
                  <a:pt x="1054100" y="44449"/>
                </a:lnTo>
                <a:lnTo>
                  <a:pt x="1054100" y="31749"/>
                </a:lnTo>
                <a:lnTo>
                  <a:pt x="1104900" y="31749"/>
                </a:lnTo>
                <a:lnTo>
                  <a:pt x="1041400" y="0"/>
                </a:lnTo>
                <a:close/>
              </a:path>
              <a:path w="1117600" h="76200">
                <a:moveTo>
                  <a:pt x="10414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041400" y="44449"/>
                </a:lnTo>
                <a:lnTo>
                  <a:pt x="1041400" y="31749"/>
                </a:lnTo>
                <a:close/>
              </a:path>
              <a:path w="1117600" h="76200">
                <a:moveTo>
                  <a:pt x="1104900" y="31749"/>
                </a:moveTo>
                <a:lnTo>
                  <a:pt x="1054100" y="31749"/>
                </a:lnTo>
                <a:lnTo>
                  <a:pt x="1054100" y="44449"/>
                </a:lnTo>
                <a:lnTo>
                  <a:pt x="1104900" y="44449"/>
                </a:lnTo>
                <a:lnTo>
                  <a:pt x="1117600" y="38099"/>
                </a:lnTo>
                <a:lnTo>
                  <a:pt x="1104900" y="31749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01128" y="5204459"/>
            <a:ext cx="1099185" cy="76200"/>
          </a:xfrm>
          <a:custGeom>
            <a:avLst/>
            <a:gdLst/>
            <a:ahLst/>
            <a:cxnLst/>
            <a:rect l="l" t="t" r="r" b="b"/>
            <a:pathLst>
              <a:path w="1099184" h="76200">
                <a:moveTo>
                  <a:pt x="1022985" y="0"/>
                </a:moveTo>
                <a:lnTo>
                  <a:pt x="1022985" y="76199"/>
                </a:lnTo>
                <a:lnTo>
                  <a:pt x="1086485" y="44449"/>
                </a:lnTo>
                <a:lnTo>
                  <a:pt x="1035685" y="44449"/>
                </a:lnTo>
                <a:lnTo>
                  <a:pt x="1035685" y="31749"/>
                </a:lnTo>
                <a:lnTo>
                  <a:pt x="1086485" y="31749"/>
                </a:lnTo>
                <a:lnTo>
                  <a:pt x="1022985" y="0"/>
                </a:lnTo>
                <a:close/>
              </a:path>
              <a:path w="1099184" h="76200">
                <a:moveTo>
                  <a:pt x="102298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022985" y="44449"/>
                </a:lnTo>
                <a:lnTo>
                  <a:pt x="1022985" y="31749"/>
                </a:lnTo>
                <a:close/>
              </a:path>
              <a:path w="1099184" h="76200">
                <a:moveTo>
                  <a:pt x="1086485" y="31749"/>
                </a:moveTo>
                <a:lnTo>
                  <a:pt x="1035685" y="31749"/>
                </a:lnTo>
                <a:lnTo>
                  <a:pt x="1035685" y="44449"/>
                </a:lnTo>
                <a:lnTo>
                  <a:pt x="1086485" y="44449"/>
                </a:lnTo>
                <a:lnTo>
                  <a:pt x="1099185" y="38099"/>
                </a:lnTo>
                <a:lnTo>
                  <a:pt x="1086485" y="31749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4252"/>
            <a:ext cx="7536180" cy="4034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Involves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math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level: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“eigenvectors”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dimensional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define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hyperplanes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it</a:t>
            </a:r>
            <a:endParaRPr sz="2400">
              <a:latin typeface="Calibri"/>
              <a:cs typeface="Calibri"/>
            </a:endParaRPr>
          </a:p>
          <a:p>
            <a:pPr marL="561340" marR="18542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gets projected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onto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hyperplanes,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which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represent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lower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dimensions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popular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implementation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Singular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Decomposition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(SVD)</a:t>
            </a:r>
            <a:endParaRPr sz="2400">
              <a:latin typeface="Calibri"/>
              <a:cs typeface="Calibri"/>
            </a:endParaRPr>
          </a:p>
          <a:p>
            <a:pPr marL="268605" marR="429259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useful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like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image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compression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facial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recognition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252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way: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Principal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Component Analysis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(PCA)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4655" y="2981607"/>
            <a:ext cx="2955943" cy="3097946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6620509" cy="401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“Iris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dataset”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endParaRPr sz="2800">
              <a:latin typeface="Calibri"/>
              <a:cs typeface="Calibri"/>
            </a:endParaRPr>
          </a:p>
          <a:p>
            <a:pPr marL="268605" marR="623570" indent="-256540">
              <a:lnSpc>
                <a:spcPts val="302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petals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sepals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lower,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supportive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part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flower.)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length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width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petals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sepals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specimens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That’s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four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dimensions!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Ow.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ts val="2810"/>
              </a:lnSpc>
              <a:spcBef>
                <a:spcPts val="35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know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subspecies classification of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endParaRPr sz="2600">
              <a:latin typeface="Calibri"/>
              <a:cs typeface="Calibri"/>
            </a:endParaRPr>
          </a:p>
          <a:p>
            <a:pPr marL="268605" marR="130175" indent="-256540">
              <a:lnSpc>
                <a:spcPts val="302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PCA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dimensions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preserving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3540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Visualizing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4-D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sz="4000" b="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2459" y="2938272"/>
            <a:ext cx="3939540" cy="2955036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410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Yet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again,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technique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3540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Visualizing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4-D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sz="4000" b="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Flower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209415"/>
            <a:chOff x="0" y="0"/>
            <a:chExt cx="12192000" cy="4209415"/>
          </a:xfrm>
        </p:grpSpPr>
        <p:sp>
          <p:nvSpPr>
            <p:cNvPr id="3" name="object 3"/>
            <p:cNvSpPr/>
            <p:nvPr/>
          </p:nvSpPr>
          <p:spPr>
            <a:xfrm>
              <a:off x="7213092" y="3810000"/>
              <a:ext cx="4979035" cy="91440"/>
            </a:xfrm>
            <a:custGeom>
              <a:avLst/>
              <a:gdLst/>
              <a:ahLst/>
              <a:cxnLst/>
              <a:rect l="l" t="t" r="r" b="b"/>
              <a:pathLst>
                <a:path w="4979034" h="91439">
                  <a:moveTo>
                    <a:pt x="4978908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4978908" y="91439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avLst/>
              <a:gdLst/>
              <a:ahLst/>
              <a:cxnLst/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4978908" y="19202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avLst/>
              <a:gdLst/>
              <a:ahLst/>
              <a:cxnLst/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avLst/>
              <a:gdLst/>
              <a:ahLst/>
              <a:cxnLst/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avLst/>
              <a:gdLst/>
              <a:ahLst/>
              <a:cxnLst/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avLst/>
              <a:gdLst/>
              <a:ahLst/>
              <a:cxnLst/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05156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6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0" y="77723"/>
                  </a:moveTo>
                  <a:lnTo>
                    <a:pt x="12192000" y="7772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7723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avLst/>
              <a:gdLst/>
              <a:ahLst/>
              <a:cxnLst/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avLst/>
              <a:gdLst/>
              <a:ahLst/>
              <a:cxnLst/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348" y="3914013"/>
            <a:ext cx="391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Warehousing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3107182"/>
            <a:ext cx="26549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FFFFFF"/>
                </a:solidFill>
                <a:latin typeface="Calibri"/>
                <a:cs typeface="Calibri"/>
              </a:rPr>
              <a:t>ETL</a:t>
            </a:r>
            <a:r>
              <a:rPr sz="4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10" dirty="0">
                <a:solidFill>
                  <a:srgbClr val="FFFFFF"/>
                </a:solidFill>
                <a:latin typeface="Calibri"/>
                <a:cs typeface="Calibri"/>
              </a:rPr>
              <a:t>ELT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7405370" cy="41090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1450975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large, centralized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database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contains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information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sources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for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business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analysis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large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corporations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organizations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Queried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via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SQL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tools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(i.e.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Tableau)</a:t>
            </a:r>
            <a:endParaRPr sz="2600">
              <a:latin typeface="Calibri"/>
              <a:cs typeface="Calibri"/>
            </a:endParaRPr>
          </a:p>
          <a:p>
            <a:pPr marL="268605" marR="141478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Often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entire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departments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 dedicated to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maintaining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warehouse</a:t>
            </a:r>
            <a:endParaRPr sz="2600">
              <a:latin typeface="Calibri"/>
              <a:cs typeface="Calibri"/>
            </a:endParaRPr>
          </a:p>
          <a:p>
            <a:pPr marL="561340" marR="180340" indent="-247650">
              <a:lnSpc>
                <a:spcPts val="2590"/>
              </a:lnSpc>
              <a:spcBef>
                <a:spcPts val="3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normalization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 tricky –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does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relate to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other?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views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need?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Maintaining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feeds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work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Scaling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tricky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72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Warehousing?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0" y="2249423"/>
            <a:ext cx="2827020" cy="2119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480810" cy="4227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59385" indent="-256540" algn="just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even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number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samples,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middle.</a:t>
            </a:r>
            <a:endParaRPr sz="2800">
              <a:latin typeface="Calibri"/>
              <a:cs typeface="Calibri"/>
            </a:endParaRPr>
          </a:p>
          <a:p>
            <a:pPr marL="268605" marR="165735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Median is less susceptible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outliers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561340" marR="5080" indent="-247650" algn="just">
              <a:lnSpc>
                <a:spcPct val="100000"/>
              </a:lnSpc>
              <a:spcBef>
                <a:spcPts val="320"/>
              </a:spcBef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Example: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household income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$72,641,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$51,939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because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mean is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skewed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handful of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billionaires.</a:t>
            </a:r>
            <a:endParaRPr sz="2600">
              <a:latin typeface="Calibri"/>
              <a:cs typeface="Calibri"/>
            </a:endParaRPr>
          </a:p>
          <a:p>
            <a:pPr marL="314325" algn="just">
              <a:lnSpc>
                <a:spcPct val="100000"/>
              </a:lnSpc>
              <a:spcBef>
                <a:spcPts val="305"/>
              </a:spcBef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600" spc="385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represents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“typical”</a:t>
            </a:r>
            <a:endParaRPr sz="2600">
              <a:latin typeface="Calibri"/>
              <a:cs typeface="Calibri"/>
            </a:endParaRPr>
          </a:p>
          <a:p>
            <a:pPr marL="561340" algn="just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American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605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9" y="2877311"/>
            <a:ext cx="4602480" cy="3069336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4252"/>
            <a:ext cx="8150225" cy="4034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ETL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ELT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refer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how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gets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warehouse.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Traditionally,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flow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Extract,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Transform,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Load: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Raw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from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operational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systems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periodically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400" i="1" spc="-10" dirty="0">
                <a:solidFill>
                  <a:srgbClr val="455F51"/>
                </a:solidFill>
                <a:latin typeface="Calibri"/>
                <a:cs typeface="Calibri"/>
              </a:rPr>
              <a:t>extracted</a:t>
            </a:r>
            <a:endParaRPr sz="2400">
              <a:latin typeface="Calibri"/>
              <a:cs typeface="Calibri"/>
            </a:endParaRPr>
          </a:p>
          <a:p>
            <a:pPr marL="561340" marR="1397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Then,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55F51"/>
                </a:solidFill>
                <a:latin typeface="Calibri"/>
                <a:cs typeface="Calibri"/>
              </a:rPr>
              <a:t>transformed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schema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needed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DW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Finally,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ed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warehouse,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already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structure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needed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we’re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dealing with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“big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data”?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transform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turn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into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big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74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ETL: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Extract, 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Transform,</a:t>
            </a:r>
            <a:r>
              <a:rPr sz="4000" b="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380" y="2249423"/>
            <a:ext cx="2942844" cy="2206752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8445500" cy="4147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6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80" dirty="0">
                <a:solidFill>
                  <a:srgbClr val="455F51"/>
                </a:solidFill>
                <a:latin typeface="Calibri"/>
                <a:cs typeface="Calibri"/>
              </a:rPr>
              <a:t>Today,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huge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Oracle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instance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isn’t 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960"/>
              </a:lnSpc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warehouse</a:t>
            </a:r>
            <a:endParaRPr sz="2600">
              <a:latin typeface="Calibri"/>
              <a:cs typeface="Calibri"/>
            </a:endParaRPr>
          </a:p>
          <a:p>
            <a:pPr marL="268605" marR="9017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Hive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let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host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massive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databases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Hadoop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75" dirty="0">
                <a:solidFill>
                  <a:srgbClr val="455F51"/>
                </a:solidFill>
                <a:latin typeface="Calibri"/>
                <a:cs typeface="Calibri"/>
              </a:rPr>
              <a:t>Or,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in 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large,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distributed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NoSQL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store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7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…and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query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MapReduce</a:t>
            </a:r>
            <a:endParaRPr sz="2400">
              <a:latin typeface="Calibri"/>
              <a:cs typeface="Calibri"/>
            </a:endParaRPr>
          </a:p>
          <a:p>
            <a:pPr marL="268605" marR="62865" indent="-256540">
              <a:lnSpc>
                <a:spcPts val="281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scalability of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Hadoop lets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flip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loading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process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860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Extract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raw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before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as-is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power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Hadoop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transform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in-place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02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45" dirty="0">
                <a:solidFill>
                  <a:srgbClr val="455F51"/>
                </a:solidFill>
                <a:latin typeface="Calibri"/>
                <a:cs typeface="Calibri"/>
              </a:rPr>
              <a:t>ELT: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Extract,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Load,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Transform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2855" y="2381250"/>
            <a:ext cx="2769144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355455" cy="13925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warehousing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discipline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itself,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big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cover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here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courses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Big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Spark,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MapReduce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cover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Spark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depth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later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course.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287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explore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4988" y="3852671"/>
            <a:ext cx="3917411" cy="2761488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4514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9161780" cy="2358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311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sort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agent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“explores”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space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 it goes, it learns 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different state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changes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different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conditions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0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inform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subsequent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agent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Examples: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Pac-Man,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Mouse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game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Yields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on-line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once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space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has been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explored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953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Reinforcement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535" y="4735067"/>
            <a:ext cx="5399532" cy="1962912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001760" cy="41186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specific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implementation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reinforcement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have: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environmental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possible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actions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each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state/action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Start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off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Q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Explore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space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after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state/action,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rewards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after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state/action,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increase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299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Q-Learning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10043" y="457200"/>
            <a:ext cx="4982210" cy="167640"/>
            <a:chOff x="7210043" y="457200"/>
            <a:chExt cx="4982210" cy="167640"/>
          </a:xfrm>
        </p:grpSpPr>
        <p:sp>
          <p:nvSpPr>
            <p:cNvPr id="3" name="object 3"/>
            <p:cNvSpPr/>
            <p:nvPr/>
          </p:nvSpPr>
          <p:spPr>
            <a:xfrm>
              <a:off x="7213091" y="457200"/>
              <a:ext cx="4979035" cy="163195"/>
            </a:xfrm>
            <a:custGeom>
              <a:avLst/>
              <a:gdLst/>
              <a:ahLst/>
              <a:cxnLst/>
              <a:rect l="l" t="t" r="r" b="b"/>
              <a:pathLst>
                <a:path w="4979034" h="163195">
                  <a:moveTo>
                    <a:pt x="0" y="163067"/>
                  </a:moveTo>
                  <a:lnTo>
                    <a:pt x="4978908" y="163067"/>
                  </a:lnTo>
                  <a:lnTo>
                    <a:pt x="4978908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10043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12751" y="457200"/>
              <a:ext cx="78105" cy="163195"/>
            </a:xfrm>
            <a:custGeom>
              <a:avLst/>
              <a:gdLst/>
              <a:ahLst/>
              <a:cxnLst/>
              <a:rect l="l" t="t" r="r" b="b"/>
              <a:pathLst>
                <a:path w="78104" h="163195">
                  <a:moveTo>
                    <a:pt x="0" y="163067"/>
                  </a:moveTo>
                  <a:lnTo>
                    <a:pt x="77724" y="163067"/>
                  </a:lnTo>
                  <a:lnTo>
                    <a:pt x="77724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112752" y="0"/>
            <a:ext cx="78105" cy="1905"/>
          </a:xfrm>
          <a:custGeom>
            <a:avLst/>
            <a:gdLst/>
            <a:ahLst/>
            <a:cxnLst/>
            <a:rect l="l" t="t" r="r" b="b"/>
            <a:pathLst>
              <a:path w="78104" h="1905">
                <a:moveTo>
                  <a:pt x="0" y="1524"/>
                </a:moveTo>
                <a:lnTo>
                  <a:pt x="77724" y="1524"/>
                </a:lnTo>
                <a:lnTo>
                  <a:pt x="7772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FFFFF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59411" y="457200"/>
            <a:ext cx="36830" cy="163195"/>
          </a:xfrm>
          <a:custGeom>
            <a:avLst/>
            <a:gdLst/>
            <a:ahLst/>
            <a:cxnLst/>
            <a:rect l="l" t="t" r="r" b="b"/>
            <a:pathLst>
              <a:path w="36829" h="163195">
                <a:moveTo>
                  <a:pt x="0" y="163067"/>
                </a:moveTo>
                <a:lnTo>
                  <a:pt x="36575" y="163067"/>
                </a:lnTo>
                <a:lnTo>
                  <a:pt x="36575" y="0"/>
                </a:lnTo>
                <a:lnTo>
                  <a:pt x="0" y="0"/>
                </a:lnTo>
                <a:lnTo>
                  <a:pt x="0" y="163067"/>
                </a:lnTo>
                <a:close/>
              </a:path>
            </a:pathLst>
          </a:custGeom>
          <a:solidFill>
            <a:srgbClr val="FFFFFF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59411" y="0"/>
            <a:ext cx="36830" cy="1905"/>
          </a:xfrm>
          <a:custGeom>
            <a:avLst/>
            <a:gdLst/>
            <a:ahLst/>
            <a:cxnLst/>
            <a:rect l="l" t="t" r="r" b="b"/>
            <a:pathLst>
              <a:path w="36829" h="1905">
                <a:moveTo>
                  <a:pt x="0" y="1524"/>
                </a:moveTo>
                <a:lnTo>
                  <a:pt x="36575" y="1524"/>
                </a:lnTo>
                <a:lnTo>
                  <a:pt x="36575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FFFFF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33504" y="457200"/>
            <a:ext cx="12700" cy="163195"/>
          </a:xfrm>
          <a:custGeom>
            <a:avLst/>
            <a:gdLst/>
            <a:ahLst/>
            <a:cxnLst/>
            <a:rect l="l" t="t" r="r" b="b"/>
            <a:pathLst>
              <a:path w="12700" h="163195">
                <a:moveTo>
                  <a:pt x="0" y="163067"/>
                </a:moveTo>
                <a:lnTo>
                  <a:pt x="12192" y="163067"/>
                </a:lnTo>
                <a:lnTo>
                  <a:pt x="12192" y="0"/>
                </a:lnTo>
                <a:lnTo>
                  <a:pt x="0" y="0"/>
                </a:lnTo>
                <a:lnTo>
                  <a:pt x="0" y="163067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67971" y="457200"/>
            <a:ext cx="36830" cy="163195"/>
          </a:xfrm>
          <a:custGeom>
            <a:avLst/>
            <a:gdLst/>
            <a:ahLst/>
            <a:cxnLst/>
            <a:rect l="l" t="t" r="r" b="b"/>
            <a:pathLst>
              <a:path w="36829" h="163195">
                <a:moveTo>
                  <a:pt x="0" y="163067"/>
                </a:moveTo>
                <a:lnTo>
                  <a:pt x="36575" y="163067"/>
                </a:lnTo>
                <a:lnTo>
                  <a:pt x="36575" y="0"/>
                </a:lnTo>
                <a:lnTo>
                  <a:pt x="0" y="0"/>
                </a:lnTo>
                <a:lnTo>
                  <a:pt x="0" y="163067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67971" y="0"/>
            <a:ext cx="36830" cy="1905"/>
          </a:xfrm>
          <a:custGeom>
            <a:avLst/>
            <a:gdLst/>
            <a:ahLst/>
            <a:cxnLst/>
            <a:rect l="l" t="t" r="r" b="b"/>
            <a:pathLst>
              <a:path w="36829" h="1905">
                <a:moveTo>
                  <a:pt x="0" y="1524"/>
                </a:moveTo>
                <a:lnTo>
                  <a:pt x="36575" y="1524"/>
                </a:lnTo>
                <a:lnTo>
                  <a:pt x="36575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1830811" y="457200"/>
            <a:ext cx="129539" cy="128270"/>
            <a:chOff x="11830811" y="457200"/>
            <a:chExt cx="129539" cy="128270"/>
          </a:xfrm>
        </p:grpSpPr>
        <p:sp>
          <p:nvSpPr>
            <p:cNvPr id="13" name="object 13"/>
            <p:cNvSpPr/>
            <p:nvPr/>
          </p:nvSpPr>
          <p:spPr>
            <a:xfrm>
              <a:off x="11887199" y="457200"/>
              <a:ext cx="73660" cy="128270"/>
            </a:xfrm>
            <a:custGeom>
              <a:avLst/>
              <a:gdLst/>
              <a:ahLst/>
              <a:cxnLst/>
              <a:rect l="l" t="t" r="r" b="b"/>
              <a:pathLst>
                <a:path w="73659" h="128270">
                  <a:moveTo>
                    <a:pt x="0" y="128015"/>
                  </a:moveTo>
                  <a:lnTo>
                    <a:pt x="73151" y="128015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30811" y="457200"/>
              <a:ext cx="12700" cy="128270"/>
            </a:xfrm>
            <a:custGeom>
              <a:avLst/>
              <a:gdLst/>
              <a:ahLst/>
              <a:cxnLst/>
              <a:rect l="l" t="t" r="r" b="b"/>
              <a:pathLst>
                <a:path w="12700" h="128270">
                  <a:moveTo>
                    <a:pt x="0" y="128015"/>
                  </a:moveTo>
                  <a:lnTo>
                    <a:pt x="12192" y="128015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8068" y="2190114"/>
            <a:ext cx="10175875" cy="2418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8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some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state/actions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here?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610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wall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West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60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dies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moves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South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57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continues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live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North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East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ts val="25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“look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ahead”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step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discount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factor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when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computing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Q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(here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previous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state,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s’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current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state)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630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Q(s,a)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+=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discount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*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(reward(s,a)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max(Q(s’))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Q(s,a))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299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Q-Learning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7539" y="4896611"/>
            <a:ext cx="5401056" cy="196138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739" y="144271"/>
            <a:ext cx="8905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Q(s,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a)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+=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alpha</a:t>
            </a:r>
            <a:r>
              <a:rPr sz="900" spc="-1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*</a:t>
            </a:r>
            <a:r>
              <a:rPr sz="900" spc="1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(reward(s,a)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+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max(Q(s')</a:t>
            </a:r>
            <a:r>
              <a:rPr sz="900" spc="3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-</a:t>
            </a:r>
            <a:r>
              <a:rPr sz="900" spc="1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Q(s,a))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where</a:t>
            </a:r>
            <a:r>
              <a:rPr sz="900" spc="1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s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is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the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previous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state,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a is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the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previous</a:t>
            </a:r>
            <a:r>
              <a:rPr sz="900" spc="-1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action,s'</a:t>
            </a:r>
            <a:r>
              <a:rPr sz="900" spc="-2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is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 the current</a:t>
            </a:r>
            <a:r>
              <a:rPr sz="900" spc="-2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state,</a:t>
            </a:r>
            <a:r>
              <a:rPr sz="900" spc="-1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and</a:t>
            </a:r>
            <a:r>
              <a:rPr sz="900" spc="1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alpha</a:t>
            </a:r>
            <a:r>
              <a:rPr sz="900" spc="-1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is</a:t>
            </a:r>
            <a:r>
              <a:rPr sz="900" spc="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the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discount</a:t>
            </a:r>
            <a:r>
              <a:rPr sz="900" spc="-2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factor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(set to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545454"/>
                </a:solidFill>
                <a:latin typeface="Arial MT"/>
                <a:cs typeface="Arial MT"/>
              </a:rPr>
              <a:t>.5</a:t>
            </a:r>
            <a:r>
              <a:rPr sz="900" spc="-5" dirty="0">
                <a:solidFill>
                  <a:srgbClr val="545454"/>
                </a:solidFill>
                <a:latin typeface="Arial MT"/>
                <a:cs typeface="Arial MT"/>
              </a:rPr>
              <a:t> here).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586720" cy="374522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efficiently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explore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possible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states?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approach: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always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action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state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 the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highest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Q. If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there’s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tie,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1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8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145" dirty="0">
                <a:solidFill>
                  <a:srgbClr val="455F51"/>
                </a:solidFill>
                <a:latin typeface="Calibri"/>
                <a:cs typeface="Calibri"/>
              </a:rPr>
              <a:t>’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lly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fici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t, and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mig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miss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lot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p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ths th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9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way: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introduce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epsilon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1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andom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numb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er is less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than 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sil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d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n’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455F51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oll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highe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 </a:t>
            </a:r>
            <a:r>
              <a:rPr sz="2400" spc="120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bu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choo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826769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0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165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xplo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tion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er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ally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295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Choo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ing e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sil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tri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06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exploration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3565" y="5097653"/>
            <a:ext cx="679450" cy="282575"/>
          </a:xfrm>
          <a:custGeom>
            <a:avLst/>
            <a:gdLst/>
            <a:ahLst/>
            <a:cxnLst/>
            <a:rect l="l" t="t" r="r" b="b"/>
            <a:pathLst>
              <a:path w="679450" h="282575">
                <a:moveTo>
                  <a:pt x="589406" y="0"/>
                </a:moveTo>
                <a:lnTo>
                  <a:pt x="585469" y="11430"/>
                </a:lnTo>
                <a:lnTo>
                  <a:pt x="601777" y="18504"/>
                </a:lnTo>
                <a:lnTo>
                  <a:pt x="615822" y="28305"/>
                </a:lnTo>
                <a:lnTo>
                  <a:pt x="644346" y="73852"/>
                </a:lnTo>
                <a:lnTo>
                  <a:pt x="652641" y="115623"/>
                </a:lnTo>
                <a:lnTo>
                  <a:pt x="653668" y="139700"/>
                </a:lnTo>
                <a:lnTo>
                  <a:pt x="652623" y="164580"/>
                </a:lnTo>
                <a:lnTo>
                  <a:pt x="644292" y="207529"/>
                </a:lnTo>
                <a:lnTo>
                  <a:pt x="615870" y="253777"/>
                </a:lnTo>
                <a:lnTo>
                  <a:pt x="585851" y="270764"/>
                </a:lnTo>
                <a:lnTo>
                  <a:pt x="589406" y="282321"/>
                </a:lnTo>
                <a:lnTo>
                  <a:pt x="627903" y="264239"/>
                </a:lnTo>
                <a:lnTo>
                  <a:pt x="656208" y="232918"/>
                </a:lnTo>
                <a:lnTo>
                  <a:pt x="673639" y="191071"/>
                </a:lnTo>
                <a:lnTo>
                  <a:pt x="679450" y="141224"/>
                </a:lnTo>
                <a:lnTo>
                  <a:pt x="677997" y="115339"/>
                </a:lnTo>
                <a:lnTo>
                  <a:pt x="666376" y="69429"/>
                </a:lnTo>
                <a:lnTo>
                  <a:pt x="643253" y="32093"/>
                </a:lnTo>
                <a:lnTo>
                  <a:pt x="609863" y="7379"/>
                </a:lnTo>
                <a:lnTo>
                  <a:pt x="589406" y="0"/>
                </a:lnTo>
                <a:close/>
              </a:path>
              <a:path w="6794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6648" y="5501513"/>
            <a:ext cx="678180" cy="282575"/>
          </a:xfrm>
          <a:custGeom>
            <a:avLst/>
            <a:gdLst/>
            <a:ahLst/>
            <a:cxnLst/>
            <a:rect l="l" t="t" r="r" b="b"/>
            <a:pathLst>
              <a:path w="678179" h="282575">
                <a:moveTo>
                  <a:pt x="587882" y="0"/>
                </a:moveTo>
                <a:lnTo>
                  <a:pt x="583946" y="11430"/>
                </a:lnTo>
                <a:lnTo>
                  <a:pt x="600253" y="18504"/>
                </a:lnTo>
                <a:lnTo>
                  <a:pt x="614298" y="28305"/>
                </a:lnTo>
                <a:lnTo>
                  <a:pt x="642822" y="73852"/>
                </a:lnTo>
                <a:lnTo>
                  <a:pt x="651117" y="115623"/>
                </a:lnTo>
                <a:lnTo>
                  <a:pt x="652145" y="139700"/>
                </a:lnTo>
                <a:lnTo>
                  <a:pt x="651099" y="164605"/>
                </a:lnTo>
                <a:lnTo>
                  <a:pt x="642768" y="207544"/>
                </a:lnTo>
                <a:lnTo>
                  <a:pt x="614346" y="253779"/>
                </a:lnTo>
                <a:lnTo>
                  <a:pt x="584326" y="270827"/>
                </a:lnTo>
                <a:lnTo>
                  <a:pt x="587882" y="282282"/>
                </a:lnTo>
                <a:lnTo>
                  <a:pt x="626379" y="264213"/>
                </a:lnTo>
                <a:lnTo>
                  <a:pt x="654684" y="232943"/>
                </a:lnTo>
                <a:lnTo>
                  <a:pt x="672115" y="191069"/>
                </a:lnTo>
                <a:lnTo>
                  <a:pt x="677926" y="141185"/>
                </a:lnTo>
                <a:lnTo>
                  <a:pt x="676473" y="115307"/>
                </a:lnTo>
                <a:lnTo>
                  <a:pt x="664852" y="69423"/>
                </a:lnTo>
                <a:lnTo>
                  <a:pt x="641729" y="32093"/>
                </a:lnTo>
                <a:lnTo>
                  <a:pt x="608339" y="7379"/>
                </a:lnTo>
                <a:lnTo>
                  <a:pt x="587882" y="0"/>
                </a:lnTo>
                <a:close/>
              </a:path>
              <a:path w="67817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389"/>
                </a:lnTo>
                <a:lnTo>
                  <a:pt x="0" y="141185"/>
                </a:lnTo>
                <a:lnTo>
                  <a:pt x="1452" y="167129"/>
                </a:lnTo>
                <a:lnTo>
                  <a:pt x="13073" y="213007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27"/>
                </a:lnTo>
                <a:lnTo>
                  <a:pt x="77531" y="263698"/>
                </a:lnTo>
                <a:lnTo>
                  <a:pt x="63642" y="253779"/>
                </a:lnTo>
                <a:lnTo>
                  <a:pt x="35210" y="207544"/>
                </a:lnTo>
                <a:lnTo>
                  <a:pt x="26828" y="164605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368" y="2219412"/>
            <a:ext cx="10077450" cy="40163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Markov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Process</a:t>
            </a:r>
            <a:endParaRPr sz="2600">
              <a:latin typeface="Calibri"/>
              <a:cs typeface="Calibri"/>
            </a:endParaRPr>
          </a:p>
          <a:p>
            <a:pPr marL="574040" marR="17780" indent="-247650">
              <a:lnSpc>
                <a:spcPct val="100000"/>
              </a:lnSpc>
              <a:spcBef>
                <a:spcPts val="310"/>
              </a:spcBef>
              <a:tabLst>
                <a:tab pos="5740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Wikipedia: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455F51"/>
                </a:solidFill>
                <a:latin typeface="Calibri"/>
                <a:cs typeface="Calibri"/>
              </a:rPr>
              <a:t>Markov</a:t>
            </a:r>
            <a:r>
              <a:rPr sz="2400" b="1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400" b="1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55F51"/>
                </a:solidFill>
                <a:latin typeface="Calibri"/>
                <a:cs typeface="Calibri"/>
              </a:rPr>
              <a:t>processes </a:t>
            </a:r>
            <a:r>
              <a:rPr sz="2400" b="1" spc="-10" dirty="0">
                <a:solidFill>
                  <a:srgbClr val="455F51"/>
                </a:solidFill>
                <a:latin typeface="Calibri"/>
                <a:cs typeface="Calibri"/>
              </a:rPr>
              <a:t>(MDPs)</a:t>
            </a:r>
            <a:r>
              <a:rPr sz="2400" b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provide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mathematical </a:t>
            </a:r>
            <a:r>
              <a:rPr sz="2400" spc="-5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framework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modeling </a:t>
            </a:r>
            <a:r>
              <a:rPr sz="2400" u="heavy" spc="-5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2"/>
              </a:rPr>
              <a:t>decision </a:t>
            </a:r>
            <a:r>
              <a:rPr sz="2400" u="heavy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2"/>
              </a:rPr>
              <a:t>making</a:t>
            </a:r>
            <a:r>
              <a:rPr sz="2400" dirty="0">
                <a:solidFill>
                  <a:srgbClr val="ED7A08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situations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where outcomes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partly </a:t>
            </a:r>
            <a:r>
              <a:rPr sz="2400" u="heavy" spc="-10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3"/>
              </a:rPr>
              <a:t>random</a:t>
            </a:r>
            <a:r>
              <a:rPr sz="2400" spc="-20" dirty="0">
                <a:solidFill>
                  <a:srgbClr val="ED7A08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partly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under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control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decision </a:t>
            </a:r>
            <a:r>
              <a:rPr sz="2400" spc="-55" dirty="0">
                <a:solidFill>
                  <a:srgbClr val="455F51"/>
                </a:solidFill>
                <a:latin typeface="Calibri"/>
                <a:cs typeface="Calibri"/>
              </a:rPr>
              <a:t>maker.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Sound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familiar?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MDP’s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describe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what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we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did using</a:t>
            </a:r>
            <a:endParaRPr sz="2400">
              <a:latin typeface="Calibri"/>
              <a:cs typeface="Calibri"/>
            </a:endParaRPr>
          </a:p>
          <a:p>
            <a:pPr marL="574040">
              <a:lnSpc>
                <a:spcPct val="100000"/>
              </a:lnSpc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notation.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States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described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s’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15"/>
              </a:spcBef>
              <a:tabLst>
                <a:tab pos="574040" algn="l"/>
                <a:tab pos="624840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tat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5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ansition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function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scrib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400" spc="-470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2625" spc="315" baseline="-15873" dirty="0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sz="2625" baseline="-15873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400" spc="55" dirty="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solidFill>
                  <a:srgbClr val="455F51"/>
                </a:solidFill>
                <a:latin typeface="Cambria Math"/>
                <a:cs typeface="Cambria Math"/>
              </a:rPr>
              <a:t>,</a:t>
            </a:r>
            <a:r>
              <a:rPr sz="2400" spc="-1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mbria Math"/>
                <a:cs typeface="Cambria Math"/>
              </a:rPr>
              <a:t>𝑠′</a:t>
            </a:r>
            <a:endParaRPr sz="2400">
              <a:latin typeface="Cambria Math"/>
              <a:cs typeface="Cambria Math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  <a:tab pos="730123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“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”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alues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scrib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functio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4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455F51"/>
                </a:solidFill>
                <a:latin typeface="Cambria Math"/>
                <a:cs typeface="Cambria Math"/>
              </a:rPr>
              <a:t>𝑅</a:t>
            </a:r>
            <a:r>
              <a:rPr sz="2625" spc="315" baseline="-15873" dirty="0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sz="2625" baseline="-15873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400" spc="40" dirty="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sz="2400" dirty="0">
                <a:solidFill>
                  <a:srgbClr val="455F51"/>
                </a:solidFill>
                <a:latin typeface="Cambria Math"/>
                <a:cs typeface="Cambria Math"/>
              </a:rPr>
              <a:t>,</a:t>
            </a:r>
            <a:r>
              <a:rPr sz="2400" spc="-1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mbria Math"/>
                <a:cs typeface="Cambria Math"/>
              </a:rPr>
              <a:t>𝑠′</a:t>
            </a:r>
            <a:endParaRPr sz="24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fancier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words!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An MDP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stochastic</a:t>
            </a:r>
            <a:r>
              <a:rPr sz="26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control</a:t>
            </a:r>
            <a:r>
              <a:rPr sz="2600" i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process.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644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492740" cy="37445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Dynamic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Programming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Wikipedia: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455F51"/>
                </a:solidFill>
                <a:latin typeface="Calibri"/>
                <a:cs typeface="Calibri"/>
              </a:rPr>
              <a:t>dynamic</a:t>
            </a:r>
            <a:r>
              <a:rPr sz="2600" b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455F51"/>
                </a:solidFill>
                <a:latin typeface="Calibri"/>
                <a:cs typeface="Calibri"/>
              </a:rPr>
              <a:t>programming</a:t>
            </a:r>
            <a:r>
              <a:rPr sz="2600" b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method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solving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complex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by breaking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down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collection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simpler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subproblems,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solving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those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subproblems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once,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storing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solutions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-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ideally,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memory-based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structure. 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next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 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subproblem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occurs,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instead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recomputing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solution,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simply looks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up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previously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computed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solution,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thereby saving computation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expense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(hopefully)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modest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expenditure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storage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space.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Sound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familiar?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887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77395"/>
            <a:ext cx="7792720" cy="38227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relevant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continuous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Back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kids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house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alibri"/>
              <a:cs typeface="Calibri"/>
            </a:endParaRPr>
          </a:p>
          <a:p>
            <a:pPr marL="1927860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2,</a:t>
            </a:r>
            <a:r>
              <a:rPr sz="3200" dirty="0">
                <a:latin typeface="Calibri"/>
                <a:cs typeface="Calibri"/>
              </a:rPr>
              <a:t> 3,</a:t>
            </a:r>
            <a:r>
              <a:rPr sz="3200" spc="-5" dirty="0">
                <a:latin typeface="Calibri"/>
                <a:cs typeface="Calibri"/>
              </a:rPr>
              <a:t> 2,</a:t>
            </a:r>
            <a:r>
              <a:rPr sz="3200" dirty="0">
                <a:latin typeface="Calibri"/>
                <a:cs typeface="Calibri"/>
              </a:rPr>
              <a:t> 1,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2,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marL="1928495" algn="ct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How </a:t>
            </a:r>
            <a:r>
              <a:rPr sz="3200" spc="-20" dirty="0">
                <a:latin typeface="Calibri"/>
                <a:cs typeface="Calibri"/>
              </a:rPr>
              <a:t>many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each</a:t>
            </a:r>
            <a:r>
              <a:rPr sz="3200" spc="-10" dirty="0">
                <a:latin typeface="Calibri"/>
                <a:cs typeface="Calibri"/>
              </a:rPr>
              <a:t> value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10" dirty="0">
                <a:latin typeface="Calibri"/>
                <a:cs typeface="Calibri"/>
              </a:rPr>
              <a:t>there?</a:t>
            </a:r>
            <a:endParaRPr sz="3200">
              <a:latin typeface="Calibri"/>
              <a:cs typeface="Calibri"/>
            </a:endParaRPr>
          </a:p>
          <a:p>
            <a:pPr marL="1927860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0: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1:</a:t>
            </a:r>
            <a:r>
              <a:rPr sz="3200" dirty="0">
                <a:latin typeface="Calibri"/>
                <a:cs typeface="Calibri"/>
              </a:rPr>
              <a:t> 1,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2:</a:t>
            </a:r>
            <a:r>
              <a:rPr sz="3200" dirty="0">
                <a:latin typeface="Calibri"/>
                <a:cs typeface="Calibri"/>
              </a:rPr>
              <a:t> 3,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3: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  <a:p>
            <a:pPr marL="1928495" algn="ct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247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9412"/>
            <a:ext cx="7282180" cy="40316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intelligent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few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steps:</a:t>
            </a:r>
            <a:endParaRPr sz="2600">
              <a:latin typeface="Calibri"/>
              <a:cs typeface="Calibri"/>
            </a:endParaRPr>
          </a:p>
          <a:p>
            <a:pPr marL="561340" marR="22225" indent="-247650">
              <a:lnSpc>
                <a:spcPct val="100000"/>
              </a:lnSpc>
              <a:spcBef>
                <a:spcPts val="3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semi-randomly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explore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different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choices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movement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(actions)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4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conditions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(states)</a:t>
            </a:r>
            <a:endParaRPr sz="2400">
              <a:latin typeface="Calibri"/>
              <a:cs typeface="Calibri"/>
            </a:endParaRPr>
          </a:p>
          <a:p>
            <a:pPr marL="561340" marR="34925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Keep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track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reward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or penalty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associated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given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state/action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(Q)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those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stored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Q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values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inform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future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choices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Pretty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concept.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hey,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now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say you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understand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reinforcement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learning,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Q-learning,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Markov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Decision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Processes,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Dynamic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Programming!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33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recap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4621" y="2593448"/>
            <a:ext cx="3782558" cy="3591352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668000" cy="35236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Markov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Process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Toolbox: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  <a:hlinkClick r:id="rId2"/>
              </a:rPr>
              <a:t>▫	</a:t>
            </a:r>
            <a:r>
              <a:rPr sz="2600" u="heavy" spc="-10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2"/>
              </a:rPr>
              <a:t>http://pymdptoolbox.readthedocs.org/en/latest/api/mdp.html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Mouse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561340" marR="6350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  <a:hlinkClick r:id="rId3"/>
              </a:rPr>
              <a:t>▫	</a:t>
            </a:r>
            <a:r>
              <a:rPr sz="2600" u="heavy" spc="-10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3"/>
              </a:rPr>
              <a:t>https://github.com/studywolf/blog/tree/master/RL/Cat%20vs%20Mouse% </a:t>
            </a:r>
            <a:r>
              <a:rPr sz="2600" spc="-575" dirty="0">
                <a:solidFill>
                  <a:srgbClr val="ED7A08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600" u="heavy" spc="-10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3"/>
              </a:rPr>
              <a:t>20exploration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Pac-Man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2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  <a:hlinkClick r:id="rId4"/>
              </a:rPr>
              <a:t>▫	</a:t>
            </a:r>
            <a:r>
              <a:rPr sz="2600" u="heavy" spc="-15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4"/>
              </a:rPr>
              <a:t>https://inst.eecs.berkeley.edu/~cs188/sp12/projects/reinforcement/reinfor </a:t>
            </a:r>
            <a:r>
              <a:rPr sz="2600" spc="-575" dirty="0">
                <a:solidFill>
                  <a:srgbClr val="ED7A08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600" u="heavy" spc="-5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4"/>
              </a:rPr>
              <a:t>cement.html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951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Implementing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Reinforcement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9312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Confusion</a:t>
            </a:r>
            <a:r>
              <a:rPr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Matrix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9990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tell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whole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story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4267" y="2220594"/>
            <a:ext cx="5723890" cy="308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6515" indent="-256540" algn="just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rare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disease can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 99.9%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accurate by just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guessing “no” all 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negative,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positives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negatives.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confusion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matrix shows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1107" y="2209800"/>
            <a:ext cx="4032504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90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Binary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confusion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matrix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1375" y="2203450"/>
          <a:ext cx="8284844" cy="3763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6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NEGATIVES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NEGATIVE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82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Image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cat?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2800" y="2203450"/>
          <a:ext cx="6616065" cy="387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9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2261" y="2581874"/>
            <a:ext cx="1995200" cy="1606562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241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format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1375" y="2203450"/>
          <a:ext cx="5488939" cy="3923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663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edic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  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663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edic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ed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8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8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263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Multi-class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confusion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matrix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heat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map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2736" y="2283296"/>
            <a:ext cx="4999422" cy="421137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4178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Measuring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856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our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friend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confusion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matrix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8525" y="2401823"/>
          <a:ext cx="8284844" cy="3763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1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46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6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POSITIVES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45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NEGATIVES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NEGATIVE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74288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Deviation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Variance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231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419" y="2348611"/>
            <a:ext cx="230504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dirty="0">
                <a:solidFill>
                  <a:srgbClr val="37A76E"/>
                </a:solidFill>
                <a:latin typeface="Georgia"/>
                <a:cs typeface="Georgia"/>
              </a:rPr>
              <a:t>•</a:t>
            </a:r>
            <a:endParaRPr sz="41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2075" y="2715767"/>
            <a:ext cx="6707505" cy="33655"/>
          </a:xfrm>
          <a:custGeom>
            <a:avLst/>
            <a:gdLst/>
            <a:ahLst/>
            <a:cxnLst/>
            <a:rect l="l" t="t" r="r" b="b"/>
            <a:pathLst>
              <a:path w="6707505" h="33655">
                <a:moveTo>
                  <a:pt x="6707124" y="0"/>
                </a:moveTo>
                <a:lnTo>
                  <a:pt x="0" y="0"/>
                </a:lnTo>
                <a:lnTo>
                  <a:pt x="0" y="33527"/>
                </a:lnTo>
                <a:lnTo>
                  <a:pt x="6707124" y="33527"/>
                </a:lnTo>
                <a:lnTo>
                  <a:pt x="670712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73983" y="2184019"/>
            <a:ext cx="3079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sz="3000" spc="4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50" dirty="0">
                <a:solidFill>
                  <a:srgbClr val="455F51"/>
                </a:solidFill>
                <a:latin typeface="Cambria Math"/>
                <a:cs typeface="Cambria Math"/>
              </a:rPr>
              <a:t>𝑃𝑂𝑆𝐼𝑇𝐼𝑉𝐸𝑆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9502" y="2750946"/>
            <a:ext cx="6729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sz="3000" spc="9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45" dirty="0">
                <a:solidFill>
                  <a:srgbClr val="455F51"/>
                </a:solidFill>
                <a:latin typeface="Cambria Math"/>
                <a:cs typeface="Cambria Math"/>
              </a:rPr>
              <a:t>𝑃𝑂𝑆𝐼𝑇𝐼𝑉𝐸𝑆+𝐹𝐴𝐿𝑆𝐸</a:t>
            </a:r>
            <a:r>
              <a:rPr sz="3000" spc="12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55" dirty="0">
                <a:solidFill>
                  <a:srgbClr val="455F51"/>
                </a:solidFill>
                <a:latin typeface="Cambria Math"/>
                <a:cs typeface="Cambria Math"/>
              </a:rPr>
              <a:t>𝑁𝐸𝐺𝐴𝑇𝐼𝑉𝐸𝑆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419" y="3944492"/>
            <a:ext cx="5949950" cy="248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1144270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AKA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Sensitivity, 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True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Positive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rate,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Completeness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Percent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correctly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Good choice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metric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when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 care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lot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negatives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9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i.e.,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fraud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83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Recall</a:t>
            </a:r>
            <a:r>
              <a:rPr sz="4000" b="0" spc="-9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3275" y="2203450"/>
          <a:ext cx="6616065" cy="3870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9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0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73236" y="2293746"/>
            <a:ext cx="34029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Recall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TP/(TP+FN)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Recall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5/(5+10)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5/15 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1/3 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891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ecis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51659"/>
            <a:ext cx="230504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dirty="0">
                <a:solidFill>
                  <a:srgbClr val="37A76E"/>
                </a:solidFill>
                <a:latin typeface="Georgia"/>
                <a:cs typeface="Georgia"/>
              </a:rPr>
              <a:t>•</a:t>
            </a:r>
            <a:endParaRPr sz="41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619248"/>
            <a:ext cx="6545580" cy="33655"/>
          </a:xfrm>
          <a:custGeom>
            <a:avLst/>
            <a:gdLst/>
            <a:ahLst/>
            <a:cxnLst/>
            <a:rect l="l" t="t" r="r" b="b"/>
            <a:pathLst>
              <a:path w="6545580" h="33655">
                <a:moveTo>
                  <a:pt x="6545580" y="0"/>
                </a:moveTo>
                <a:lnTo>
                  <a:pt x="0" y="0"/>
                </a:lnTo>
                <a:lnTo>
                  <a:pt x="0" y="33527"/>
                </a:lnTo>
                <a:lnTo>
                  <a:pt x="6545580" y="33527"/>
                </a:lnTo>
                <a:lnTo>
                  <a:pt x="654558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97810" y="2087371"/>
            <a:ext cx="3078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sz="3000" spc="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50" dirty="0">
                <a:solidFill>
                  <a:srgbClr val="455F51"/>
                </a:solidFill>
                <a:latin typeface="Cambria Math"/>
                <a:cs typeface="Cambria Math"/>
              </a:rPr>
              <a:t>𝑃𝑂𝑆𝐼𝑇𝐼𝑉𝐸𝑆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4100" y="2654553"/>
            <a:ext cx="6565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solidFill>
                  <a:srgbClr val="455F51"/>
                </a:solidFill>
                <a:latin typeface="Cambria Math"/>
                <a:cs typeface="Cambria Math"/>
              </a:rPr>
              <a:t>𝑇𝑅𝑈𝐸</a:t>
            </a:r>
            <a:r>
              <a:rPr sz="3000" spc="9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45" dirty="0">
                <a:solidFill>
                  <a:srgbClr val="455F51"/>
                </a:solidFill>
                <a:latin typeface="Cambria Math"/>
                <a:cs typeface="Cambria Math"/>
              </a:rPr>
              <a:t>𝑃𝑂𝑆𝐼𝑇𝐼𝑉𝐸𝑆+𝐹𝐴𝐿𝑆𝐸</a:t>
            </a:r>
            <a:r>
              <a:rPr sz="3000" spc="114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50" dirty="0">
                <a:solidFill>
                  <a:srgbClr val="455F51"/>
                </a:solidFill>
                <a:latin typeface="Cambria Math"/>
                <a:cs typeface="Cambria Math"/>
              </a:rPr>
              <a:t>𝑃𝑂𝑆𝐼𝑇𝐼𝑉𝐸𝑆</a:t>
            </a:r>
            <a:endParaRPr sz="3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068" y="3809696"/>
            <a:ext cx="5956300" cy="21310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AKA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Correct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Positives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Percent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relevant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Good choice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metric when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 care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lot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i.e.,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medical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screening,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745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Precision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0900" y="2268982"/>
          <a:ext cx="6616065" cy="3870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9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00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99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fraud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373236" y="2293746"/>
            <a:ext cx="36982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Precision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TP/(TP+FP)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Precision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5/(5+20)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 5/25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1/5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875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metrics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42845"/>
            <a:ext cx="1629410" cy="7416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Specificity</a:t>
            </a:r>
            <a:r>
              <a:rPr sz="22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18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F1</a:t>
            </a:r>
            <a:r>
              <a:rPr sz="22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Score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9548" y="2468879"/>
            <a:ext cx="695325" cy="18415"/>
          </a:xfrm>
          <a:custGeom>
            <a:avLst/>
            <a:gdLst/>
            <a:ahLst/>
            <a:cxnLst/>
            <a:rect l="l" t="t" r="r" b="b"/>
            <a:pathLst>
              <a:path w="695325" h="18414">
                <a:moveTo>
                  <a:pt x="694944" y="0"/>
                </a:moveTo>
                <a:lnTo>
                  <a:pt x="0" y="0"/>
                </a:lnTo>
                <a:lnTo>
                  <a:pt x="0" y="18287"/>
                </a:lnTo>
                <a:lnTo>
                  <a:pt x="694944" y="18287"/>
                </a:lnTo>
                <a:lnTo>
                  <a:pt x="69494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72842" y="2177923"/>
            <a:ext cx="3048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0" dirty="0">
                <a:solidFill>
                  <a:srgbClr val="455F51"/>
                </a:solidFill>
                <a:latin typeface="Cambria Math"/>
                <a:cs typeface="Cambria Math"/>
              </a:rPr>
              <a:t>𝑇𝑁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7101" y="2481199"/>
            <a:ext cx="7188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0" dirty="0">
                <a:solidFill>
                  <a:srgbClr val="455F51"/>
                </a:solidFill>
                <a:latin typeface="Cambria Math"/>
                <a:cs typeface="Cambria Math"/>
              </a:rPr>
              <a:t>𝑇</a:t>
            </a:r>
            <a:r>
              <a:rPr sz="1600" spc="100" dirty="0">
                <a:solidFill>
                  <a:srgbClr val="455F51"/>
                </a:solidFill>
                <a:latin typeface="Cambria Math"/>
                <a:cs typeface="Cambria Math"/>
              </a:rPr>
              <a:t>𝑁</a:t>
            </a:r>
            <a:r>
              <a:rPr sz="1600" spc="-40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1600" spc="45" dirty="0">
                <a:solidFill>
                  <a:srgbClr val="455F51"/>
                </a:solidFill>
                <a:latin typeface="Cambria Math"/>
                <a:cs typeface="Cambria Math"/>
              </a:rPr>
              <a:t>𝐹</a:t>
            </a:r>
            <a:r>
              <a:rPr sz="1600" spc="7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045" y="2266314"/>
            <a:ext cx="2517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2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“True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sz="22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rate”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819" y="3056966"/>
            <a:ext cx="1162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9408" y="3243072"/>
            <a:ext cx="1118870" cy="17145"/>
          </a:xfrm>
          <a:custGeom>
            <a:avLst/>
            <a:gdLst/>
            <a:ahLst/>
            <a:cxnLst/>
            <a:rect l="l" t="t" r="r" b="b"/>
            <a:pathLst>
              <a:path w="1118870" h="17145">
                <a:moveTo>
                  <a:pt x="1118616" y="0"/>
                </a:moveTo>
                <a:lnTo>
                  <a:pt x="0" y="0"/>
                </a:lnTo>
                <a:lnTo>
                  <a:pt x="0" y="16763"/>
                </a:lnTo>
                <a:lnTo>
                  <a:pt x="1118616" y="16763"/>
                </a:lnTo>
                <a:lnTo>
                  <a:pt x="111861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32533" y="2976499"/>
            <a:ext cx="3683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35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1450" spc="75" dirty="0">
                <a:solidFill>
                  <a:srgbClr val="455F51"/>
                </a:solidFill>
                <a:latin typeface="Cambria Math"/>
                <a:cs typeface="Cambria Math"/>
              </a:rPr>
              <a:t>𝑇𝑃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6961" y="3253562"/>
            <a:ext cx="114109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30" dirty="0">
                <a:solidFill>
                  <a:srgbClr val="455F51"/>
                </a:solidFill>
                <a:latin typeface="Cambria Math"/>
                <a:cs typeface="Cambria Math"/>
              </a:rPr>
              <a:t>2𝑇𝑃+𝐹𝑃+𝐹𝑁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9819" y="3843909"/>
            <a:ext cx="116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1561" y="3694557"/>
            <a:ext cx="19265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33333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3000" spc="-22" baseline="-33333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00" spc="104" baseline="-33333" dirty="0">
                <a:solidFill>
                  <a:srgbClr val="455F51"/>
                </a:solidFill>
                <a:latin typeface="Cambria Math"/>
                <a:cs typeface="Cambria Math"/>
              </a:rPr>
              <a:t>∙</a:t>
            </a:r>
            <a:r>
              <a:rPr sz="3000" spc="434" baseline="-33333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450" spc="65" dirty="0">
                <a:solidFill>
                  <a:srgbClr val="455F51"/>
                </a:solidFill>
                <a:latin typeface="Cambria Math"/>
                <a:cs typeface="Cambria Math"/>
              </a:rPr>
              <a:t>𝑃𝑟𝑒𝑐𝑖𝑠𝑖𝑜𝑛∙𝑅𝑒𝑐𝑎𝑙𝑙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5544" y="4029455"/>
            <a:ext cx="1569720" cy="17145"/>
          </a:xfrm>
          <a:custGeom>
            <a:avLst/>
            <a:gdLst/>
            <a:ahLst/>
            <a:cxnLst/>
            <a:rect l="l" t="t" r="r" b="b"/>
            <a:pathLst>
              <a:path w="1569720" h="17145">
                <a:moveTo>
                  <a:pt x="1569720" y="0"/>
                </a:moveTo>
                <a:lnTo>
                  <a:pt x="0" y="0"/>
                </a:lnTo>
                <a:lnTo>
                  <a:pt x="0" y="16764"/>
                </a:lnTo>
                <a:lnTo>
                  <a:pt x="1569720" y="16764"/>
                </a:lnTo>
                <a:lnTo>
                  <a:pt x="15697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73098" y="4040504"/>
            <a:ext cx="159131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60" dirty="0">
                <a:solidFill>
                  <a:srgbClr val="455F51"/>
                </a:solidFill>
                <a:latin typeface="Cambria Math"/>
                <a:cs typeface="Cambria Math"/>
              </a:rPr>
              <a:t>𝑃𝑟𝑒𝑐𝑖𝑠𝑖𝑜𝑛+𝑅𝑒𝑐𝑎𝑙𝑙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068" y="4498924"/>
            <a:ext cx="5967730" cy="1765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>
              <a:lnSpc>
                <a:spcPts val="2310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Harmonic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mean of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precision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sensitivity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195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0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care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about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precision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recall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ts val="243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RMSE</a:t>
            </a:r>
            <a:endParaRPr sz="2200">
              <a:latin typeface="Calibri"/>
              <a:cs typeface="Calibri"/>
            </a:endParaRPr>
          </a:p>
          <a:p>
            <a:pPr marL="314325">
              <a:lnSpc>
                <a:spcPts val="2225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Root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squared </a:t>
            </a:r>
            <a:r>
              <a:rPr sz="2000" spc="-40" dirty="0">
                <a:solidFill>
                  <a:srgbClr val="455F51"/>
                </a:solidFill>
                <a:latin typeface="Calibri"/>
                <a:cs typeface="Calibri"/>
              </a:rPr>
              <a:t>error,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exactly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sounds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220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sz="20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measurement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310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cares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right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&amp;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wrong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answers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21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ROC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181885"/>
            <a:ext cx="6323965" cy="31654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Receiver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Operating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Characteristic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Plot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(recall)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positive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various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threshold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settings.</a:t>
            </a:r>
            <a:endParaRPr sz="2800">
              <a:latin typeface="Calibri"/>
              <a:cs typeface="Calibri"/>
            </a:endParaRPr>
          </a:p>
          <a:p>
            <a:pPr marL="268605" marR="3492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above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diagonal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(better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random)</a:t>
            </a:r>
            <a:endParaRPr sz="2800">
              <a:latin typeface="Calibri"/>
              <a:cs typeface="Calibri"/>
            </a:endParaRPr>
          </a:p>
          <a:p>
            <a:pPr marL="268605" marR="42735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Ideal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curve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would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 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upper-left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corner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068" y="5360619"/>
            <a:ext cx="65144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“bent”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toward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upper-left,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630" y="1517903"/>
            <a:ext cx="3343942" cy="32485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19315" y="4944236"/>
            <a:ext cx="4848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BOR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at</a:t>
            </a:r>
            <a:r>
              <a:rPr sz="900" spc="-5" dirty="0">
                <a:latin typeface="Calibri"/>
                <a:cs typeface="Calibri"/>
              </a:rPr>
              <a:t> the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English</a:t>
            </a:r>
            <a:r>
              <a:rPr sz="900" spc="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language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Wikipedia</a:t>
            </a:r>
            <a:r>
              <a:rPr sz="900" spc="4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[CC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BY-SA 3.0</a:t>
            </a:r>
            <a:r>
              <a:rPr sz="900" spc="-5" dirty="0">
                <a:latin typeface="Calibri"/>
                <a:cs typeface="Calibri"/>
              </a:rPr>
              <a:t> (</a:t>
            </a:r>
            <a:r>
              <a:rPr sz="900" spc="-5" dirty="0">
                <a:latin typeface="Calibri"/>
                <a:cs typeface="Calibri"/>
                <a:hlinkClick r:id="rId3"/>
              </a:rPr>
              <a:t>http://creativecommons.org/licenses/by-sa/3.0/)</a:t>
            </a:r>
            <a:r>
              <a:rPr sz="900" spc="-5" dirty="0">
                <a:latin typeface="Calibri"/>
                <a:cs typeface="Calibri"/>
              </a:rPr>
              <a:t>]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90931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UC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184628"/>
            <a:ext cx="6532880" cy="37826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 algn="just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under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ROC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is…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wait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it..</a:t>
            </a:r>
            <a:endParaRPr sz="2600">
              <a:latin typeface="Calibri"/>
              <a:cs typeface="Calibri"/>
            </a:endParaRP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Area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Under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(AUC)</a:t>
            </a:r>
            <a:endParaRPr sz="2600">
              <a:latin typeface="Calibri"/>
              <a:cs typeface="Calibri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Equal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 that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classifier will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rank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randomly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chosen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positive instance higher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sz="2600" spc="-5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randomly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chosen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endParaRPr sz="2600">
              <a:latin typeface="Calibri"/>
              <a:cs typeface="Calibri"/>
            </a:endParaRPr>
          </a:p>
          <a:p>
            <a:pPr marL="268605" marR="57277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ROC AUC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0.5 is 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useless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classifier,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1.0 is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endParaRPr sz="2600">
              <a:latin typeface="Calibri"/>
              <a:cs typeface="Calibri"/>
            </a:endParaRPr>
          </a:p>
          <a:p>
            <a:pPr marL="268605" marR="118237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Commonly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used metric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comparing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classifiers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8483" y="2209800"/>
            <a:ext cx="3342424" cy="3248552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360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Bias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Variance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0" dirty="0">
                <a:solidFill>
                  <a:srgbClr val="FFFFFF"/>
                </a:solidFill>
                <a:latin typeface="Calibri"/>
                <a:cs typeface="Calibri"/>
              </a:rPr>
              <a:t>Tradeoff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4759960" cy="3942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9715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8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removed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“real”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endParaRPr sz="2800">
              <a:latin typeface="Calibri"/>
              <a:cs typeface="Calibri"/>
            </a:endParaRPr>
          </a:p>
          <a:p>
            <a:pPr marL="268605" marR="654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i="1" spc="-20" dirty="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scattered your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“real”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Describe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cases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(assuming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center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correct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372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0779" y="2249423"/>
            <a:ext cx="3709416" cy="3709416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8000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down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vs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underfitting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60373"/>
            <a:ext cx="98767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36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 between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36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3322320"/>
            <a:ext cx="4648200" cy="3251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3035" y="3322320"/>
            <a:ext cx="4648200" cy="32511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511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histogram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622" y="2501150"/>
            <a:ext cx="4359718" cy="3913196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13745"/>
            <a:ext cx="10132060" cy="32194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59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contribute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45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𝐸𝑟𝑟𝑜𝑟</a:t>
            </a:r>
            <a:r>
              <a:rPr sz="2600" spc="17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600" spc="13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spc="45" dirty="0">
                <a:solidFill>
                  <a:srgbClr val="455F51"/>
                </a:solidFill>
                <a:latin typeface="Cambria Math"/>
                <a:cs typeface="Cambria Math"/>
              </a:rPr>
              <a:t>𝐵𝑖𝑎𝑠</a:t>
            </a:r>
            <a:r>
              <a:rPr sz="2850" spc="67" baseline="27777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850" spc="382" baseline="27777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2600" spc="-2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mbria Math"/>
                <a:cs typeface="Cambria Math"/>
              </a:rPr>
              <a:t>𝑉𝑎𝑟𝑖𝑎𝑛𝑐𝑒</a:t>
            </a:r>
            <a:endParaRPr sz="26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254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minimize,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specifically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too-simple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endParaRPr sz="2800">
              <a:latin typeface="Calibri"/>
              <a:cs typeface="Calibri"/>
            </a:endParaRPr>
          </a:p>
          <a:p>
            <a:pPr marL="281305" marR="177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complexity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middle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91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really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care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about is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304145" cy="17805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Increasing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K-Nearest-Neighbors</a:t>
            </a:r>
            <a:r>
              <a:rPr sz="2800" spc="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decreases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increases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(by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averaging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neighbors)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single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tree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prone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forest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decreases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15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Tying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earlier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lessons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209415"/>
            <a:chOff x="0" y="0"/>
            <a:chExt cx="12192000" cy="4209415"/>
          </a:xfrm>
        </p:grpSpPr>
        <p:sp>
          <p:nvSpPr>
            <p:cNvPr id="3" name="object 3"/>
            <p:cNvSpPr/>
            <p:nvPr/>
          </p:nvSpPr>
          <p:spPr>
            <a:xfrm>
              <a:off x="7213092" y="3810000"/>
              <a:ext cx="4979035" cy="91440"/>
            </a:xfrm>
            <a:custGeom>
              <a:avLst/>
              <a:gdLst/>
              <a:ahLst/>
              <a:cxnLst/>
              <a:rect l="l" t="t" r="r" b="b"/>
              <a:pathLst>
                <a:path w="4979034" h="91439">
                  <a:moveTo>
                    <a:pt x="4978908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4978908" y="91439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avLst/>
              <a:gdLst/>
              <a:ahLst/>
              <a:cxnLst/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4978908" y="19202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avLst/>
              <a:gdLst/>
              <a:ahLst/>
              <a:cxnLst/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avLst/>
              <a:gdLst/>
              <a:ahLst/>
              <a:cxnLst/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avLst/>
              <a:gdLst/>
              <a:ahLst/>
              <a:cxnLst/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avLst/>
              <a:gdLst/>
              <a:ahLst/>
              <a:cxnLst/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05156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6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0" y="77723"/>
                  </a:moveTo>
                  <a:lnTo>
                    <a:pt x="12192000" y="7772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7723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avLst/>
              <a:gdLst/>
              <a:ahLst/>
              <a:cxnLst/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avLst/>
              <a:gdLst/>
              <a:ahLst/>
              <a:cxnLst/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348" y="3914013"/>
            <a:ext cx="3596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Validation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3107182"/>
            <a:ext cx="45573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>
                <a:solidFill>
                  <a:srgbClr val="FFFFFF"/>
                </a:solidFill>
                <a:latin typeface="Calibri"/>
                <a:cs typeface="Calibri"/>
              </a:rPr>
              <a:t>Avoiding</a:t>
            </a:r>
            <a:r>
              <a:rPr sz="4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Overfitting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93045" cy="39890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further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protect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2800" i="1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complicated.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idea: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Split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K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randomly-assigned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segments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Reserve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561340" marR="98171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Train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combined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remaining K-1 segments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measure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against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Repeat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7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Prevents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single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443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Review:</a:t>
            </a:r>
            <a:r>
              <a:rPr sz="4000" b="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09885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1322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easier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single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split.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practice,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try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variations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until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sweet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spot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77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K-Fold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Cross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6888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SVC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Iris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classification.</a:t>
            </a:r>
            <a:endParaRPr sz="2800">
              <a:latin typeface="Calibri"/>
              <a:cs typeface="Calibri"/>
            </a:endParaRPr>
          </a:p>
          <a:p>
            <a:pPr marL="817244">
              <a:lnSpc>
                <a:spcPct val="100000"/>
              </a:lnSpc>
            </a:pP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without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K-Fold,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927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671" y="3621023"/>
            <a:ext cx="3939539" cy="2953512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3014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8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7066915" cy="3986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19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reality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is,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025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scientist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spent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preparing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“cleaning”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19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Malicious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Erroneous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Irrelevant</a:t>
            </a:r>
            <a:r>
              <a:rPr sz="2600" spc="-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Inconsistent</a:t>
            </a:r>
            <a:r>
              <a:rPr sz="260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Formatting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19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Cleaning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4840" y="2209800"/>
            <a:ext cx="3101340" cy="4364736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5825490" cy="17887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Look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 your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data!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Examine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Question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results!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always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get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result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like!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43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Garbage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In,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Garbage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900" y="2209800"/>
            <a:ext cx="2857500" cy="2191512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421120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most-popular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pages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my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non-profit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news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website.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46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analyze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web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log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807" y="3209619"/>
            <a:ext cx="4680077" cy="36483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2668" y="2728086"/>
            <a:ext cx="10701020" cy="3488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4005" marR="30480" indent="-256540">
              <a:lnSpc>
                <a:spcPts val="3340"/>
              </a:lnSpc>
              <a:spcBef>
                <a:spcPts val="220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80" dirty="0">
                <a:solidFill>
                  <a:srgbClr val="455F51"/>
                </a:solidFill>
                <a:latin typeface="Calibri"/>
                <a:cs typeface="Calibri"/>
              </a:rPr>
              <a:t>(</a:t>
            </a:r>
            <a:r>
              <a:rPr sz="2800" spc="8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3075" spc="120" baseline="27100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800" spc="80" dirty="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800" b="1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b="1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sz="2800" b="1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55F51"/>
                </a:solidFill>
                <a:latin typeface="Calibri"/>
                <a:cs typeface="Calibri"/>
              </a:rPr>
              <a:t>differences</a:t>
            </a:r>
            <a:r>
              <a:rPr sz="2800" b="1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b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b="1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294005" indent="-256540">
              <a:lnSpc>
                <a:spcPct val="100000"/>
              </a:lnSpc>
              <a:spcBef>
                <a:spcPts val="195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(1,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5,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8)?</a:t>
            </a:r>
            <a:endParaRPr sz="28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20"/>
              </a:spcBef>
              <a:tabLst>
                <a:tab pos="5867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First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mean: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(1+4+5+4+8)/5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4.4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Now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differences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mean: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(-3.4,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-0.4,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0.6,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-0.4,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3.6)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squared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differences: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(11.56,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0.16,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0.36,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0.16,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12.96)</a:t>
            </a:r>
            <a:endParaRPr sz="26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300"/>
              </a:spcBef>
              <a:tabLst>
                <a:tab pos="5867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squared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differences:</a:t>
            </a:r>
            <a:endParaRPr sz="2600">
              <a:latin typeface="Calibri"/>
              <a:cs typeface="Calibri"/>
            </a:endParaRPr>
          </a:p>
          <a:p>
            <a:pPr marL="632460">
              <a:lnSpc>
                <a:spcPct val="100000"/>
              </a:lnSpc>
              <a:spcBef>
                <a:spcPts val="33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2625" spc="195" baseline="28571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(1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9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6)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104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measures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“spread-out”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data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4027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Normalizing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Numerical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372725" cy="3015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83439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several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they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comparable?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ages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range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0-100,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incomes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from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0-billions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perform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very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scales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some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counting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374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importance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normalizing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14660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Scikit-learn’s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PCA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implementation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“whiten”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option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preprocessing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module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handy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normalize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functions</a:t>
            </a:r>
            <a:endParaRPr sz="2800">
              <a:latin typeface="Calibri"/>
              <a:cs typeface="Calibri"/>
            </a:endParaRPr>
          </a:p>
          <a:p>
            <a:pPr marL="268605" marR="35242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“yes”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“no”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needs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converted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“1”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“0”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9678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30840" cy="1808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mining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techniques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85" dirty="0">
                <a:solidFill>
                  <a:srgbClr val="455F51"/>
                </a:solidFill>
                <a:latin typeface="Calibri"/>
                <a:cs typeface="Calibri"/>
              </a:rPr>
              <a:t>raw,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un-normalized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double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one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start.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forget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re-scale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20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Read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docs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7815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Dealing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7995284" cy="414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6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it’s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appropriate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remove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96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responsibly!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doing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this.</a:t>
            </a:r>
            <a:endParaRPr sz="2600">
              <a:latin typeface="Calibri"/>
              <a:cs typeface="Calibri"/>
            </a:endParaRPr>
          </a:p>
          <a:p>
            <a:pPr marL="268605" marR="248285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collaborative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filtering,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single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who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rates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thousands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movies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big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effect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everyone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else’s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ratings.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desirable.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web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log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represent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bots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agents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should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discarded.</a:t>
            </a:r>
            <a:endParaRPr sz="2600">
              <a:latin typeface="Calibri"/>
              <a:cs typeface="Calibri"/>
            </a:endParaRPr>
          </a:p>
          <a:p>
            <a:pPr marL="268605" marR="78486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 if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someone really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wants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mean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income 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citizens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toss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out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billionaires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because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33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Dealing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6256" y="4668011"/>
            <a:ext cx="3285744" cy="2189987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339705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old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friend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provides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principled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classify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outliers.</a:t>
            </a:r>
            <a:endParaRPr sz="2800">
              <a:latin typeface="Calibri"/>
              <a:cs typeface="Calibri"/>
            </a:endParaRPr>
          </a:p>
          <a:p>
            <a:pPr marL="268605" marR="2406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than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multiple?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sense.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338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Dealing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6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577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b="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87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feature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engineering?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17547"/>
            <a:ext cx="10440035" cy="406590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508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Applying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knowledge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-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should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transform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way?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handle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Should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features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existing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ones?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31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can’t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throw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expect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32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art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learning;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expertise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applied</a:t>
            </a:r>
            <a:endParaRPr sz="2800">
              <a:latin typeface="Calibri"/>
              <a:cs typeface="Calibri"/>
            </a:endParaRPr>
          </a:p>
          <a:p>
            <a:pPr marL="268605" marR="219710" indent="-256540">
              <a:lnSpc>
                <a:spcPts val="302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“Applied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basically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feature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engineering”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Andrew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95305" cy="314445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hosted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endParaRPr sz="2800" dirty="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Anaconda</a:t>
            </a:r>
            <a:endParaRPr sz="2800" dirty="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Open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Anaconda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command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prompt</a:t>
            </a:r>
            <a:endParaRPr sz="2600" dirty="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conda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pydotplus</a:t>
            </a:r>
            <a:endParaRPr sz="2600" dirty="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pip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 err="1">
                <a:solidFill>
                  <a:srgbClr val="455F51"/>
                </a:solidFill>
                <a:latin typeface="Calibri"/>
                <a:cs typeface="Calibri"/>
              </a:rPr>
              <a:t>tensorflow</a:t>
            </a:r>
            <a:endParaRPr lang="en-US" sz="2600" spc="-5" dirty="0">
              <a:solidFill>
                <a:srgbClr val="455F51"/>
              </a:solidFill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endParaRPr lang="en-US" sz="2600" spc="-5" dirty="0">
              <a:solidFill>
                <a:srgbClr val="455F51"/>
              </a:solidFill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lang="en-US" sz="2600" spc="-5" dirty="0">
                <a:solidFill>
                  <a:srgbClr val="455F51"/>
                </a:solidFill>
                <a:latin typeface="Calibri"/>
                <a:cs typeface="Calibri"/>
              </a:rPr>
              <a:t>OR google </a:t>
            </a:r>
            <a:r>
              <a:rPr lang="en-US" sz="2600" spc="-5" dirty="0" err="1">
                <a:solidFill>
                  <a:srgbClr val="455F51"/>
                </a:solidFill>
                <a:latin typeface="Calibri"/>
                <a:cs typeface="Calibri"/>
              </a:rPr>
              <a:t>colab</a:t>
            </a:r>
            <a:endParaRPr lang="en-US" sz="2600" spc="-5" dirty="0">
              <a:solidFill>
                <a:srgbClr val="455F5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254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Installation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Checklist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2094" y="2976372"/>
            <a:ext cx="828040" cy="318770"/>
          </a:xfrm>
          <a:custGeom>
            <a:avLst/>
            <a:gdLst/>
            <a:ahLst/>
            <a:cxnLst/>
            <a:rect l="l" t="t" r="r" b="b"/>
            <a:pathLst>
              <a:path w="828039" h="318770">
                <a:moveTo>
                  <a:pt x="827913" y="0"/>
                </a:moveTo>
                <a:lnTo>
                  <a:pt x="212217" y="0"/>
                </a:lnTo>
                <a:lnTo>
                  <a:pt x="212217" y="253"/>
                </a:lnTo>
                <a:lnTo>
                  <a:pt x="189611" y="253"/>
                </a:lnTo>
                <a:lnTo>
                  <a:pt x="109855" y="275843"/>
                </a:lnTo>
                <a:lnTo>
                  <a:pt x="52959" y="150622"/>
                </a:lnTo>
                <a:lnTo>
                  <a:pt x="0" y="174751"/>
                </a:lnTo>
                <a:lnTo>
                  <a:pt x="4953" y="186943"/>
                </a:lnTo>
                <a:lnTo>
                  <a:pt x="32258" y="174751"/>
                </a:lnTo>
                <a:lnTo>
                  <a:pt x="99060" y="318515"/>
                </a:lnTo>
                <a:lnTo>
                  <a:pt x="114807" y="318515"/>
                </a:lnTo>
                <a:lnTo>
                  <a:pt x="201675" y="21716"/>
                </a:lnTo>
                <a:lnTo>
                  <a:pt x="230886" y="21716"/>
                </a:lnTo>
                <a:lnTo>
                  <a:pt x="230886" y="21336"/>
                </a:lnTo>
                <a:lnTo>
                  <a:pt x="827913" y="21336"/>
                </a:lnTo>
                <a:lnTo>
                  <a:pt x="827913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068" y="2927426"/>
            <a:ext cx="3803650" cy="149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5"/>
              </a:spcBef>
              <a:tabLst>
                <a:tab pos="935990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2600" spc="21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=	5.04</a:t>
            </a:r>
            <a:r>
              <a:rPr sz="2600" spc="10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600" spc="1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2.24</a:t>
            </a:r>
            <a:endParaRPr sz="26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mbria Math"/>
              <a:cs typeface="Cambria Math"/>
            </a:endParaRPr>
          </a:p>
          <a:p>
            <a:pPr marL="12700" marR="5080">
              <a:lnSpc>
                <a:spcPts val="28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(1,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5,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8)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2.24.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068" y="4709921"/>
            <a:ext cx="10505440" cy="17665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700"/>
              </a:spcBef>
            </a:pP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This is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usually used as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a way </a:t>
            </a:r>
            <a:r>
              <a:rPr sz="2600" i="1" spc="-2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identify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outliers.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points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that lie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more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sz="2600" i="1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600" i="1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2600" i="1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6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 be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considered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unusual.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sz="2600" i="1" spc="-6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can talk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about how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extreme</a:t>
            </a:r>
            <a:r>
              <a:rPr sz="2600" i="1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point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talking</a:t>
            </a:r>
            <a:r>
              <a:rPr sz="2600" i="1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“how</a:t>
            </a:r>
            <a:r>
              <a:rPr sz="2600" i="1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810"/>
              </a:lnSpc>
            </a:pP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sigmas”</a:t>
            </a:r>
            <a:r>
              <a:rPr sz="26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away</a:t>
            </a:r>
            <a:r>
              <a:rPr sz="2600" i="1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600" i="1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it is.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813561"/>
            <a:ext cx="9292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36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3600" b="0" spc="1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square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455F51"/>
                </a:solidFill>
                <a:latin typeface="Calibri"/>
                <a:cs typeface="Calibri"/>
              </a:rPr>
              <a:t>root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" y="1360373"/>
            <a:ext cx="1758950" cy="125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360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  <a:spcBef>
                <a:spcPts val="2215"/>
              </a:spcBef>
            </a:pPr>
            <a:r>
              <a:rPr sz="2600" spc="9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2850" spc="135" baseline="27777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850" spc="382" baseline="27777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600" i="1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5.04</a:t>
            </a:r>
            <a:endParaRPr sz="26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39421" y="2302573"/>
          <a:ext cx="5699120" cy="1900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5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38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3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2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548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96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044184" y="1833372"/>
            <a:ext cx="5702935" cy="0"/>
          </a:xfrm>
          <a:custGeom>
            <a:avLst/>
            <a:gdLst/>
            <a:ahLst/>
            <a:cxnLst/>
            <a:rect l="l" t="t" r="r" b="b"/>
            <a:pathLst>
              <a:path w="5702934">
                <a:moveTo>
                  <a:pt x="0" y="0"/>
                </a:moveTo>
                <a:lnTo>
                  <a:pt x="570280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14440" y="408685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9252" y="3611321"/>
            <a:ext cx="219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0.5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4440" y="31367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9252" y="2661665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1.5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4440" y="2186685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9252" y="1711578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2.5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0634" y="4284726"/>
            <a:ext cx="4380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5170" algn="l"/>
                <a:tab pos="1438275" algn="l"/>
                <a:tab pos="2151380" algn="l"/>
                <a:tab pos="2863850" algn="l"/>
                <a:tab pos="3576954" algn="l"/>
                <a:tab pos="4290060" algn="l"/>
              </a:tabLst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1	2	3	4	5	6	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41100" y="428472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793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Curse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021" y="2044445"/>
            <a:ext cx="5915025" cy="435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81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75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many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645"/>
              </a:lnSpc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leads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sparse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feature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new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dimension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ct val="80000"/>
              </a:lnSpc>
              <a:spcBef>
                <a:spcPts val="459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Much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feature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engineering 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selecting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most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relevant to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problem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hand</a:t>
            </a:r>
            <a:endParaRPr sz="2600">
              <a:latin typeface="Calibri"/>
              <a:cs typeface="Calibri"/>
            </a:endParaRPr>
          </a:p>
          <a:p>
            <a:pPr marL="561340" marR="577850" indent="-247015">
              <a:lnSpc>
                <a:spcPct val="80000"/>
              </a:lnSpc>
              <a:spcBef>
                <a:spcPts val="310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often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where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domain knowledge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into play</a:t>
            </a:r>
            <a:endParaRPr sz="2400">
              <a:latin typeface="Calibri"/>
              <a:cs typeface="Calibri"/>
            </a:endParaRPr>
          </a:p>
          <a:p>
            <a:pPr marL="268605" marR="45720" indent="-256540">
              <a:lnSpc>
                <a:spcPts val="2500"/>
              </a:lnSpc>
              <a:spcBef>
                <a:spcPts val="2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Unsupervised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dimensionality reduction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techniques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employed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distill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fewer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490"/>
              </a:lnSpc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PCA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745"/>
              </a:lnSpc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2295" y="1446275"/>
            <a:ext cx="4264152" cy="3906012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90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Imputing Missing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Data: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Replacement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6667" y="2069083"/>
            <a:ext cx="6473190" cy="3956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8605" marR="5715" indent="-256540">
              <a:lnSpc>
                <a:spcPct val="80000"/>
              </a:lnSpc>
              <a:spcBef>
                <a:spcPts val="62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Replace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with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rest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column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(columns,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rows!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column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represents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a single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feature;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only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sense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455F51"/>
                </a:solidFill>
                <a:latin typeface="Calibri"/>
                <a:cs typeface="Calibri"/>
              </a:rPr>
              <a:t>take </a:t>
            </a:r>
            <a:r>
              <a:rPr sz="2200" spc="-4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other samples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feature.)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ts val="215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25" dirty="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&amp;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455F51"/>
                </a:solidFill>
                <a:latin typeface="Calibri"/>
                <a:cs typeface="Calibri"/>
              </a:rPr>
              <a:t>easy,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won’t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affect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sample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size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268605">
              <a:lnSpc>
                <a:spcPts val="2260"/>
              </a:lnSpc>
            </a:pP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overall</a:t>
            </a:r>
            <a:r>
              <a:rPr sz="22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2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ts val="226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Median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than mean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endParaRPr sz="2200">
              <a:latin typeface="Calibri"/>
              <a:cs typeface="Calibri"/>
            </a:endParaRPr>
          </a:p>
          <a:p>
            <a:pPr marL="268605">
              <a:lnSpc>
                <a:spcPts val="2265"/>
              </a:lnSpc>
            </a:pP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r>
              <a:rPr sz="22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2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present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ts val="244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generally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pretty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terrible.</a:t>
            </a:r>
            <a:endParaRPr sz="2200">
              <a:latin typeface="Calibri"/>
              <a:cs typeface="Calibri"/>
            </a:endParaRPr>
          </a:p>
          <a:p>
            <a:pPr marL="561340" marR="5080" indent="-247015">
              <a:lnSpc>
                <a:spcPct val="80000"/>
              </a:lnSpc>
              <a:spcBef>
                <a:spcPts val="395"/>
              </a:spcBef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column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level,</a:t>
            </a:r>
            <a:r>
              <a:rPr sz="20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misses</a:t>
            </a:r>
            <a:r>
              <a:rPr sz="20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correlations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1980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Can’t use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(imputing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endParaRPr sz="2000">
              <a:latin typeface="Calibri"/>
              <a:cs typeface="Calibri"/>
            </a:endParaRPr>
          </a:p>
          <a:p>
            <a:pPr marL="561340">
              <a:lnSpc>
                <a:spcPts val="2070"/>
              </a:lnSpc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frequent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work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in this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case,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though)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ts val="2310"/>
              </a:lnSpc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accurate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945" y="2324156"/>
            <a:ext cx="3589870" cy="3417981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95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Imputing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Data: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Dropping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221" y="2177923"/>
            <a:ext cx="6134735" cy="3989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rows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contain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data…</a:t>
            </a:r>
            <a:endParaRPr sz="2800">
              <a:latin typeface="Calibri"/>
              <a:cs typeface="Calibri"/>
            </a:endParaRPr>
          </a:p>
          <a:p>
            <a:pPr marL="561340" marR="313055" indent="-247650">
              <a:lnSpc>
                <a:spcPts val="2810"/>
              </a:lnSpc>
              <a:spcBef>
                <a:spcPts val="36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…and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dropping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those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rows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doesn’t bias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data…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6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…and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don’t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lot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time…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…maybe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it’s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reasonable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do.</a:t>
            </a:r>
            <a:endParaRPr sz="2600">
              <a:latin typeface="Calibri"/>
              <a:cs typeface="Calibri"/>
            </a:endParaRPr>
          </a:p>
          <a:p>
            <a:pPr marL="268605" marR="848994" indent="-256540">
              <a:lnSpc>
                <a:spcPts val="3020"/>
              </a:lnSpc>
              <a:spcBef>
                <a:spcPts val="3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never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be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right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“best”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approach.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Almost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anything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better.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substitute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field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perhaps?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(i.e.,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review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summary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full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text)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3404" y="2305043"/>
            <a:ext cx="3401567" cy="3454158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574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Imputing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Data: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Learning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22119"/>
            <a:ext cx="10579100" cy="4075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KNN: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K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“nearest”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(most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similar)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rows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Assumes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735"/>
              </a:lnSpc>
              <a:spcBef>
                <a:spcPts val="1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4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ways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handle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(Hamming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distance),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ts val="2725"/>
              </a:lnSpc>
            </a:pP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probably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served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by…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Deep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Build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machine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learning model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impute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model!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870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well.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it’s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complicated.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31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endParaRPr sz="2600">
              <a:latin typeface="Calibri"/>
              <a:cs typeface="Calibri"/>
            </a:endParaRPr>
          </a:p>
          <a:p>
            <a:pPr marL="561340" marR="482600" indent="-247650">
              <a:lnSpc>
                <a:spcPts val="2590"/>
              </a:lnSpc>
              <a:spcBef>
                <a:spcPts val="35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non-linear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relationships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missing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feature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other </a:t>
            </a:r>
            <a:r>
              <a:rPr sz="2400" spc="-5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85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advanced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technique: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MICE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(Multiple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Imputation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Chained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Equations)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852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Imputing Missing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Data: Just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21509"/>
            <a:ext cx="8780145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imputing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Getting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harder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collect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073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b="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Unbalanced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5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unbalanced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1975865"/>
            <a:ext cx="4540885" cy="40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ts val="259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Large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discrepancy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endParaRPr sz="2400">
              <a:latin typeface="Calibri"/>
              <a:cs typeface="Calibri"/>
            </a:endParaRPr>
          </a:p>
          <a:p>
            <a:pPr marL="268605">
              <a:lnSpc>
                <a:spcPts val="2480"/>
              </a:lnSpc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“positive”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“negative”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cases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265"/>
              </a:lnSpc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i.e.,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fraud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detection.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Fraud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rare,</a:t>
            </a:r>
            <a:endParaRPr sz="2200">
              <a:latin typeface="Calibri"/>
              <a:cs typeface="Calibri"/>
            </a:endParaRPr>
          </a:p>
          <a:p>
            <a:pPr marL="561340">
              <a:lnSpc>
                <a:spcPts val="2265"/>
              </a:lnSpc>
            </a:pP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rows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be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not-fraud</a:t>
            </a:r>
            <a:endParaRPr sz="2200">
              <a:latin typeface="Calibri"/>
              <a:cs typeface="Calibri"/>
            </a:endParaRPr>
          </a:p>
          <a:p>
            <a:pPr marL="561340" marR="149860" indent="-247650">
              <a:lnSpc>
                <a:spcPct val="80000"/>
              </a:lnSpc>
              <a:spcBef>
                <a:spcPts val="415"/>
              </a:spcBef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Don’t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let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 terminology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confuse </a:t>
            </a:r>
            <a:r>
              <a:rPr sz="2200" spc="-48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you; “positive”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mean 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“good”</a:t>
            </a:r>
            <a:endParaRPr sz="2200">
              <a:latin typeface="Calibri"/>
              <a:cs typeface="Calibri"/>
            </a:endParaRPr>
          </a:p>
          <a:p>
            <a:pPr marL="607060">
              <a:lnSpc>
                <a:spcPts val="1989"/>
              </a:lnSpc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thing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you’re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826769">
              <a:lnSpc>
                <a:spcPts val="2070"/>
              </a:lnSpc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happened.</a:t>
            </a:r>
            <a:endParaRPr sz="2000">
              <a:latin typeface="Calibri"/>
              <a:cs typeface="Calibri"/>
            </a:endParaRPr>
          </a:p>
          <a:p>
            <a:pPr marL="826769" marR="95250" indent="-219710">
              <a:lnSpc>
                <a:spcPct val="80000"/>
              </a:lnSpc>
              <a:spcBef>
                <a:spcPts val="390"/>
              </a:spcBef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machine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learning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model is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made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detect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fraud,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then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fraud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positive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case.</a:t>
            </a:r>
            <a:endParaRPr sz="2000">
              <a:latin typeface="Calibri"/>
              <a:cs typeface="Calibri"/>
            </a:endParaRPr>
          </a:p>
          <a:p>
            <a:pPr marL="268605" marR="610870" indent="-256540">
              <a:lnSpc>
                <a:spcPts val="2300"/>
              </a:lnSpc>
              <a:spcBef>
                <a:spcPts val="27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Mainly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neural </a:t>
            </a:r>
            <a:r>
              <a:rPr sz="2400" spc="-5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811" y="2125979"/>
            <a:ext cx="4789932" cy="2993136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8555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Oversampling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812" y="2220594"/>
            <a:ext cx="424751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Duplicate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samples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minority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done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8588" y="2209800"/>
            <a:ext cx="5353811" cy="3713988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157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Undersampling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119" y="2220594"/>
            <a:ext cx="5137785" cy="260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2065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positive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samples,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remove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Throwing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away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right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endParaRPr sz="2800">
              <a:latin typeface="Calibri"/>
              <a:cs typeface="Calibri"/>
            </a:endParaRPr>
          </a:p>
          <a:p>
            <a:pPr marR="222885" algn="r">
              <a:lnSpc>
                <a:spcPct val="100000"/>
              </a:lnSpc>
              <a:spcBef>
                <a:spcPts val="320"/>
              </a:spcBef>
              <a:tabLst>
                <a:tab pos="246379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Unless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are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specifically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endParaRPr sz="2600">
              <a:latin typeface="Calibri"/>
              <a:cs typeface="Calibri"/>
            </a:endParaRPr>
          </a:p>
          <a:p>
            <a:pPr marR="206375" algn="r">
              <a:lnSpc>
                <a:spcPct val="100000"/>
              </a:lnSpc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avoid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“big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data”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scaling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issues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0776" y="2209800"/>
            <a:ext cx="4440935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09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SM</a:t>
            </a:r>
            <a:r>
              <a:rPr sz="4000" b="0" spc="-120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181885"/>
            <a:ext cx="10064115" cy="31807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Synthetic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Minority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Over-sampling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TEchnique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Artificially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generate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samples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minority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nearest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neighbors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K-nearest-neighbors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each sample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minority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KNN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(mean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neighbors)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generates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samples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undersamples</a:t>
            </a:r>
            <a:r>
              <a:rPr sz="2800" spc="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majority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Generally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oversampling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60218"/>
            <a:ext cx="10719435" cy="3827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working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(the</a:t>
            </a:r>
            <a:endParaRPr sz="2800">
              <a:latin typeface="Calibri"/>
              <a:cs typeface="Calibri"/>
            </a:endParaRPr>
          </a:p>
          <a:p>
            <a:pPr marL="2813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population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)…</a:t>
            </a:r>
            <a:endParaRPr sz="2800">
              <a:latin typeface="Calibri"/>
              <a:cs typeface="Calibri"/>
            </a:endParaRPr>
          </a:p>
          <a:p>
            <a:pPr marL="574040" marR="623570" indent="-247650">
              <a:lnSpc>
                <a:spcPct val="100000"/>
              </a:lnSpc>
              <a:spcBef>
                <a:spcPts val="32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Then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 want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“sample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variance” instead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“population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variance”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samples,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N-1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N.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So,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computed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population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like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this:</a:t>
            </a:r>
            <a:endParaRPr sz="2600">
              <a:latin typeface="Calibri"/>
              <a:cs typeface="Calibri"/>
            </a:endParaRPr>
          </a:p>
          <a:p>
            <a:pPr marL="619760">
              <a:lnSpc>
                <a:spcPct val="100000"/>
              </a:lnSpc>
              <a:spcBef>
                <a:spcPts val="335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2625" spc="195" baseline="28571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(1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9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6)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04</a:t>
            </a:r>
            <a:endParaRPr sz="24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27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would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be:</a:t>
            </a:r>
            <a:endParaRPr sz="2600">
              <a:latin typeface="Calibri"/>
              <a:cs typeface="Calibri"/>
            </a:endParaRPr>
          </a:p>
          <a:p>
            <a:pPr marL="619760">
              <a:lnSpc>
                <a:spcPct val="100000"/>
              </a:lnSpc>
              <a:spcBef>
                <a:spcPts val="330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sz="2625" spc="209" baseline="28571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(1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9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6)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4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6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552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Population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8035" y="536448"/>
            <a:ext cx="3445764" cy="51739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2525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Adjusting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thresholds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919" y="2177923"/>
            <a:ext cx="6294120" cy="39712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508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making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predictions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(fraud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fraud),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 sort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threshold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282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you’ll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flag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 the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175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case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(fraud)</a:t>
            </a:r>
            <a:endParaRPr sz="2800">
              <a:latin typeface="Calibri"/>
              <a:cs typeface="Calibri"/>
            </a:endParaRPr>
          </a:p>
          <a:p>
            <a:pPr marL="268605" marR="180975" indent="-256540">
              <a:lnSpc>
                <a:spcPct val="90000"/>
              </a:lnSpc>
              <a:spcBef>
                <a:spcPts val="31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positives,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fix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simply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increase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threshold.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10"/>
              </a:spcBef>
              <a:tabLst>
                <a:tab pos="560705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Guaranteed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positives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tabLst>
                <a:tab pos="560705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result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negatives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72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Binn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034920"/>
            <a:ext cx="5530215" cy="43580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68605" marR="16510" indent="-256540">
              <a:lnSpc>
                <a:spcPts val="2500"/>
              </a:lnSpc>
              <a:spcBef>
                <a:spcPts val="7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Bucket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observations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together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based on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ranges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values.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68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estimated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ages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ct val="80100"/>
              </a:lnSpc>
              <a:spcBef>
                <a:spcPts val="434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Put all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20-somethings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one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classification, 30-somethings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another,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268605" marR="380365" indent="-256540">
              <a:lnSpc>
                <a:spcPct val="800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Quantile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binning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categorizes data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place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445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Ensures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even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sizes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268605" marR="541655" indent="-256540">
              <a:lnSpc>
                <a:spcPct val="80000"/>
              </a:lnSpc>
              <a:spcBef>
                <a:spcPts val="459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Transforms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numeric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ordinal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268605" marR="781050" indent="-256540">
              <a:lnSpc>
                <a:spcPts val="2500"/>
              </a:lnSpc>
              <a:spcBef>
                <a:spcPts val="27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Especially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useful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when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uncertainty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measurements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3259" y="2093976"/>
            <a:ext cx="4815840" cy="3211068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727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Transforming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038" y="1926917"/>
            <a:ext cx="3294364" cy="32927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41360" y="5514238"/>
            <a:ext cx="296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Image: </a:t>
            </a:r>
            <a:r>
              <a:rPr sz="900" dirty="0">
                <a:latin typeface="Calibri"/>
                <a:cs typeface="Calibri"/>
              </a:rPr>
              <a:t>By </a:t>
            </a:r>
            <a:r>
              <a:rPr sz="900" spc="-5" dirty="0">
                <a:latin typeface="Calibri"/>
                <a:cs typeface="Calibri"/>
              </a:rPr>
              <a:t>Autopilot </a:t>
            </a:r>
            <a:r>
              <a:rPr sz="900" dirty="0">
                <a:latin typeface="Calibri"/>
                <a:cs typeface="Calibri"/>
              </a:rPr>
              <a:t>- Own </a:t>
            </a:r>
            <a:r>
              <a:rPr sz="900" spc="-5" dirty="0">
                <a:latin typeface="Calibri"/>
                <a:cs typeface="Calibri"/>
              </a:rPr>
              <a:t>work, CC </a:t>
            </a:r>
            <a:r>
              <a:rPr sz="900" dirty="0">
                <a:latin typeface="Calibri"/>
                <a:cs typeface="Calibri"/>
              </a:rPr>
              <a:t>BY-SA 3.0, 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https://commons.wikimedia.org/w/index.php?curid=10733854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2702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5" dirty="0"/>
              <a:t>Feature data </a:t>
            </a:r>
            <a:r>
              <a:rPr dirty="0"/>
              <a:t>with an </a:t>
            </a:r>
            <a:r>
              <a:rPr spc="-10" dirty="0"/>
              <a:t>exponential </a:t>
            </a:r>
            <a:r>
              <a:rPr spc="-5" dirty="0"/>
              <a:t>trend </a:t>
            </a:r>
            <a:r>
              <a:rPr spc="-15" dirty="0"/>
              <a:t>may </a:t>
            </a:r>
            <a:r>
              <a:rPr spc="-530" dirty="0"/>
              <a:t> </a:t>
            </a:r>
            <a:r>
              <a:rPr spc="-5" dirty="0"/>
              <a:t>benefit</a:t>
            </a:r>
            <a:r>
              <a:rPr spc="-10" dirty="0"/>
              <a:t> from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logarithmic</a:t>
            </a:r>
            <a:r>
              <a:rPr spc="-30" dirty="0"/>
              <a:t> </a:t>
            </a:r>
            <a:r>
              <a:rPr spc="-15" dirty="0"/>
              <a:t>transform</a:t>
            </a: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/>
              <a:t>Applying </a:t>
            </a:r>
            <a:r>
              <a:rPr spc="-5" dirty="0"/>
              <a:t>some function </a:t>
            </a:r>
            <a:r>
              <a:rPr spc="-15" dirty="0"/>
              <a:t>to </a:t>
            </a:r>
            <a:r>
              <a:rPr dirty="0"/>
              <a:t>a </a:t>
            </a:r>
            <a:r>
              <a:rPr spc="-15" dirty="0"/>
              <a:t>feature </a:t>
            </a:r>
            <a:r>
              <a:rPr spc="-10" dirty="0"/>
              <a:t>to </a:t>
            </a:r>
            <a:r>
              <a:rPr spc="-20" dirty="0"/>
              <a:t>make </a:t>
            </a:r>
            <a:r>
              <a:rPr dirty="0"/>
              <a:t>it </a:t>
            </a:r>
            <a:r>
              <a:rPr spc="-530" dirty="0"/>
              <a:t> </a:t>
            </a:r>
            <a:r>
              <a:rPr spc="-15" dirty="0"/>
              <a:t>better</a:t>
            </a:r>
            <a:r>
              <a:rPr spc="-10" dirty="0"/>
              <a:t> suited</a:t>
            </a:r>
            <a:r>
              <a:rPr spc="5" dirty="0"/>
              <a:t> </a:t>
            </a:r>
            <a:r>
              <a:rPr spc="-20" dirty="0"/>
              <a:t>for</a:t>
            </a:r>
            <a:r>
              <a:rPr spc="-5" dirty="0"/>
              <a:t> </a:t>
            </a:r>
            <a:r>
              <a:rPr spc="-10" dirty="0"/>
              <a:t>training</a:t>
            </a: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/>
              <a:t>Example:</a:t>
            </a:r>
            <a:r>
              <a:rPr spc="-15" dirty="0"/>
              <a:t> </a:t>
            </a:r>
            <a:r>
              <a:rPr spc="-55" dirty="0"/>
              <a:t>YouTube</a:t>
            </a:r>
            <a:r>
              <a:rPr spc="40" dirty="0"/>
              <a:t> </a:t>
            </a:r>
            <a:r>
              <a:rPr spc="-10" dirty="0"/>
              <a:t>recommendations</a:t>
            </a: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numeric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 also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represented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9223" y="4506214"/>
            <a:ext cx="365125" cy="293370"/>
          </a:xfrm>
          <a:custGeom>
            <a:avLst/>
            <a:gdLst/>
            <a:ahLst/>
            <a:cxnLst/>
            <a:rect l="l" t="t" r="r" b="b"/>
            <a:pathLst>
              <a:path w="365125" h="293370">
                <a:moveTo>
                  <a:pt x="212851" y="0"/>
                </a:moveTo>
                <a:lnTo>
                  <a:pt x="174878" y="0"/>
                </a:lnTo>
                <a:lnTo>
                  <a:pt x="101345" y="254000"/>
                </a:lnTo>
                <a:lnTo>
                  <a:pt x="48768" y="138556"/>
                </a:lnTo>
                <a:lnTo>
                  <a:pt x="0" y="160909"/>
                </a:lnTo>
                <a:lnTo>
                  <a:pt x="4571" y="172085"/>
                </a:lnTo>
                <a:lnTo>
                  <a:pt x="29718" y="160909"/>
                </a:lnTo>
                <a:lnTo>
                  <a:pt x="91439" y="293369"/>
                </a:lnTo>
                <a:lnTo>
                  <a:pt x="105790" y="293369"/>
                </a:lnTo>
                <a:lnTo>
                  <a:pt x="185927" y="19812"/>
                </a:lnTo>
                <a:lnTo>
                  <a:pt x="194437" y="19812"/>
                </a:lnTo>
                <a:lnTo>
                  <a:pt x="194437" y="20066"/>
                </a:lnTo>
                <a:lnTo>
                  <a:pt x="365125" y="20066"/>
                </a:lnTo>
                <a:lnTo>
                  <a:pt x="365125" y="254"/>
                </a:lnTo>
                <a:lnTo>
                  <a:pt x="212851" y="254"/>
                </a:lnTo>
                <a:lnTo>
                  <a:pt x="2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1994" y="4425772"/>
            <a:ext cx="5741035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>
              <a:lnSpc>
                <a:spcPts val="2870"/>
              </a:lnSpc>
              <a:spcBef>
                <a:spcPts val="100"/>
              </a:spcBef>
              <a:tabLst>
                <a:tab pos="1391285" algn="l"/>
              </a:tabLst>
            </a:pPr>
            <a:r>
              <a:rPr sz="2400" spc="50" dirty="0">
                <a:latin typeface="Cambria Math"/>
                <a:cs typeface="Cambria Math"/>
              </a:rPr>
              <a:t>𝑥</a:t>
            </a:r>
            <a:r>
              <a:rPr sz="2625" spc="75" baseline="28571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libri"/>
                <a:cs typeface="Calibri"/>
              </a:rPr>
              <a:t>and	</a:t>
            </a:r>
            <a:r>
              <a:rPr sz="2400" dirty="0"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  <a:p>
            <a:pPr marL="337185" marR="43180" indent="-287020">
              <a:lnSpc>
                <a:spcPts val="2880"/>
              </a:lnSpc>
              <a:spcBef>
                <a:spcPts val="8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allows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5" dirty="0">
                <a:latin typeface="Calibri"/>
                <a:cs typeface="Calibri"/>
              </a:rPr>
              <a:t>of super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sub-linear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endParaRPr sz="2400">
              <a:latin typeface="Calibri"/>
              <a:cs typeface="Calibri"/>
            </a:endParaRPr>
          </a:p>
          <a:p>
            <a:pPr marL="337185" indent="-287020">
              <a:lnSpc>
                <a:spcPts val="1195"/>
              </a:lnSpc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z="1000" spc="-10" dirty="0">
                <a:latin typeface="Calibri"/>
                <a:cs typeface="Calibri"/>
              </a:rPr>
              <a:t>(ref:</a:t>
            </a:r>
            <a:r>
              <a:rPr sz="1000" spc="60" dirty="0">
                <a:solidFill>
                  <a:srgbClr val="ED7A08"/>
                </a:solid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ED7A08"/>
                </a:solidFill>
                <a:uFill>
                  <a:solidFill>
                    <a:srgbClr val="ED7A08"/>
                  </a:solidFill>
                </a:uFill>
                <a:latin typeface="Calibri"/>
                <a:cs typeface="Calibri"/>
                <a:hlinkClick r:id="rId3"/>
              </a:rPr>
              <a:t>https://static.googleusercontent.com/media/research.google.com/en//pubs/archive/45530.pdf</a:t>
            </a:r>
            <a:r>
              <a:rPr sz="1000" spc="-5" dirty="0">
                <a:latin typeface="Calibri"/>
                <a:cs typeface="Calibri"/>
              </a:rPr>
              <a:t>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9075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En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oding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330653"/>
            <a:ext cx="5727700" cy="383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Transforming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representation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required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One-hot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encoding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“buckets”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category</a:t>
            </a:r>
            <a:endParaRPr sz="2600">
              <a:latin typeface="Calibri"/>
              <a:cs typeface="Calibri"/>
            </a:endParaRPr>
          </a:p>
          <a:p>
            <a:pPr marL="561340" marR="222885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bucket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category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1,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others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0</a:t>
            </a:r>
            <a:endParaRPr sz="2600">
              <a:latin typeface="Calibri"/>
              <a:cs typeface="Calibri"/>
            </a:endParaRPr>
          </a:p>
          <a:p>
            <a:pPr marL="561340" marR="46355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Very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common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deep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learning,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where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categories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represented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individual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output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“neurons”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3680" y="1446275"/>
            <a:ext cx="1665146" cy="1679758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80706" y="4097782"/>
          <a:ext cx="41674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0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71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1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CA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8977630" y="3311397"/>
            <a:ext cx="386080" cy="617855"/>
            <a:chOff x="8977630" y="3311397"/>
            <a:chExt cx="386080" cy="617855"/>
          </a:xfrm>
        </p:grpSpPr>
        <p:sp>
          <p:nvSpPr>
            <p:cNvPr id="7" name="object 7"/>
            <p:cNvSpPr/>
            <p:nvPr/>
          </p:nvSpPr>
          <p:spPr>
            <a:xfrm>
              <a:off x="8983980" y="3317747"/>
              <a:ext cx="373380" cy="605155"/>
            </a:xfrm>
            <a:custGeom>
              <a:avLst/>
              <a:gdLst/>
              <a:ahLst/>
              <a:cxnLst/>
              <a:rect l="l" t="t" r="r" b="b"/>
              <a:pathLst>
                <a:path w="373379" h="605154">
                  <a:moveTo>
                    <a:pt x="280035" y="0"/>
                  </a:moveTo>
                  <a:lnTo>
                    <a:pt x="93345" y="0"/>
                  </a:lnTo>
                  <a:lnTo>
                    <a:pt x="93345" y="418338"/>
                  </a:lnTo>
                  <a:lnTo>
                    <a:pt x="0" y="418338"/>
                  </a:lnTo>
                  <a:lnTo>
                    <a:pt x="186690" y="605027"/>
                  </a:lnTo>
                  <a:lnTo>
                    <a:pt x="373379" y="418338"/>
                  </a:lnTo>
                  <a:lnTo>
                    <a:pt x="280035" y="418338"/>
                  </a:lnTo>
                  <a:lnTo>
                    <a:pt x="28003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83980" y="3317747"/>
              <a:ext cx="373380" cy="605155"/>
            </a:xfrm>
            <a:custGeom>
              <a:avLst/>
              <a:gdLst/>
              <a:ahLst/>
              <a:cxnLst/>
              <a:rect l="l" t="t" r="r" b="b"/>
              <a:pathLst>
                <a:path w="373379" h="605154">
                  <a:moveTo>
                    <a:pt x="0" y="418338"/>
                  </a:moveTo>
                  <a:lnTo>
                    <a:pt x="93345" y="418338"/>
                  </a:lnTo>
                  <a:lnTo>
                    <a:pt x="93345" y="0"/>
                  </a:lnTo>
                  <a:lnTo>
                    <a:pt x="280035" y="0"/>
                  </a:lnTo>
                  <a:lnTo>
                    <a:pt x="280035" y="418338"/>
                  </a:lnTo>
                  <a:lnTo>
                    <a:pt x="373379" y="418338"/>
                  </a:lnTo>
                  <a:lnTo>
                    <a:pt x="186690" y="605027"/>
                  </a:lnTo>
                  <a:lnTo>
                    <a:pt x="0" y="418338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82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Scaling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Normalization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973" y="2150491"/>
            <a:ext cx="6198870" cy="429577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68605" marR="138430" indent="-256540">
              <a:lnSpc>
                <a:spcPts val="2500"/>
              </a:lnSpc>
              <a:spcBef>
                <a:spcPts val="7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 models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prefer feature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normally distributed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around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0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(most neural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nets)</a:t>
            </a:r>
            <a:endParaRPr sz="2600">
              <a:latin typeface="Calibri"/>
              <a:cs typeface="Calibri"/>
            </a:endParaRPr>
          </a:p>
          <a:p>
            <a:pPr marL="268605" marR="5080" indent="-256540">
              <a:lnSpc>
                <a:spcPts val="250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Most models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require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feature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at least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scaled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comparable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endParaRPr sz="2600">
              <a:latin typeface="Calibri"/>
              <a:cs typeface="Calibri"/>
            </a:endParaRPr>
          </a:p>
          <a:p>
            <a:pPr marL="561340" marR="332740" indent="-247015">
              <a:lnSpc>
                <a:spcPct val="80000"/>
              </a:lnSpc>
              <a:spcBef>
                <a:spcPts val="325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Otherwise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features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larger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magnitudes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have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weight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they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should</a:t>
            </a:r>
            <a:endParaRPr sz="2400">
              <a:latin typeface="Calibri"/>
              <a:cs typeface="Calibri"/>
            </a:endParaRPr>
          </a:p>
          <a:p>
            <a:pPr marL="561340" marR="798830" indent="-247015">
              <a:lnSpc>
                <a:spcPct val="80100"/>
              </a:lnSpc>
              <a:spcBef>
                <a:spcPts val="300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Example: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modeling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age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income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incomes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higher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values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ages</a:t>
            </a:r>
            <a:endParaRPr sz="2400">
              <a:latin typeface="Calibri"/>
              <a:cs typeface="Calibri"/>
            </a:endParaRPr>
          </a:p>
          <a:p>
            <a:pPr marL="268605" marR="38100" indent="-256540">
              <a:lnSpc>
                <a:spcPct val="8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Scikit_learn has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preprocessor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module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helps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(MinMaxScaler,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etc)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scale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results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back up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7622" y="2281047"/>
            <a:ext cx="4259653" cy="15355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54085" y="4028313"/>
            <a:ext cx="30645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Geek3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[CC</a:t>
            </a:r>
            <a:r>
              <a:rPr sz="900" spc="-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BY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3.0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(https://creativecommons.org/licenses/by/3.0)]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83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Shuffling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3813" y="2143124"/>
            <a:ext cx="4821555" cy="2623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224154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benefit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shuffling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Otherwise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residual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signals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collected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647" y="2209800"/>
            <a:ext cx="5012436" cy="3354324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82461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Installing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Apache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196705" cy="37445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JDK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(but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should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already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pre-built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version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Hadoop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conf/log4j.properties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file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warning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level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Add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SPARK_HOME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Add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%SPARK_HOME%\bin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10" dirty="0">
                <a:solidFill>
                  <a:srgbClr val="455F51"/>
                </a:solidFill>
                <a:latin typeface="Calibri"/>
                <a:cs typeface="Calibri"/>
              </a:rPr>
              <a:t>PATH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HADOOP_HOME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c:\winutils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Install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winutils.exe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c:\winutils\bin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822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Installing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Windows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7932" y="4825317"/>
            <a:ext cx="2401508" cy="125009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5212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Pretty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Winutils.exe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 needed of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course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006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Installing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OS’s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078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4935" y="3104388"/>
            <a:ext cx="1005840" cy="21590"/>
          </a:xfrm>
          <a:custGeom>
            <a:avLst/>
            <a:gdLst/>
            <a:ahLst/>
            <a:cxnLst/>
            <a:rect l="l" t="t" r="r" b="b"/>
            <a:pathLst>
              <a:path w="1005839" h="21589">
                <a:moveTo>
                  <a:pt x="1005839" y="0"/>
                </a:moveTo>
                <a:lnTo>
                  <a:pt x="0" y="0"/>
                </a:lnTo>
                <a:lnTo>
                  <a:pt x="0" y="21336"/>
                </a:lnTo>
                <a:lnTo>
                  <a:pt x="1005839" y="21336"/>
                </a:lnTo>
                <a:lnTo>
                  <a:pt x="100583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6832" y="2835401"/>
            <a:ext cx="666115" cy="223520"/>
          </a:xfrm>
          <a:custGeom>
            <a:avLst/>
            <a:gdLst/>
            <a:ahLst/>
            <a:cxnLst/>
            <a:rect l="l" t="t" r="r" b="b"/>
            <a:pathLst>
              <a:path w="666114" h="223519">
                <a:moveTo>
                  <a:pt x="594487" y="0"/>
                </a:moveTo>
                <a:lnTo>
                  <a:pt x="591312" y="9144"/>
                </a:lnTo>
                <a:lnTo>
                  <a:pt x="604218" y="14714"/>
                </a:lnTo>
                <a:lnTo>
                  <a:pt x="615315" y="22463"/>
                </a:lnTo>
                <a:lnTo>
                  <a:pt x="637893" y="58429"/>
                </a:lnTo>
                <a:lnTo>
                  <a:pt x="645287" y="110489"/>
                </a:lnTo>
                <a:lnTo>
                  <a:pt x="644455" y="130159"/>
                </a:lnTo>
                <a:lnTo>
                  <a:pt x="632079" y="178308"/>
                </a:lnTo>
                <a:lnTo>
                  <a:pt x="604432" y="208401"/>
                </a:lnTo>
                <a:lnTo>
                  <a:pt x="591693" y="213995"/>
                </a:lnTo>
                <a:lnTo>
                  <a:pt x="594487" y="223012"/>
                </a:lnTo>
                <a:lnTo>
                  <a:pt x="637153" y="197794"/>
                </a:lnTo>
                <a:lnTo>
                  <a:pt x="661034" y="150987"/>
                </a:lnTo>
                <a:lnTo>
                  <a:pt x="665607" y="111633"/>
                </a:lnTo>
                <a:lnTo>
                  <a:pt x="664462" y="91176"/>
                </a:lnTo>
                <a:lnTo>
                  <a:pt x="647192" y="39115"/>
                </a:lnTo>
                <a:lnTo>
                  <a:pt x="610651" y="5861"/>
                </a:lnTo>
                <a:lnTo>
                  <a:pt x="594487" y="0"/>
                </a:lnTo>
                <a:close/>
              </a:path>
              <a:path w="666114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4" y="213995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0739" y="4223003"/>
            <a:ext cx="1062355" cy="21590"/>
          </a:xfrm>
          <a:custGeom>
            <a:avLst/>
            <a:gdLst/>
            <a:ahLst/>
            <a:cxnLst/>
            <a:rect l="l" t="t" r="r" b="b"/>
            <a:pathLst>
              <a:path w="1062355" h="21589">
                <a:moveTo>
                  <a:pt x="1062227" y="0"/>
                </a:moveTo>
                <a:lnTo>
                  <a:pt x="0" y="0"/>
                </a:lnTo>
                <a:lnTo>
                  <a:pt x="0" y="21336"/>
                </a:lnTo>
                <a:lnTo>
                  <a:pt x="1062227" y="21336"/>
                </a:lnTo>
                <a:lnTo>
                  <a:pt x="1062227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7268" y="2204496"/>
            <a:ext cx="3339465" cy="23520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19405" indent="-256540">
              <a:lnSpc>
                <a:spcPct val="100000"/>
              </a:lnSpc>
              <a:spcBef>
                <a:spcPts val="535"/>
              </a:spcBef>
              <a:buClr>
                <a:srgbClr val="37A76E"/>
              </a:buClr>
              <a:buFont typeface="Georgia"/>
              <a:buChar char="•"/>
              <a:tabLst>
                <a:tab pos="3200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Population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variance:</a:t>
            </a:r>
            <a:endParaRPr sz="2800">
              <a:latin typeface="Calibri"/>
              <a:cs typeface="Calibri"/>
            </a:endParaRPr>
          </a:p>
          <a:p>
            <a:pPr marL="2287270">
              <a:lnSpc>
                <a:spcPts val="755"/>
              </a:lnSpc>
              <a:spcBef>
                <a:spcPts val="250"/>
              </a:spcBef>
            </a:pPr>
            <a:r>
              <a:rPr sz="1550" spc="65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endParaRPr sz="1550">
              <a:latin typeface="Cambria Math"/>
              <a:cs typeface="Cambria Math"/>
            </a:endParaRPr>
          </a:p>
          <a:p>
            <a:pPr marL="365125">
              <a:lnSpc>
                <a:spcPts val="2014"/>
              </a:lnSpc>
              <a:tabLst>
                <a:tab pos="612140" algn="l"/>
              </a:tabLst>
            </a:pPr>
            <a:r>
              <a:rPr sz="3900" baseline="-32051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3900" spc="135" baseline="-32051" dirty="0">
                <a:solidFill>
                  <a:srgbClr val="455F51"/>
                </a:solidFill>
                <a:latin typeface="Cambria Math"/>
                <a:cs typeface="Cambria Math"/>
              </a:rPr>
              <a:t>𝜎</a:t>
            </a:r>
            <a:r>
              <a:rPr sz="2850" spc="135" baseline="-17543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850" spc="607" baseline="-17543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900" baseline="-32051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3900" spc="165" baseline="-3205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50" spc="382" baseline="1461" dirty="0">
                <a:solidFill>
                  <a:srgbClr val="455F51"/>
                </a:solidFill>
                <a:latin typeface="Cambria Math"/>
                <a:cs typeface="Cambria Math"/>
              </a:rPr>
              <a:t>σ</a:t>
            </a:r>
            <a:r>
              <a:rPr sz="2850" spc="532" baseline="146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85" dirty="0">
                <a:solidFill>
                  <a:srgbClr val="455F51"/>
                </a:solidFill>
                <a:latin typeface="Cambria Math"/>
                <a:cs typeface="Cambria Math"/>
              </a:rPr>
              <a:t>𝑋−𝜇</a:t>
            </a:r>
            <a:endParaRPr sz="1900">
              <a:latin typeface="Cambria Math"/>
              <a:cs typeface="Cambria Math"/>
            </a:endParaRPr>
          </a:p>
          <a:p>
            <a:pPr marL="475615" algn="ctr">
              <a:lnSpc>
                <a:spcPts val="2155"/>
              </a:lnSpc>
              <a:spcBef>
                <a:spcPts val="415"/>
              </a:spcBef>
            </a:pPr>
            <a:r>
              <a:rPr sz="1900" spc="40" dirty="0">
                <a:solidFill>
                  <a:srgbClr val="455F51"/>
                </a:solidFill>
                <a:latin typeface="Cambria Math"/>
                <a:cs typeface="Cambria Math"/>
              </a:rPr>
              <a:t>𝑁</a:t>
            </a:r>
            <a:endParaRPr sz="1900">
              <a:latin typeface="Cambria Math"/>
              <a:cs typeface="Cambria Math"/>
            </a:endParaRPr>
          </a:p>
          <a:p>
            <a:pPr marL="319405" indent="-256540">
              <a:lnSpc>
                <a:spcPts val="3235"/>
              </a:lnSpc>
              <a:buClr>
                <a:srgbClr val="37A76E"/>
              </a:buClr>
              <a:buFont typeface="Georgia"/>
              <a:buChar char="•"/>
              <a:tabLst>
                <a:tab pos="3200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variance:</a:t>
            </a:r>
            <a:endParaRPr sz="2800">
              <a:latin typeface="Calibri"/>
              <a:cs typeface="Calibri"/>
            </a:endParaRPr>
          </a:p>
          <a:p>
            <a:pPr marL="2297430">
              <a:lnSpc>
                <a:spcPts val="755"/>
              </a:lnSpc>
              <a:spcBef>
                <a:spcPts val="240"/>
              </a:spcBef>
            </a:pPr>
            <a:r>
              <a:rPr sz="1550" spc="65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endParaRPr sz="1550">
              <a:latin typeface="Cambria Math"/>
              <a:cs typeface="Cambria Math"/>
            </a:endParaRPr>
          </a:p>
          <a:p>
            <a:pPr marL="365125">
              <a:lnSpc>
                <a:spcPts val="2014"/>
              </a:lnSpc>
              <a:tabLst>
                <a:tab pos="612140" algn="l"/>
              </a:tabLst>
            </a:pPr>
            <a:r>
              <a:rPr sz="3900" baseline="-32051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3900" spc="120" baseline="-32051" dirty="0">
                <a:solidFill>
                  <a:srgbClr val="455F51"/>
                </a:solidFill>
                <a:latin typeface="Cambria Math"/>
                <a:cs typeface="Cambria Math"/>
              </a:rPr>
              <a:t>𝑠</a:t>
            </a:r>
            <a:r>
              <a:rPr sz="2850" spc="120" baseline="-17543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850" spc="585" baseline="-17543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900" baseline="-32051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3900" spc="187" baseline="-3205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50" spc="97" baseline="1461" dirty="0">
                <a:solidFill>
                  <a:srgbClr val="455F51"/>
                </a:solidFill>
                <a:latin typeface="Cambria Math"/>
                <a:cs typeface="Cambria Math"/>
              </a:rPr>
              <a:t>σ</a:t>
            </a:r>
            <a:r>
              <a:rPr sz="1900" spc="65" dirty="0">
                <a:solidFill>
                  <a:srgbClr val="455F51"/>
                </a:solidFill>
                <a:latin typeface="Cambria Math"/>
                <a:cs typeface="Cambria Math"/>
              </a:rPr>
              <a:t>(𝑋−𝑀)</a:t>
            </a:r>
            <a:endParaRPr sz="1900">
              <a:latin typeface="Cambria Math"/>
              <a:cs typeface="Cambria Math"/>
            </a:endParaRPr>
          </a:p>
          <a:p>
            <a:pPr marL="449580" algn="ctr">
              <a:lnSpc>
                <a:spcPct val="100000"/>
              </a:lnSpc>
              <a:spcBef>
                <a:spcPts val="414"/>
              </a:spcBef>
            </a:pPr>
            <a:r>
              <a:rPr sz="1900" spc="30" dirty="0">
                <a:solidFill>
                  <a:srgbClr val="455F51"/>
                </a:solidFill>
                <a:latin typeface="Cambria Math"/>
                <a:cs typeface="Cambria Math"/>
              </a:rPr>
              <a:t>𝑁−1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423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4000" b="0" spc="-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Math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2468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b="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4791"/>
            <a:ext cx="8649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"A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general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engine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large-scale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processing"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82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Spark?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745" y="3704777"/>
            <a:ext cx="2690037" cy="141440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432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Scalable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936" y="2406395"/>
            <a:ext cx="2037714" cy="121475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  <a:p>
            <a:pPr marL="38989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-Spark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2853" y="2416810"/>
            <a:ext cx="1939289" cy="1189355"/>
            <a:chOff x="4292853" y="2416810"/>
            <a:chExt cx="1939289" cy="1189355"/>
          </a:xfrm>
        </p:grpSpPr>
        <p:sp>
          <p:nvSpPr>
            <p:cNvPr id="5" name="object 5"/>
            <p:cNvSpPr/>
            <p:nvPr/>
          </p:nvSpPr>
          <p:spPr>
            <a:xfrm>
              <a:off x="4299203" y="2423160"/>
              <a:ext cx="1926589" cy="1176655"/>
            </a:xfrm>
            <a:custGeom>
              <a:avLst/>
              <a:gdLst/>
              <a:ahLst/>
              <a:cxnLst/>
              <a:rect l="l" t="t" r="r" b="b"/>
              <a:pathLst>
                <a:path w="1926589" h="1176654">
                  <a:moveTo>
                    <a:pt x="1926336" y="0"/>
                  </a:moveTo>
                  <a:lnTo>
                    <a:pt x="0" y="0"/>
                  </a:lnTo>
                  <a:lnTo>
                    <a:pt x="0" y="1176527"/>
                  </a:lnTo>
                  <a:lnTo>
                    <a:pt x="1926336" y="1176527"/>
                  </a:lnTo>
                  <a:lnTo>
                    <a:pt x="192633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9203" y="2423160"/>
              <a:ext cx="1926589" cy="1176655"/>
            </a:xfrm>
            <a:custGeom>
              <a:avLst/>
              <a:gdLst/>
              <a:ahLst/>
              <a:cxnLst/>
              <a:rect l="l" t="t" r="r" b="b"/>
              <a:pathLst>
                <a:path w="1926589" h="1176654">
                  <a:moveTo>
                    <a:pt x="0" y="1176527"/>
                  </a:moveTo>
                  <a:lnTo>
                    <a:pt x="1926336" y="1176527"/>
                  </a:lnTo>
                  <a:lnTo>
                    <a:pt x="1926336" y="0"/>
                  </a:lnTo>
                  <a:lnTo>
                    <a:pt x="0" y="0"/>
                  </a:lnTo>
                  <a:lnTo>
                    <a:pt x="0" y="1176527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481829" y="2708859"/>
            <a:ext cx="1564640" cy="58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85"/>
              </a:spcBef>
            </a:pPr>
            <a:r>
              <a:rPr sz="1800" spc="-19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800" spc="-3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k,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1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RN)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8643" y="960119"/>
            <a:ext cx="1739264" cy="112204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60"/>
              </a:spcBef>
            </a:pP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4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800" spc="1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</a:pPr>
            <a:r>
              <a:rPr sz="1800" spc="-185" dirty="0">
                <a:solidFill>
                  <a:srgbClr val="FFFFFF"/>
                </a:solidFill>
                <a:latin typeface="Verdana"/>
                <a:cs typeface="Verdana"/>
              </a:rPr>
              <a:t>-Tasks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6828" y="2494788"/>
            <a:ext cx="1737360" cy="112014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8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60"/>
              </a:spcBef>
            </a:pP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4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800" spc="1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2540" algn="ctr">
              <a:lnSpc>
                <a:spcPct val="100000"/>
              </a:lnSpc>
            </a:pPr>
            <a:r>
              <a:rPr sz="1800" spc="-185" dirty="0">
                <a:solidFill>
                  <a:srgbClr val="FFFFFF"/>
                </a:solidFill>
                <a:latin typeface="Verdana"/>
                <a:cs typeface="Verdana"/>
              </a:rPr>
              <a:t>-Tasks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8643" y="4191000"/>
            <a:ext cx="1739264" cy="112014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Executor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60"/>
              </a:spcBef>
            </a:pP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4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800" spc="1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</a:pPr>
            <a:r>
              <a:rPr sz="1800" spc="-185" dirty="0">
                <a:solidFill>
                  <a:srgbClr val="FFFFFF"/>
                </a:solidFill>
                <a:latin typeface="Verdana"/>
                <a:cs typeface="Verdana"/>
              </a:rPr>
              <a:t>-Tasks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07756" y="5689498"/>
            <a:ext cx="199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...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27314" y="3659123"/>
            <a:ext cx="106045" cy="502284"/>
          </a:xfrm>
          <a:custGeom>
            <a:avLst/>
            <a:gdLst/>
            <a:ahLst/>
            <a:cxnLst/>
            <a:rect l="l" t="t" r="r" b="b"/>
            <a:pathLst>
              <a:path w="106045" h="502285">
                <a:moveTo>
                  <a:pt x="7111" y="405764"/>
                </a:moveTo>
                <a:lnTo>
                  <a:pt x="1015" y="409320"/>
                </a:lnTo>
                <a:lnTo>
                  <a:pt x="0" y="413131"/>
                </a:lnTo>
                <a:lnTo>
                  <a:pt x="1777" y="416178"/>
                </a:lnTo>
                <a:lnTo>
                  <a:pt x="51053" y="502157"/>
                </a:lnTo>
                <a:lnTo>
                  <a:pt x="58511" y="489584"/>
                </a:lnTo>
                <a:lnTo>
                  <a:pt x="44830" y="489584"/>
                </a:lnTo>
                <a:lnTo>
                  <a:pt x="45006" y="466106"/>
                </a:lnTo>
                <a:lnTo>
                  <a:pt x="12826" y="409956"/>
                </a:lnTo>
                <a:lnTo>
                  <a:pt x="11049" y="406907"/>
                </a:lnTo>
                <a:lnTo>
                  <a:pt x="7111" y="405764"/>
                </a:lnTo>
                <a:close/>
              </a:path>
              <a:path w="106045" h="502285">
                <a:moveTo>
                  <a:pt x="45006" y="466106"/>
                </a:moveTo>
                <a:lnTo>
                  <a:pt x="44830" y="489584"/>
                </a:lnTo>
                <a:lnTo>
                  <a:pt x="57530" y="489584"/>
                </a:lnTo>
                <a:lnTo>
                  <a:pt x="57554" y="486409"/>
                </a:lnTo>
                <a:lnTo>
                  <a:pt x="45719" y="486409"/>
                </a:lnTo>
                <a:lnTo>
                  <a:pt x="51269" y="477035"/>
                </a:lnTo>
                <a:lnTo>
                  <a:pt x="45006" y="466106"/>
                </a:lnTo>
                <a:close/>
              </a:path>
              <a:path w="106045" h="502285">
                <a:moveTo>
                  <a:pt x="96392" y="406526"/>
                </a:moveTo>
                <a:lnTo>
                  <a:pt x="92455" y="407415"/>
                </a:lnTo>
                <a:lnTo>
                  <a:pt x="90677" y="410463"/>
                </a:lnTo>
                <a:lnTo>
                  <a:pt x="57739" y="466106"/>
                </a:lnTo>
                <a:lnTo>
                  <a:pt x="57624" y="477035"/>
                </a:lnTo>
                <a:lnTo>
                  <a:pt x="57530" y="489584"/>
                </a:lnTo>
                <a:lnTo>
                  <a:pt x="58511" y="489584"/>
                </a:lnTo>
                <a:lnTo>
                  <a:pt x="101600" y="416940"/>
                </a:lnTo>
                <a:lnTo>
                  <a:pt x="103377" y="413893"/>
                </a:lnTo>
                <a:lnTo>
                  <a:pt x="102361" y="410082"/>
                </a:lnTo>
                <a:lnTo>
                  <a:pt x="99440" y="408305"/>
                </a:lnTo>
                <a:lnTo>
                  <a:pt x="96392" y="406526"/>
                </a:lnTo>
                <a:close/>
              </a:path>
              <a:path w="106045" h="502285">
                <a:moveTo>
                  <a:pt x="51269" y="477035"/>
                </a:moveTo>
                <a:lnTo>
                  <a:pt x="45719" y="486409"/>
                </a:lnTo>
                <a:lnTo>
                  <a:pt x="56641" y="486409"/>
                </a:lnTo>
                <a:lnTo>
                  <a:pt x="51269" y="477035"/>
                </a:lnTo>
                <a:close/>
              </a:path>
              <a:path w="106045" h="502285">
                <a:moveTo>
                  <a:pt x="57705" y="466163"/>
                </a:moveTo>
                <a:lnTo>
                  <a:pt x="51269" y="477035"/>
                </a:lnTo>
                <a:lnTo>
                  <a:pt x="56641" y="486409"/>
                </a:lnTo>
                <a:lnTo>
                  <a:pt x="57554" y="486409"/>
                </a:lnTo>
                <a:lnTo>
                  <a:pt x="57705" y="466163"/>
                </a:lnTo>
                <a:close/>
              </a:path>
              <a:path w="106045" h="502285">
                <a:moveTo>
                  <a:pt x="54616" y="25261"/>
                </a:moveTo>
                <a:lnTo>
                  <a:pt x="48212" y="36031"/>
                </a:lnTo>
                <a:lnTo>
                  <a:pt x="45006" y="466106"/>
                </a:lnTo>
                <a:lnTo>
                  <a:pt x="51269" y="477035"/>
                </a:lnTo>
                <a:lnTo>
                  <a:pt x="57705" y="466163"/>
                </a:lnTo>
                <a:lnTo>
                  <a:pt x="60910" y="36212"/>
                </a:lnTo>
                <a:lnTo>
                  <a:pt x="54616" y="25261"/>
                </a:lnTo>
                <a:close/>
              </a:path>
              <a:path w="106045" h="502285">
                <a:moveTo>
                  <a:pt x="62069" y="12573"/>
                </a:moveTo>
                <a:lnTo>
                  <a:pt x="61086" y="12573"/>
                </a:lnTo>
                <a:lnTo>
                  <a:pt x="60910" y="36212"/>
                </a:lnTo>
                <a:lnTo>
                  <a:pt x="93090" y="92201"/>
                </a:lnTo>
                <a:lnTo>
                  <a:pt x="94868" y="95250"/>
                </a:lnTo>
                <a:lnTo>
                  <a:pt x="98678" y="96393"/>
                </a:lnTo>
                <a:lnTo>
                  <a:pt x="104775" y="92837"/>
                </a:lnTo>
                <a:lnTo>
                  <a:pt x="105790" y="89026"/>
                </a:lnTo>
                <a:lnTo>
                  <a:pt x="104139" y="85978"/>
                </a:lnTo>
                <a:lnTo>
                  <a:pt x="62069" y="12573"/>
                </a:lnTo>
                <a:close/>
              </a:path>
              <a:path w="106045" h="502285">
                <a:moveTo>
                  <a:pt x="54863" y="0"/>
                </a:moveTo>
                <a:lnTo>
                  <a:pt x="4190" y="85217"/>
                </a:lnTo>
                <a:lnTo>
                  <a:pt x="2412" y="88264"/>
                </a:lnTo>
                <a:lnTo>
                  <a:pt x="3428" y="92075"/>
                </a:lnTo>
                <a:lnTo>
                  <a:pt x="9525" y="95631"/>
                </a:lnTo>
                <a:lnTo>
                  <a:pt x="13334" y="94742"/>
                </a:lnTo>
                <a:lnTo>
                  <a:pt x="15112" y="91693"/>
                </a:lnTo>
                <a:lnTo>
                  <a:pt x="48212" y="36031"/>
                </a:lnTo>
                <a:lnTo>
                  <a:pt x="48386" y="12573"/>
                </a:lnTo>
                <a:lnTo>
                  <a:pt x="62069" y="12573"/>
                </a:lnTo>
                <a:lnTo>
                  <a:pt x="54863" y="0"/>
                </a:lnTo>
                <a:close/>
              </a:path>
              <a:path w="106045" h="502285">
                <a:moveTo>
                  <a:pt x="61063" y="15748"/>
                </a:moveTo>
                <a:lnTo>
                  <a:pt x="49149" y="15748"/>
                </a:lnTo>
                <a:lnTo>
                  <a:pt x="60197" y="15875"/>
                </a:lnTo>
                <a:lnTo>
                  <a:pt x="54616" y="25261"/>
                </a:lnTo>
                <a:lnTo>
                  <a:pt x="60910" y="36212"/>
                </a:lnTo>
                <a:lnTo>
                  <a:pt x="61063" y="15748"/>
                </a:lnTo>
                <a:close/>
              </a:path>
              <a:path w="106045" h="502285">
                <a:moveTo>
                  <a:pt x="61086" y="12573"/>
                </a:moveTo>
                <a:lnTo>
                  <a:pt x="48386" y="12573"/>
                </a:lnTo>
                <a:lnTo>
                  <a:pt x="48212" y="36031"/>
                </a:lnTo>
                <a:lnTo>
                  <a:pt x="54616" y="25261"/>
                </a:lnTo>
                <a:lnTo>
                  <a:pt x="49149" y="15748"/>
                </a:lnTo>
                <a:lnTo>
                  <a:pt x="61063" y="15748"/>
                </a:lnTo>
                <a:lnTo>
                  <a:pt x="61086" y="12573"/>
                </a:lnTo>
                <a:close/>
              </a:path>
              <a:path w="106045" h="502285">
                <a:moveTo>
                  <a:pt x="49149" y="15748"/>
                </a:moveTo>
                <a:lnTo>
                  <a:pt x="54616" y="25261"/>
                </a:lnTo>
                <a:lnTo>
                  <a:pt x="60197" y="15875"/>
                </a:lnTo>
                <a:lnTo>
                  <a:pt x="49149" y="15748"/>
                </a:lnTo>
                <a:close/>
              </a:path>
            </a:pathLst>
          </a:custGeom>
          <a:solidFill>
            <a:srgbClr val="6E9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3593" y="2103120"/>
            <a:ext cx="111760" cy="408940"/>
          </a:xfrm>
          <a:custGeom>
            <a:avLst/>
            <a:gdLst/>
            <a:ahLst/>
            <a:cxnLst/>
            <a:rect l="l" t="t" r="r" b="b"/>
            <a:pathLst>
              <a:path w="111759" h="408939">
                <a:moveTo>
                  <a:pt x="15239" y="314197"/>
                </a:moveTo>
                <a:lnTo>
                  <a:pt x="12318" y="315975"/>
                </a:lnTo>
                <a:lnTo>
                  <a:pt x="9398" y="317880"/>
                </a:lnTo>
                <a:lnTo>
                  <a:pt x="8508" y="321817"/>
                </a:lnTo>
                <a:lnTo>
                  <a:pt x="10286" y="324738"/>
                </a:lnTo>
                <a:lnTo>
                  <a:pt x="63373" y="408558"/>
                </a:lnTo>
                <a:lnTo>
                  <a:pt x="70030" y="396113"/>
                </a:lnTo>
                <a:lnTo>
                  <a:pt x="56514" y="396113"/>
                </a:lnTo>
                <a:lnTo>
                  <a:pt x="55656" y="372565"/>
                </a:lnTo>
                <a:lnTo>
                  <a:pt x="20999" y="317880"/>
                </a:lnTo>
                <a:lnTo>
                  <a:pt x="19176" y="315087"/>
                </a:lnTo>
                <a:lnTo>
                  <a:pt x="15239" y="314197"/>
                </a:lnTo>
                <a:close/>
              </a:path>
              <a:path w="111759" h="408939">
                <a:moveTo>
                  <a:pt x="55656" y="372565"/>
                </a:moveTo>
                <a:lnTo>
                  <a:pt x="56514" y="396113"/>
                </a:lnTo>
                <a:lnTo>
                  <a:pt x="69214" y="395731"/>
                </a:lnTo>
                <a:lnTo>
                  <a:pt x="69113" y="392938"/>
                </a:lnTo>
                <a:lnTo>
                  <a:pt x="57276" y="392938"/>
                </a:lnTo>
                <a:lnTo>
                  <a:pt x="62445" y="383278"/>
                </a:lnTo>
                <a:lnTo>
                  <a:pt x="55656" y="372565"/>
                </a:lnTo>
                <a:close/>
              </a:path>
              <a:path w="111759" h="408939">
                <a:moveTo>
                  <a:pt x="104393" y="310895"/>
                </a:moveTo>
                <a:lnTo>
                  <a:pt x="100583" y="312038"/>
                </a:lnTo>
                <a:lnTo>
                  <a:pt x="97370" y="318007"/>
                </a:lnTo>
                <a:lnTo>
                  <a:pt x="68358" y="372227"/>
                </a:lnTo>
                <a:lnTo>
                  <a:pt x="69214" y="395731"/>
                </a:lnTo>
                <a:lnTo>
                  <a:pt x="56514" y="396113"/>
                </a:lnTo>
                <a:lnTo>
                  <a:pt x="70030" y="396113"/>
                </a:lnTo>
                <a:lnTo>
                  <a:pt x="110108" y="321182"/>
                </a:lnTo>
                <a:lnTo>
                  <a:pt x="111759" y="318007"/>
                </a:lnTo>
                <a:lnTo>
                  <a:pt x="110616" y="314197"/>
                </a:lnTo>
                <a:lnTo>
                  <a:pt x="107568" y="312546"/>
                </a:lnTo>
                <a:lnTo>
                  <a:pt x="104393" y="310895"/>
                </a:lnTo>
                <a:close/>
              </a:path>
              <a:path w="111759" h="408939">
                <a:moveTo>
                  <a:pt x="62445" y="383278"/>
                </a:moveTo>
                <a:lnTo>
                  <a:pt x="57276" y="392938"/>
                </a:lnTo>
                <a:lnTo>
                  <a:pt x="68325" y="392556"/>
                </a:lnTo>
                <a:lnTo>
                  <a:pt x="62445" y="383278"/>
                </a:lnTo>
                <a:close/>
              </a:path>
              <a:path w="111759" h="408939">
                <a:moveTo>
                  <a:pt x="68358" y="372227"/>
                </a:moveTo>
                <a:lnTo>
                  <a:pt x="62445" y="383278"/>
                </a:lnTo>
                <a:lnTo>
                  <a:pt x="68325" y="392556"/>
                </a:lnTo>
                <a:lnTo>
                  <a:pt x="57276" y="392938"/>
                </a:lnTo>
                <a:lnTo>
                  <a:pt x="69113" y="392938"/>
                </a:lnTo>
                <a:lnTo>
                  <a:pt x="68358" y="372227"/>
                </a:lnTo>
                <a:close/>
              </a:path>
              <a:path w="111759" h="408939">
                <a:moveTo>
                  <a:pt x="49314" y="25265"/>
                </a:moveTo>
                <a:lnTo>
                  <a:pt x="43400" y="36299"/>
                </a:lnTo>
                <a:lnTo>
                  <a:pt x="55656" y="372565"/>
                </a:lnTo>
                <a:lnTo>
                  <a:pt x="62445" y="383278"/>
                </a:lnTo>
                <a:lnTo>
                  <a:pt x="68358" y="372227"/>
                </a:lnTo>
                <a:lnTo>
                  <a:pt x="56106" y="35964"/>
                </a:lnTo>
                <a:lnTo>
                  <a:pt x="49314" y="25265"/>
                </a:lnTo>
                <a:close/>
              </a:path>
              <a:path w="111759" h="408939">
                <a:moveTo>
                  <a:pt x="48386" y="0"/>
                </a:moveTo>
                <a:lnTo>
                  <a:pt x="1650" y="87375"/>
                </a:lnTo>
                <a:lnTo>
                  <a:pt x="0" y="90424"/>
                </a:lnTo>
                <a:lnTo>
                  <a:pt x="1142" y="94233"/>
                </a:lnTo>
                <a:lnTo>
                  <a:pt x="4190" y="95884"/>
                </a:lnTo>
                <a:lnTo>
                  <a:pt x="7365" y="97535"/>
                </a:lnTo>
                <a:lnTo>
                  <a:pt x="11175" y="96392"/>
                </a:lnTo>
                <a:lnTo>
                  <a:pt x="14392" y="90424"/>
                </a:lnTo>
                <a:lnTo>
                  <a:pt x="43400" y="36299"/>
                </a:lnTo>
                <a:lnTo>
                  <a:pt x="42545" y="12826"/>
                </a:lnTo>
                <a:lnTo>
                  <a:pt x="55245" y="12318"/>
                </a:lnTo>
                <a:lnTo>
                  <a:pt x="56200" y="12318"/>
                </a:lnTo>
                <a:lnTo>
                  <a:pt x="48386" y="0"/>
                </a:lnTo>
                <a:close/>
              </a:path>
              <a:path w="111759" h="408939">
                <a:moveTo>
                  <a:pt x="56200" y="12318"/>
                </a:moveTo>
                <a:lnTo>
                  <a:pt x="55245" y="12318"/>
                </a:lnTo>
                <a:lnTo>
                  <a:pt x="56106" y="35964"/>
                </a:lnTo>
                <a:lnTo>
                  <a:pt x="90757" y="90550"/>
                </a:lnTo>
                <a:lnTo>
                  <a:pt x="92582" y="93471"/>
                </a:lnTo>
                <a:lnTo>
                  <a:pt x="96520" y="94360"/>
                </a:lnTo>
                <a:lnTo>
                  <a:pt x="102361" y="90550"/>
                </a:lnTo>
                <a:lnTo>
                  <a:pt x="103250" y="86613"/>
                </a:lnTo>
                <a:lnTo>
                  <a:pt x="101473" y="83692"/>
                </a:lnTo>
                <a:lnTo>
                  <a:pt x="56200" y="12318"/>
                </a:lnTo>
                <a:close/>
              </a:path>
              <a:path w="111759" h="408939">
                <a:moveTo>
                  <a:pt x="55245" y="12318"/>
                </a:moveTo>
                <a:lnTo>
                  <a:pt x="42545" y="12826"/>
                </a:lnTo>
                <a:lnTo>
                  <a:pt x="43400" y="36299"/>
                </a:lnTo>
                <a:lnTo>
                  <a:pt x="49314" y="25265"/>
                </a:lnTo>
                <a:lnTo>
                  <a:pt x="43433" y="16001"/>
                </a:lnTo>
                <a:lnTo>
                  <a:pt x="54482" y="15620"/>
                </a:lnTo>
                <a:lnTo>
                  <a:pt x="55365" y="15620"/>
                </a:lnTo>
                <a:lnTo>
                  <a:pt x="55245" y="12318"/>
                </a:lnTo>
                <a:close/>
              </a:path>
              <a:path w="111759" h="408939">
                <a:moveTo>
                  <a:pt x="55365" y="15620"/>
                </a:moveTo>
                <a:lnTo>
                  <a:pt x="54482" y="15620"/>
                </a:lnTo>
                <a:lnTo>
                  <a:pt x="49314" y="25265"/>
                </a:lnTo>
                <a:lnTo>
                  <a:pt x="56106" y="35964"/>
                </a:lnTo>
                <a:lnTo>
                  <a:pt x="55365" y="15620"/>
                </a:lnTo>
                <a:close/>
              </a:path>
              <a:path w="111759" h="408939">
                <a:moveTo>
                  <a:pt x="54482" y="15620"/>
                </a:moveTo>
                <a:lnTo>
                  <a:pt x="43433" y="16001"/>
                </a:lnTo>
                <a:lnTo>
                  <a:pt x="49314" y="25265"/>
                </a:lnTo>
                <a:lnTo>
                  <a:pt x="54482" y="15620"/>
                </a:lnTo>
                <a:close/>
              </a:path>
            </a:pathLst>
          </a:custGeom>
          <a:solidFill>
            <a:srgbClr val="6E9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6748" y="1194180"/>
            <a:ext cx="4493386" cy="3822319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75458"/>
            <a:ext cx="1041971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430" dirty="0">
                <a:solidFill>
                  <a:srgbClr val="0E486E"/>
                </a:solidFill>
                <a:latin typeface="Verdana"/>
                <a:cs typeface="Verdana"/>
              </a:rPr>
              <a:t>"</a:t>
            </a:r>
            <a:r>
              <a:rPr sz="2800" spc="-130" dirty="0">
                <a:solidFill>
                  <a:srgbClr val="545454"/>
                </a:solidFill>
                <a:latin typeface="Verdana"/>
                <a:cs typeface="Verdana"/>
              </a:rPr>
              <a:t>Run</a:t>
            </a:r>
            <a:r>
              <a:rPr sz="2800" spc="-204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545454"/>
                </a:solidFill>
                <a:latin typeface="Verdana"/>
                <a:cs typeface="Verdana"/>
              </a:rPr>
              <a:t>pr</a:t>
            </a:r>
            <a:r>
              <a:rPr sz="2800" spc="-20" dirty="0">
                <a:solidFill>
                  <a:srgbClr val="545454"/>
                </a:solidFill>
                <a:latin typeface="Verdana"/>
                <a:cs typeface="Verdana"/>
              </a:rPr>
              <a:t>ogra</a:t>
            </a:r>
            <a:r>
              <a:rPr sz="2800" spc="-25" dirty="0">
                <a:solidFill>
                  <a:srgbClr val="545454"/>
                </a:solidFill>
                <a:latin typeface="Verdana"/>
                <a:cs typeface="Verdana"/>
              </a:rPr>
              <a:t>m</a:t>
            </a:r>
            <a:r>
              <a:rPr sz="2800" spc="-375" dirty="0">
                <a:solidFill>
                  <a:srgbClr val="545454"/>
                </a:solidFill>
                <a:latin typeface="Verdana"/>
                <a:cs typeface="Verdana"/>
              </a:rPr>
              <a:t>s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545454"/>
                </a:solidFill>
                <a:latin typeface="Verdana"/>
                <a:cs typeface="Verdana"/>
              </a:rPr>
              <a:t>up</a:t>
            </a:r>
            <a:r>
              <a:rPr sz="2800" spc="-204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155" dirty="0">
                <a:solidFill>
                  <a:srgbClr val="545454"/>
                </a:solidFill>
                <a:latin typeface="Verdana"/>
                <a:cs typeface="Verdana"/>
              </a:rPr>
              <a:t>t</a:t>
            </a:r>
            <a:r>
              <a:rPr sz="2800" spc="130" dirty="0">
                <a:solidFill>
                  <a:srgbClr val="545454"/>
                </a:solidFill>
                <a:latin typeface="Verdana"/>
                <a:cs typeface="Verdana"/>
              </a:rPr>
              <a:t>o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65" dirty="0">
                <a:solidFill>
                  <a:srgbClr val="545454"/>
                </a:solidFill>
                <a:latin typeface="Verdana"/>
                <a:cs typeface="Verdana"/>
              </a:rPr>
              <a:t>100</a:t>
            </a:r>
            <a:r>
              <a:rPr sz="2800" spc="-240" dirty="0">
                <a:solidFill>
                  <a:srgbClr val="545454"/>
                </a:solidFill>
                <a:latin typeface="Verdana"/>
                <a:cs typeface="Verdana"/>
              </a:rPr>
              <a:t>x</a:t>
            </a:r>
            <a:r>
              <a:rPr sz="2800" spc="-204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545454"/>
                </a:solidFill>
                <a:latin typeface="Verdana"/>
                <a:cs typeface="Verdana"/>
              </a:rPr>
              <a:t>f</a:t>
            </a:r>
            <a:r>
              <a:rPr sz="2800" spc="80" dirty="0">
                <a:solidFill>
                  <a:srgbClr val="545454"/>
                </a:solidFill>
                <a:latin typeface="Verdana"/>
                <a:cs typeface="Verdana"/>
              </a:rPr>
              <a:t>a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ste</a:t>
            </a:r>
            <a:r>
              <a:rPr sz="2800" spc="-165" dirty="0">
                <a:solidFill>
                  <a:srgbClr val="545454"/>
                </a:solidFill>
                <a:latin typeface="Verdana"/>
                <a:cs typeface="Verdana"/>
              </a:rPr>
              <a:t>r</a:t>
            </a:r>
            <a:r>
              <a:rPr sz="2800" spc="-18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545454"/>
                </a:solidFill>
                <a:latin typeface="Verdana"/>
                <a:cs typeface="Verdana"/>
              </a:rPr>
              <a:t>than</a:t>
            </a:r>
            <a:r>
              <a:rPr sz="2800" spc="-19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545454"/>
                </a:solidFill>
                <a:latin typeface="Verdana"/>
                <a:cs typeface="Verdana"/>
              </a:rPr>
              <a:t>Had</a:t>
            </a:r>
            <a:r>
              <a:rPr sz="2800" spc="130" dirty="0">
                <a:solidFill>
                  <a:srgbClr val="545454"/>
                </a:solidFill>
                <a:latin typeface="Verdana"/>
                <a:cs typeface="Verdana"/>
              </a:rPr>
              <a:t>o</a:t>
            </a:r>
            <a:r>
              <a:rPr sz="2800" spc="140" dirty="0">
                <a:solidFill>
                  <a:srgbClr val="545454"/>
                </a:solidFill>
                <a:latin typeface="Verdana"/>
                <a:cs typeface="Verdana"/>
              </a:rPr>
              <a:t>o</a:t>
            </a:r>
            <a:r>
              <a:rPr sz="2800" spc="160" dirty="0">
                <a:solidFill>
                  <a:srgbClr val="545454"/>
                </a:solidFill>
                <a:latin typeface="Verdana"/>
                <a:cs typeface="Verdana"/>
              </a:rPr>
              <a:t>p</a:t>
            </a:r>
            <a:r>
              <a:rPr sz="2800" spc="-19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545454"/>
                </a:solidFill>
                <a:latin typeface="Verdana"/>
                <a:cs typeface="Verdana"/>
              </a:rPr>
              <a:t>MapRed</a:t>
            </a:r>
            <a:r>
              <a:rPr sz="2800" spc="90" dirty="0">
                <a:solidFill>
                  <a:srgbClr val="545454"/>
                </a:solidFill>
                <a:latin typeface="Verdana"/>
                <a:cs typeface="Verdana"/>
              </a:rPr>
              <a:t>u</a:t>
            </a:r>
            <a:r>
              <a:rPr sz="2800" spc="200" dirty="0">
                <a:solidFill>
                  <a:srgbClr val="545454"/>
                </a:solidFill>
                <a:latin typeface="Verdana"/>
                <a:cs typeface="Verdana"/>
              </a:rPr>
              <a:t>ce  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545454"/>
                </a:solidFill>
                <a:latin typeface="Verdana"/>
                <a:cs typeface="Verdana"/>
              </a:rPr>
              <a:t>n</a:t>
            </a:r>
            <a:r>
              <a:rPr sz="2800" spc="-21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545454"/>
                </a:solidFill>
                <a:latin typeface="Verdana"/>
                <a:cs typeface="Verdana"/>
              </a:rPr>
              <a:t>mem</a:t>
            </a:r>
            <a:r>
              <a:rPr sz="2800" spc="-125" dirty="0">
                <a:solidFill>
                  <a:srgbClr val="545454"/>
                </a:solidFill>
                <a:latin typeface="Verdana"/>
                <a:cs typeface="Verdana"/>
              </a:rPr>
              <a:t>or</a:t>
            </a:r>
            <a:r>
              <a:rPr sz="2800" spc="-135" dirty="0">
                <a:solidFill>
                  <a:srgbClr val="545454"/>
                </a:solidFill>
                <a:latin typeface="Verdana"/>
                <a:cs typeface="Verdana"/>
              </a:rPr>
              <a:t>y</a:t>
            </a:r>
            <a:r>
              <a:rPr sz="2800" spc="-245" dirty="0">
                <a:solidFill>
                  <a:srgbClr val="545454"/>
                </a:solidFill>
                <a:latin typeface="Verdana"/>
                <a:cs typeface="Verdana"/>
              </a:rPr>
              <a:t>,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545454"/>
                </a:solidFill>
                <a:latin typeface="Verdana"/>
                <a:cs typeface="Verdana"/>
              </a:rPr>
              <a:t>or</a:t>
            </a:r>
            <a:r>
              <a:rPr sz="2800" spc="-21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70" dirty="0">
                <a:solidFill>
                  <a:srgbClr val="545454"/>
                </a:solidFill>
                <a:latin typeface="Verdana"/>
                <a:cs typeface="Verdana"/>
              </a:rPr>
              <a:t>10</a:t>
            </a:r>
            <a:r>
              <a:rPr sz="2800" spc="-250" dirty="0">
                <a:solidFill>
                  <a:srgbClr val="545454"/>
                </a:solidFill>
                <a:latin typeface="Verdana"/>
                <a:cs typeface="Verdana"/>
              </a:rPr>
              <a:t>x</a:t>
            </a:r>
            <a:r>
              <a:rPr sz="2800" spc="-19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545454"/>
                </a:solidFill>
                <a:latin typeface="Verdana"/>
                <a:cs typeface="Verdana"/>
              </a:rPr>
              <a:t>faster</a:t>
            </a:r>
            <a:r>
              <a:rPr sz="2800" spc="-19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545454"/>
                </a:solidFill>
                <a:latin typeface="Verdana"/>
                <a:cs typeface="Verdana"/>
              </a:rPr>
              <a:t>on</a:t>
            </a:r>
            <a:r>
              <a:rPr sz="2800" spc="-18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545454"/>
                </a:solidFill>
                <a:latin typeface="Verdana"/>
                <a:cs typeface="Verdana"/>
              </a:rPr>
              <a:t>d</a:t>
            </a:r>
            <a:r>
              <a:rPr sz="2800" spc="5" dirty="0">
                <a:solidFill>
                  <a:srgbClr val="545454"/>
                </a:solidFill>
                <a:latin typeface="Verdana"/>
                <a:cs typeface="Verdana"/>
              </a:rPr>
              <a:t>i</a:t>
            </a:r>
            <a:r>
              <a:rPr sz="2800" spc="-335" dirty="0">
                <a:solidFill>
                  <a:srgbClr val="545454"/>
                </a:solidFill>
                <a:latin typeface="Verdana"/>
                <a:cs typeface="Verdana"/>
              </a:rPr>
              <a:t>sk</a:t>
            </a:r>
            <a:r>
              <a:rPr sz="2800" spc="-235" dirty="0">
                <a:solidFill>
                  <a:srgbClr val="545454"/>
                </a:solidFill>
                <a:latin typeface="Verdana"/>
                <a:cs typeface="Verdana"/>
              </a:rPr>
              <a:t>.</a:t>
            </a:r>
            <a:r>
              <a:rPr sz="2800" spc="-425" dirty="0">
                <a:solidFill>
                  <a:srgbClr val="545454"/>
                </a:solidFill>
                <a:latin typeface="Verdana"/>
                <a:cs typeface="Verdana"/>
              </a:rPr>
              <a:t>"</a:t>
            </a:r>
            <a:endParaRPr sz="2800">
              <a:latin typeface="Verdana"/>
              <a:cs typeface="Verdana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110" dirty="0">
                <a:solidFill>
                  <a:srgbClr val="545454"/>
                </a:solidFill>
                <a:latin typeface="Verdana"/>
                <a:cs typeface="Verdana"/>
              </a:rPr>
              <a:t>DAG</a:t>
            </a:r>
            <a:r>
              <a:rPr sz="2800" spc="-19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545454"/>
                </a:solidFill>
                <a:latin typeface="Verdana"/>
                <a:cs typeface="Verdana"/>
              </a:rPr>
              <a:t>Engine</a:t>
            </a:r>
            <a:r>
              <a:rPr sz="2800" spc="-20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545454"/>
                </a:solidFill>
                <a:latin typeface="Verdana"/>
                <a:cs typeface="Verdana"/>
              </a:rPr>
              <a:t>(directed</a:t>
            </a:r>
            <a:r>
              <a:rPr sz="2800" spc="-21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545454"/>
                </a:solidFill>
                <a:latin typeface="Verdana"/>
                <a:cs typeface="Verdana"/>
              </a:rPr>
              <a:t>acyclic</a:t>
            </a:r>
            <a:r>
              <a:rPr sz="2800" spc="-21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545454"/>
                </a:solidFill>
                <a:latin typeface="Verdana"/>
                <a:cs typeface="Verdana"/>
              </a:rPr>
              <a:t>graph)</a:t>
            </a:r>
            <a:r>
              <a:rPr sz="2800" spc="-185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545454"/>
                </a:solidFill>
                <a:latin typeface="Verdana"/>
                <a:cs typeface="Verdana"/>
              </a:rPr>
              <a:t>optimizes</a:t>
            </a:r>
            <a:r>
              <a:rPr sz="2800" spc="-210" dirty="0">
                <a:solidFill>
                  <a:srgbClr val="545454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545454"/>
                </a:solidFill>
                <a:latin typeface="Verdana"/>
                <a:cs typeface="Verdana"/>
              </a:rPr>
              <a:t>workflows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75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Fast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30653"/>
            <a:ext cx="10530840" cy="41395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Amazon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6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Ebay: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log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analysis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aggregation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NASA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JPL: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Deep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Space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Network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Groupon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TripAdviser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42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70" dirty="0">
                <a:solidFill>
                  <a:srgbClr val="0E486E"/>
                </a:solidFill>
                <a:latin typeface="Verdana"/>
                <a:cs typeface="Verdana"/>
              </a:rPr>
              <a:t>Yahoo</a:t>
            </a:r>
            <a:endParaRPr sz="2800">
              <a:latin typeface="Verdana"/>
              <a:cs typeface="Verdana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50" dirty="0">
                <a:solidFill>
                  <a:srgbClr val="0E486E"/>
                </a:solidFill>
                <a:latin typeface="Verdana"/>
                <a:cs typeface="Verdana"/>
              </a:rPr>
              <a:t>Many </a:t>
            </a:r>
            <a:r>
              <a:rPr sz="2800" spc="-170" dirty="0">
                <a:solidFill>
                  <a:srgbClr val="0E486E"/>
                </a:solidFill>
                <a:latin typeface="Verdana"/>
                <a:cs typeface="Verdana"/>
              </a:rPr>
              <a:t>others: </a:t>
            </a:r>
            <a:r>
              <a:rPr sz="2800" spc="-165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0E486E"/>
                </a:solidFill>
                <a:latin typeface="Verdana"/>
                <a:cs typeface="Verdana"/>
              </a:rPr>
              <a:t>https://cwiki.apache.org/confluence/display/SPARK/Power </a:t>
            </a:r>
            <a:r>
              <a:rPr sz="2800" spc="-969" dirty="0">
                <a:solidFill>
                  <a:srgbClr val="0E486E"/>
                </a:solidFill>
                <a:latin typeface="Verdana"/>
                <a:cs typeface="Verdana"/>
              </a:rPr>
              <a:t> </a:t>
            </a:r>
            <a:r>
              <a:rPr sz="2800" spc="-190" dirty="0">
                <a:solidFill>
                  <a:srgbClr val="0E486E"/>
                </a:solidFill>
                <a:latin typeface="Verdana"/>
                <a:cs typeface="Verdana"/>
              </a:rPr>
              <a:t>ed+By+Spark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03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Hot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16870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Code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Python,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Java,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Scala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Built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around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main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concept: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Resilient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Distributed</a:t>
            </a:r>
            <a:r>
              <a:rPr sz="2800" spc="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Dataset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(RDD)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63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457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Components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964179"/>
            <a:ext cx="2207260" cy="147701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34607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47644" y="2964179"/>
            <a:ext cx="2207260" cy="147701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640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3015" y="2964179"/>
            <a:ext cx="2207260" cy="147701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MLLib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8388" y="2964179"/>
            <a:ext cx="2207260" cy="147701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GraphX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5364479"/>
            <a:ext cx="10022205" cy="914400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SPARK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30653"/>
            <a:ext cx="9097645" cy="42005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Python?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6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8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compile,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manage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dependencies,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54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Less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coding overhead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65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already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7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Lets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focus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instead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language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But...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75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probably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popular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choice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Spark.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8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built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Scala,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so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coding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"native"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</a:pPr>
            <a:r>
              <a:rPr sz="28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800" spc="27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features,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libraries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tend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be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Scala-first.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24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Scala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80165"/>
            <a:ext cx="9166860" cy="328167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72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Scala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look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Spark.</a:t>
            </a:r>
            <a:endParaRPr sz="2800">
              <a:latin typeface="Calibri"/>
              <a:cs typeface="Calibri"/>
            </a:endParaRPr>
          </a:p>
          <a:p>
            <a:pPr marL="4018279">
              <a:lnSpc>
                <a:spcPct val="100000"/>
              </a:lnSpc>
              <a:spcBef>
                <a:spcPts val="405"/>
              </a:spcBef>
            </a:pPr>
            <a:r>
              <a:rPr sz="1800" b="1" dirty="0">
                <a:latin typeface="Calibri"/>
                <a:cs typeface="Calibri"/>
              </a:rPr>
              <a:t>Python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</a:t>
            </a:r>
            <a:r>
              <a:rPr sz="1800" b="1" spc="-5" dirty="0">
                <a:latin typeface="Calibri"/>
                <a:cs typeface="Calibri"/>
              </a:rPr>
              <a:t> square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numbers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data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set: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alibri"/>
              <a:cs typeface="Calibri"/>
            </a:endParaRPr>
          </a:p>
          <a:p>
            <a:pPr marL="4018279">
              <a:lnSpc>
                <a:spcPct val="100000"/>
              </a:lnSpc>
            </a:pPr>
            <a:r>
              <a:rPr sz="1800" spc="-5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1800" spc="-114" dirty="0">
                <a:solidFill>
                  <a:srgbClr val="FF0000"/>
                </a:solidFill>
                <a:latin typeface="Verdana"/>
                <a:cs typeface="Verdana"/>
              </a:rPr>
              <a:t>ums</a:t>
            </a:r>
            <a:r>
              <a:rPr sz="1800" spc="-1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sz="1800" spc="-1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c</a:t>
            </a:r>
            <a:r>
              <a:rPr sz="1800" spc="-180" dirty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r>
              <a:rPr sz="1800" spc="125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-3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ll</a:t>
            </a:r>
            <a:r>
              <a:rPr sz="1800" spc="8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14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40" dirty="0">
                <a:solidFill>
                  <a:srgbClr val="FF0000"/>
                </a:solidFill>
                <a:latin typeface="Verdana"/>
                <a:cs typeface="Verdana"/>
              </a:rPr>
              <a:t>z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-195" dirty="0">
                <a:solidFill>
                  <a:srgbClr val="FF0000"/>
                </a:solidFill>
                <a:latin typeface="Verdana"/>
                <a:cs typeface="Verdana"/>
              </a:rPr>
              <a:t>[</a:t>
            </a:r>
            <a:r>
              <a:rPr sz="1800" spc="-14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sz="1800" spc="-16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1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r>
              <a:rPr sz="1800" spc="-1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sz="1800" spc="-1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4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]</a:t>
            </a:r>
            <a:r>
              <a:rPr sz="1800" spc="-15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4018279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squared</a:t>
            </a:r>
            <a:r>
              <a:rPr sz="1800" spc="-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Verdana"/>
                <a:cs typeface="Verdana"/>
              </a:rPr>
              <a:t>nums.map(lambda</a:t>
            </a:r>
            <a:r>
              <a:rPr sz="1800" spc="-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65" dirty="0">
                <a:solidFill>
                  <a:srgbClr val="FF0000"/>
                </a:solidFill>
                <a:latin typeface="Verdana"/>
                <a:cs typeface="Verdana"/>
              </a:rPr>
              <a:t>x: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4" dirty="0">
                <a:solidFill>
                  <a:srgbClr val="FF0000"/>
                </a:solidFill>
                <a:latin typeface="Verdana"/>
                <a:cs typeface="Verdana"/>
              </a:rPr>
              <a:t>x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0" dirty="0">
                <a:solidFill>
                  <a:srgbClr val="FF0000"/>
                </a:solidFill>
                <a:latin typeface="Verdana"/>
                <a:cs typeface="Verdana"/>
              </a:rPr>
              <a:t>*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x).collect()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Verdana"/>
              <a:cs typeface="Verdana"/>
            </a:endParaRPr>
          </a:p>
          <a:p>
            <a:pPr marL="4018279">
              <a:lnSpc>
                <a:spcPct val="100000"/>
              </a:lnSpc>
            </a:pPr>
            <a:r>
              <a:rPr sz="1800" b="1" spc="-95" dirty="0">
                <a:latin typeface="Verdana"/>
                <a:cs typeface="Verdana"/>
              </a:rPr>
              <a:t>Scal</a:t>
            </a:r>
            <a:r>
              <a:rPr sz="1800" b="1" spc="-105" dirty="0">
                <a:latin typeface="Verdana"/>
                <a:cs typeface="Verdana"/>
              </a:rPr>
              <a:t>a</a:t>
            </a:r>
            <a:r>
              <a:rPr sz="1800" b="1" spc="-114" dirty="0">
                <a:latin typeface="Verdana"/>
                <a:cs typeface="Verdana"/>
              </a:rPr>
              <a:t> </a:t>
            </a:r>
            <a:r>
              <a:rPr sz="1800" b="1" spc="-35" dirty="0">
                <a:latin typeface="Verdana"/>
                <a:cs typeface="Verdana"/>
              </a:rPr>
              <a:t>cod</a:t>
            </a:r>
            <a:r>
              <a:rPr sz="1800" b="1" spc="-30" dirty="0">
                <a:latin typeface="Verdana"/>
                <a:cs typeface="Verdana"/>
              </a:rPr>
              <a:t>e</a:t>
            </a:r>
            <a:r>
              <a:rPr sz="1800" b="1" spc="-125" dirty="0">
                <a:latin typeface="Verdana"/>
                <a:cs typeface="Verdana"/>
              </a:rPr>
              <a:t> </a:t>
            </a:r>
            <a:r>
              <a:rPr sz="1800" b="1" spc="-185" dirty="0">
                <a:latin typeface="Verdana"/>
                <a:cs typeface="Verdana"/>
              </a:rPr>
              <a:t>to</a:t>
            </a:r>
            <a:r>
              <a:rPr sz="1800" b="1" spc="-125" dirty="0">
                <a:latin typeface="Verdana"/>
                <a:cs typeface="Verdana"/>
              </a:rPr>
              <a:t> </a:t>
            </a:r>
            <a:r>
              <a:rPr sz="1800" b="1" spc="-155" dirty="0">
                <a:latin typeface="Verdana"/>
                <a:cs typeface="Verdana"/>
              </a:rPr>
              <a:t>square</a:t>
            </a:r>
            <a:r>
              <a:rPr sz="1800" b="1" spc="-125" dirty="0">
                <a:latin typeface="Verdana"/>
                <a:cs typeface="Verdana"/>
              </a:rPr>
              <a:t> </a:t>
            </a:r>
            <a:r>
              <a:rPr sz="1800" b="1" spc="-200" dirty="0">
                <a:latin typeface="Verdana"/>
                <a:cs typeface="Verdana"/>
              </a:rPr>
              <a:t>number</a:t>
            </a:r>
            <a:r>
              <a:rPr sz="1800" b="1" spc="-160" dirty="0">
                <a:latin typeface="Verdana"/>
                <a:cs typeface="Verdana"/>
              </a:rPr>
              <a:t>s</a:t>
            </a:r>
            <a:r>
              <a:rPr sz="1800" b="1" spc="-135" dirty="0">
                <a:latin typeface="Verdana"/>
                <a:cs typeface="Verdana"/>
              </a:rPr>
              <a:t> </a:t>
            </a:r>
            <a:r>
              <a:rPr sz="1800" b="1" spc="-195" dirty="0">
                <a:latin typeface="Verdana"/>
                <a:cs typeface="Verdana"/>
              </a:rPr>
              <a:t>in</a:t>
            </a:r>
            <a:r>
              <a:rPr sz="1800" b="1" spc="-125" dirty="0">
                <a:latin typeface="Verdana"/>
                <a:cs typeface="Verdana"/>
              </a:rPr>
              <a:t> </a:t>
            </a:r>
            <a:r>
              <a:rPr sz="1800" b="1" spc="-15" dirty="0">
                <a:latin typeface="Verdana"/>
                <a:cs typeface="Verdana"/>
              </a:rPr>
              <a:t>a</a:t>
            </a:r>
            <a:r>
              <a:rPr sz="1800" b="1" spc="-114" dirty="0">
                <a:latin typeface="Verdana"/>
                <a:cs typeface="Verdana"/>
              </a:rPr>
              <a:t> </a:t>
            </a:r>
            <a:r>
              <a:rPr sz="1800" b="1" spc="-100" dirty="0">
                <a:latin typeface="Verdana"/>
                <a:cs typeface="Verdana"/>
              </a:rPr>
              <a:t>dat</a:t>
            </a:r>
            <a:r>
              <a:rPr sz="1800" b="1" spc="-105" dirty="0">
                <a:latin typeface="Verdana"/>
                <a:cs typeface="Verdana"/>
              </a:rPr>
              <a:t>a</a:t>
            </a:r>
            <a:r>
              <a:rPr sz="1800" b="1" spc="-125" dirty="0">
                <a:latin typeface="Verdana"/>
                <a:cs typeface="Verdana"/>
              </a:rPr>
              <a:t> </a:t>
            </a:r>
            <a:r>
              <a:rPr sz="1800" b="1" spc="-204" dirty="0">
                <a:latin typeface="Verdana"/>
                <a:cs typeface="Verdana"/>
              </a:rPr>
              <a:t>set: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4018279">
              <a:lnSpc>
                <a:spcPct val="100000"/>
              </a:lnSpc>
            </a:pP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800" spc="14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1800" spc="-114" dirty="0">
                <a:solidFill>
                  <a:srgbClr val="FF0000"/>
                </a:solidFill>
                <a:latin typeface="Verdana"/>
                <a:cs typeface="Verdana"/>
              </a:rPr>
              <a:t>ums</a:t>
            </a:r>
            <a:r>
              <a:rPr sz="1800" spc="-1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0000"/>
                </a:solidFill>
                <a:latin typeface="Verdana"/>
                <a:cs typeface="Verdana"/>
              </a:rPr>
              <a:t>sc.</a:t>
            </a:r>
            <a:r>
              <a:rPr sz="1800" spc="125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-3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ll</a:t>
            </a:r>
            <a:r>
              <a:rPr sz="1800" spc="8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114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40" dirty="0">
                <a:solidFill>
                  <a:srgbClr val="FF0000"/>
                </a:solidFill>
                <a:latin typeface="Verdana"/>
                <a:cs typeface="Verdana"/>
              </a:rPr>
              <a:t>z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-204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800" spc="-8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800" spc="-160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spc="-185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1800" spc="-14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sz="1800" spc="-16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9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2</a:t>
            </a:r>
            <a:r>
              <a:rPr sz="1800" spc="-1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0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sz="1800" spc="-110" dirty="0">
                <a:solidFill>
                  <a:srgbClr val="FF0000"/>
                </a:solidFill>
                <a:latin typeface="Verdana"/>
                <a:cs typeface="Verdana"/>
              </a:rPr>
              <a:t>,</a:t>
            </a:r>
            <a:r>
              <a:rPr sz="1800" spc="-1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80" dirty="0">
                <a:solidFill>
                  <a:srgbClr val="FF0000"/>
                </a:solidFill>
                <a:latin typeface="Verdana"/>
                <a:cs typeface="Verdana"/>
              </a:rPr>
              <a:t>4</a:t>
            </a:r>
            <a:r>
              <a:rPr sz="1800" spc="-160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r>
              <a:rPr sz="1800" spc="-155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  <a:p>
            <a:pPr marL="4018279">
              <a:lnSpc>
                <a:spcPct val="100000"/>
              </a:lnSpc>
            </a:pP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val</a:t>
            </a:r>
            <a:r>
              <a:rPr sz="1800" spc="-1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squared</a:t>
            </a:r>
            <a:r>
              <a:rPr sz="1800" spc="-1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solidFill>
                  <a:srgbClr val="FF0000"/>
                </a:solidFill>
                <a:latin typeface="Verdana"/>
                <a:cs typeface="Verdana"/>
              </a:rPr>
              <a:t>=  </a:t>
            </a:r>
            <a:r>
              <a:rPr sz="1800" spc="-80" dirty="0">
                <a:solidFill>
                  <a:srgbClr val="FF0000"/>
                </a:solidFill>
                <a:latin typeface="Verdana"/>
                <a:cs typeface="Verdana"/>
              </a:rPr>
              <a:t>nums.map(x</a:t>
            </a:r>
            <a:r>
              <a:rPr sz="1800" spc="-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5" dirty="0">
                <a:solidFill>
                  <a:srgbClr val="FF0000"/>
                </a:solidFill>
                <a:latin typeface="Verdana"/>
                <a:cs typeface="Verdana"/>
              </a:rPr>
              <a:t>=&gt;</a:t>
            </a:r>
            <a:r>
              <a:rPr sz="1800" spc="-3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204" dirty="0">
                <a:solidFill>
                  <a:srgbClr val="FF0000"/>
                </a:solidFill>
                <a:latin typeface="Verdana"/>
                <a:cs typeface="Verdana"/>
              </a:rPr>
              <a:t>x</a:t>
            </a:r>
            <a:r>
              <a:rPr sz="1800" spc="-1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380" dirty="0">
                <a:solidFill>
                  <a:srgbClr val="FF0000"/>
                </a:solidFill>
                <a:latin typeface="Verdana"/>
                <a:cs typeface="Verdana"/>
              </a:rPr>
              <a:t>*</a:t>
            </a:r>
            <a:r>
              <a:rPr sz="1800" spc="-1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0000"/>
                </a:solidFill>
                <a:latin typeface="Verdana"/>
                <a:cs typeface="Verdana"/>
              </a:rPr>
              <a:t>x).collect()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806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Fear</a:t>
            </a:r>
            <a:r>
              <a:rPr sz="4000" b="0" spc="-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83800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Resilient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(RDDs)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231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30653"/>
            <a:ext cx="1891030" cy="14160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Resilient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6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trib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ed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Dataset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926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RDD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457565" cy="18853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Created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driver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responsible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making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RDD's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resilient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distributed!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Creates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RDD's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Spark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shell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"sc"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object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57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SparkContext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7439025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parallelize([1,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4])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34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sc.textFile("file:///c:/users/frank/gobs-o-text.txt")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3079826"/>
            <a:ext cx="3947160" cy="1552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>
              <a:lnSpc>
                <a:spcPts val="2355"/>
              </a:lnSpc>
              <a:spcBef>
                <a:spcPts val="105"/>
              </a:spcBef>
              <a:tabLst>
                <a:tab pos="561340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0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s3n://</a:t>
            </a:r>
            <a:r>
              <a:rPr sz="20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hdfs://</a:t>
            </a:r>
            <a:endParaRPr sz="20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hiveCtx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HiveContext(sc)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users")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28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62147" y="3374516"/>
            <a:ext cx="6440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rows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hiveCtx.sql("SELECT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name,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age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819" y="4620844"/>
            <a:ext cx="7166609" cy="1581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9715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JDBC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  <a:tabLst>
                <a:tab pos="259715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Cassandra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259715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HBase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  <a:tabLst>
                <a:tab pos="259715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Elastisearch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259715" algn="l"/>
              </a:tabLst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JSON,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55F51"/>
                </a:solidFill>
                <a:latin typeface="Calibri"/>
                <a:cs typeface="Calibri"/>
              </a:rPr>
              <a:t>CSV,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sequence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files,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object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files,</a:t>
            </a:r>
            <a:r>
              <a:rPr sz="20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various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compressed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formats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60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Creating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RDD’s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5836285" cy="28149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flatmap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filter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distinct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union,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intersection,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subtract,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cartesian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39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Transforming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RDD’s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4616450" cy="18853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rdd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sc.parallelize([1,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3,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4])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rdd.map(lambda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x: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x*x)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7A76E"/>
              </a:buClr>
              <a:buFont typeface="Georgia"/>
              <a:buChar char="•"/>
            </a:pPr>
            <a:endParaRPr sz="32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yields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4,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9,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133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Map()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90114"/>
            <a:ext cx="7416800" cy="4329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RDD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methods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accept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i="1" dirty="0">
                <a:solidFill>
                  <a:srgbClr val="455F51"/>
                </a:solidFill>
                <a:latin typeface="Calibri"/>
                <a:cs typeface="Calibri"/>
              </a:rPr>
              <a:t>function</a:t>
            </a:r>
            <a:r>
              <a:rPr sz="26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parameter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rdd.map(lambda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x: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x*x)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47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960"/>
              </a:lnSpc>
              <a:spcBef>
                <a:spcPts val="2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def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squareIt(x):</a:t>
            </a:r>
            <a:endParaRPr sz="2600">
              <a:latin typeface="Calibri"/>
              <a:cs typeface="Calibri"/>
            </a:endParaRPr>
          </a:p>
          <a:p>
            <a:pPr marL="817244" indent="-805180">
              <a:lnSpc>
                <a:spcPts val="2960"/>
              </a:lnSpc>
              <a:buClr>
                <a:srgbClr val="37A76E"/>
              </a:buClr>
              <a:buFont typeface="Georgia"/>
              <a:buChar char="•"/>
              <a:tabLst>
                <a:tab pos="817244" algn="l"/>
                <a:tab pos="81788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return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x*x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4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rdd.map(squareIt)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47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There,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now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functional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programming.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90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lambda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thing?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2353310" cy="32797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collect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count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countByValue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top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reduce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…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...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571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RDD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Actions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743440" cy="883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8605" marR="5080" indent="-256540">
              <a:lnSpc>
                <a:spcPct val="101099"/>
              </a:lnSpc>
              <a:spcBef>
                <a:spcPts val="6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Nothing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actually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happens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driver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program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until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action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166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Lazy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Evaluation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1325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Introducing</a:t>
            </a:r>
            <a:r>
              <a:rPr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MLLib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90114"/>
            <a:ext cx="10121265" cy="3925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8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Feature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extraction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580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5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Frequency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Inverse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useful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search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82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Basic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statistics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580"/>
              </a:lnSpc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Chi-squared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test,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Pearson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Spearman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correlation,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min,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max,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mean,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79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regression,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logistic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Support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Vector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Machines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Naïve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Bayes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classifier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80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Decision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trees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Principal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component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analysis,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singular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decomposition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9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Recommendations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Alternating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Squares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039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MLLib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Capabilities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6376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Probability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Density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3784600" cy="1420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Vector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(dense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sparse)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LabeledPoint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Rating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86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Special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MLLib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Types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14693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b="0" spc="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IDF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702290" cy="18472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Stands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65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r>
              <a:rPr sz="2800" i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Inverse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800" i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search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–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figures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relevant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fancy!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335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TF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-IDF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5863" y="4063279"/>
            <a:ext cx="2705525" cy="244889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440035" cy="30511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i="1" spc="-65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800" i="1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Frequency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occurs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occurs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frequently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probably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important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document’s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600">
              <a:latin typeface="Calibri"/>
              <a:cs typeface="Calibri"/>
            </a:endParaRPr>
          </a:p>
          <a:p>
            <a:pPr marL="268605" marR="557530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800" i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occurs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documents,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i.e.,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 of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Wikipedia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web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page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tells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appear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everywhere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matter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topic,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80" dirty="0">
                <a:solidFill>
                  <a:srgbClr val="455F51"/>
                </a:solidFill>
                <a:latin typeface="Calibri"/>
                <a:cs typeface="Calibri"/>
              </a:rPr>
              <a:t>“a”,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“the”,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“and”,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446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Explained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1208" y="3546347"/>
            <a:ext cx="3418840" cy="22860"/>
          </a:xfrm>
          <a:custGeom>
            <a:avLst/>
            <a:gdLst/>
            <a:ahLst/>
            <a:cxnLst/>
            <a:rect l="l" t="t" r="r" b="b"/>
            <a:pathLst>
              <a:path w="3418840" h="22860">
                <a:moveTo>
                  <a:pt x="3418332" y="0"/>
                </a:moveTo>
                <a:lnTo>
                  <a:pt x="0" y="0"/>
                </a:lnTo>
                <a:lnTo>
                  <a:pt x="0" y="22860"/>
                </a:lnTo>
                <a:lnTo>
                  <a:pt x="3418332" y="22860"/>
                </a:lnTo>
                <a:lnTo>
                  <a:pt x="341833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068" y="2217547"/>
            <a:ext cx="10467340" cy="4203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relevancy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𝑇𝑒𝑟𝑚</a:t>
            </a:r>
            <a:r>
              <a:rPr sz="2800" spc="3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𝐹𝑟𝑒𝑞𝑢𝑒𝑛𝑐𝑦</a:t>
            </a:r>
            <a:endParaRPr sz="2800">
              <a:latin typeface="Cambria Math"/>
              <a:cs typeface="Cambria Math"/>
            </a:endParaRPr>
          </a:p>
          <a:p>
            <a:pPr marL="9525" algn="ctr">
              <a:lnSpc>
                <a:spcPct val="100000"/>
              </a:lnSpc>
              <a:spcBef>
                <a:spcPts val="625"/>
              </a:spcBef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𝐷𝑜𝑐𝑢𝑚𝑒𝑛𝑡</a:t>
            </a:r>
            <a:r>
              <a:rPr sz="2800" spc="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𝐹𝑟𝑒𝑞𝑢𝑒𝑛𝑐𝑦</a:t>
            </a:r>
            <a:endParaRPr sz="2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Or: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Inverse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Frequency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Calibri"/>
              <a:cs typeface="Calibri"/>
            </a:endParaRPr>
          </a:p>
          <a:p>
            <a:pPr marL="12700" marR="5080">
              <a:lnSpc>
                <a:spcPts val="302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appears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often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appears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everywhere.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important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unique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446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Explained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10207625" cy="40030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508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actually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455F51"/>
                </a:solidFill>
                <a:latin typeface="Calibri"/>
                <a:cs typeface="Calibri"/>
              </a:rPr>
              <a:t>IDF,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since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frequencies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distributed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exponentially.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weighting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words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overall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popularity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29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assumes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document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“bag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words”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Parsing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documents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represented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hash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value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(number)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efficiency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296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about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synonyms?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Various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tenses?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Abbreviations?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Capitalizations?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ts val="2935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Misspellings?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329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scale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part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That’s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Spark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in!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0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Practice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447655" cy="21971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search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Compute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every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corpus</a:t>
            </a:r>
            <a:endParaRPr sz="26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search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sort 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documents by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TF-IDF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score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Display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595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0502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TF-IDF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Wikipedia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883" y="2786481"/>
            <a:ext cx="6662115" cy="3171748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79825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Deploying models 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real-time use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7121525" cy="22612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external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can’t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notebook!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Separate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predictions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periodically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offline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Push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results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web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service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app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calls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web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service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108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 use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 in an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app?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83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“normal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distribution”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466" y="2474329"/>
            <a:ext cx="8445455" cy="3793123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36654"/>
            <a:ext cx="10562590" cy="30899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Dump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classifier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sklearn.externals</a:t>
            </a:r>
            <a:endParaRPr sz="2800">
              <a:latin typeface="Calibri"/>
              <a:cs typeface="Calibri"/>
            </a:endParaRPr>
          </a:p>
          <a:p>
            <a:pPr marL="561340" marR="2852420" indent="-247650">
              <a:lnSpc>
                <a:spcPct val="100000"/>
              </a:lnSpc>
              <a:spcBef>
                <a:spcPts val="17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ourier New"/>
                <a:cs typeface="Courier New"/>
              </a:rPr>
              <a:t>from</a:t>
            </a:r>
            <a:r>
              <a:rPr sz="2600" spc="-10" dirty="0">
                <a:solidFill>
                  <a:srgbClr val="455F51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ourier New"/>
                <a:cs typeface="Courier New"/>
              </a:rPr>
              <a:t>sklearn.externals</a:t>
            </a:r>
            <a:r>
              <a:rPr sz="2600" dirty="0">
                <a:solidFill>
                  <a:srgbClr val="455F51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ourier New"/>
                <a:cs typeface="Courier New"/>
              </a:rPr>
              <a:t>import joblib </a:t>
            </a:r>
            <a:r>
              <a:rPr sz="2600" spc="-1545" dirty="0">
                <a:solidFill>
                  <a:srgbClr val="455F51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ourier New"/>
                <a:cs typeface="Courier New"/>
              </a:rPr>
              <a:t>joblib.dump(clf, 'model.joblib')</a:t>
            </a:r>
            <a:endParaRPr sz="2600">
              <a:latin typeface="Courier New"/>
              <a:cs typeface="Courier New"/>
            </a:endParaRPr>
          </a:p>
          <a:p>
            <a:pPr marL="268605" marR="5080" indent="-256540">
              <a:lnSpc>
                <a:spcPct val="100000"/>
              </a:lnSpc>
              <a:spcBef>
                <a:spcPts val="42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Upload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model.joblib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Google cloud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storage,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specifying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framework</a:t>
            </a:r>
            <a:endParaRPr sz="2800">
              <a:latin typeface="Calibri"/>
              <a:cs typeface="Calibri"/>
            </a:endParaRPr>
          </a:p>
          <a:p>
            <a:pPr marL="268605" marR="135255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Cloud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Engine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exposes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API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call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make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predictions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real-time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549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Google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Cloud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6044" y="5820155"/>
            <a:ext cx="1620520" cy="62801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2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Exported</a:t>
            </a:r>
            <a:endParaRPr sz="1800">
              <a:latin typeface="Calibri"/>
              <a:cs typeface="Calibri"/>
            </a:endParaRPr>
          </a:p>
          <a:p>
            <a:pPr marL="40767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5155" y="5820155"/>
            <a:ext cx="1618615" cy="62801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2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2744" y="5820155"/>
            <a:ext cx="1620520" cy="62801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6111" y="5820155"/>
            <a:ext cx="1618615" cy="62801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16256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2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96055" y="6096000"/>
            <a:ext cx="419100" cy="76200"/>
          </a:xfrm>
          <a:custGeom>
            <a:avLst/>
            <a:gdLst/>
            <a:ahLst/>
            <a:cxnLst/>
            <a:rect l="l" t="t" r="r" b="b"/>
            <a:pathLst>
              <a:path w="419100" h="76200">
                <a:moveTo>
                  <a:pt x="342900" y="0"/>
                </a:moveTo>
                <a:lnTo>
                  <a:pt x="342900" y="76200"/>
                </a:lnTo>
                <a:lnTo>
                  <a:pt x="406400" y="44450"/>
                </a:lnTo>
                <a:lnTo>
                  <a:pt x="355600" y="44450"/>
                </a:lnTo>
                <a:lnTo>
                  <a:pt x="355600" y="31750"/>
                </a:lnTo>
                <a:lnTo>
                  <a:pt x="406400" y="31750"/>
                </a:lnTo>
                <a:lnTo>
                  <a:pt x="342900" y="0"/>
                </a:lnTo>
                <a:close/>
              </a:path>
              <a:path w="419100" h="76200">
                <a:moveTo>
                  <a:pt x="3429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41910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19100" y="38100"/>
                </a:lnTo>
                <a:lnTo>
                  <a:pt x="406400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3644" y="6096000"/>
            <a:ext cx="419100" cy="76200"/>
          </a:xfrm>
          <a:custGeom>
            <a:avLst/>
            <a:gdLst/>
            <a:ahLst/>
            <a:cxnLst/>
            <a:rect l="l" t="t" r="r" b="b"/>
            <a:pathLst>
              <a:path w="419100" h="76200">
                <a:moveTo>
                  <a:pt x="342900" y="0"/>
                </a:moveTo>
                <a:lnTo>
                  <a:pt x="342900" y="76200"/>
                </a:lnTo>
                <a:lnTo>
                  <a:pt x="406400" y="44450"/>
                </a:lnTo>
                <a:lnTo>
                  <a:pt x="355600" y="44450"/>
                </a:lnTo>
                <a:lnTo>
                  <a:pt x="355600" y="31750"/>
                </a:lnTo>
                <a:lnTo>
                  <a:pt x="406400" y="31750"/>
                </a:lnTo>
                <a:lnTo>
                  <a:pt x="342900" y="0"/>
                </a:lnTo>
                <a:close/>
              </a:path>
              <a:path w="419100" h="76200">
                <a:moveTo>
                  <a:pt x="3429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2900" y="44450"/>
                </a:lnTo>
                <a:lnTo>
                  <a:pt x="342900" y="31750"/>
                </a:lnTo>
                <a:close/>
              </a:path>
              <a:path w="41910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19100" y="38100"/>
                </a:lnTo>
                <a:lnTo>
                  <a:pt x="406400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72756" y="5858255"/>
            <a:ext cx="942975" cy="76200"/>
          </a:xfrm>
          <a:custGeom>
            <a:avLst/>
            <a:gdLst/>
            <a:ahLst/>
            <a:cxnLst/>
            <a:rect l="l" t="t" r="r" b="b"/>
            <a:pathLst>
              <a:path w="942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29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2975" h="76200">
                <a:moveTo>
                  <a:pt x="94297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2975" y="44450"/>
                </a:lnTo>
                <a:lnTo>
                  <a:pt x="942975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2756" y="6096000"/>
            <a:ext cx="942975" cy="76200"/>
          </a:xfrm>
          <a:custGeom>
            <a:avLst/>
            <a:gdLst/>
            <a:ahLst/>
            <a:cxnLst/>
            <a:rect l="l" t="t" r="r" b="b"/>
            <a:pathLst>
              <a:path w="942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29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2975" h="76200">
                <a:moveTo>
                  <a:pt x="94297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2975" y="44450"/>
                </a:lnTo>
                <a:lnTo>
                  <a:pt x="942975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72756" y="6324600"/>
            <a:ext cx="942975" cy="76200"/>
          </a:xfrm>
          <a:custGeom>
            <a:avLst/>
            <a:gdLst/>
            <a:ahLst/>
            <a:cxnLst/>
            <a:rect l="l" t="t" r="r" b="b"/>
            <a:pathLst>
              <a:path w="942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29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2975" h="76200">
                <a:moveTo>
                  <a:pt x="94297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2975" y="44450"/>
                </a:lnTo>
                <a:lnTo>
                  <a:pt x="942975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05419" y="5918098"/>
            <a:ext cx="375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62A437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62A437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62A437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62A437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870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AWS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(recommender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system)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5432" y="2567742"/>
            <a:ext cx="1431925" cy="624205"/>
            <a:chOff x="1025432" y="2567742"/>
            <a:chExt cx="1431925" cy="624205"/>
          </a:xfrm>
        </p:grpSpPr>
        <p:sp>
          <p:nvSpPr>
            <p:cNvPr id="4" name="object 4"/>
            <p:cNvSpPr/>
            <p:nvPr/>
          </p:nvSpPr>
          <p:spPr>
            <a:xfrm>
              <a:off x="1025432" y="2567742"/>
              <a:ext cx="622300" cy="624205"/>
            </a:xfrm>
            <a:custGeom>
              <a:avLst/>
              <a:gdLst/>
              <a:ahLst/>
              <a:cxnLst/>
              <a:rect l="l" t="t" r="r" b="b"/>
              <a:pathLst>
                <a:path w="622300" h="624205">
                  <a:moveTo>
                    <a:pt x="622229" y="0"/>
                  </a:moveTo>
                  <a:lnTo>
                    <a:pt x="0" y="0"/>
                  </a:lnTo>
                  <a:lnTo>
                    <a:pt x="0" y="623714"/>
                  </a:lnTo>
                  <a:lnTo>
                    <a:pt x="10444" y="613245"/>
                  </a:lnTo>
                  <a:lnTo>
                    <a:pt x="10444" y="10449"/>
                  </a:lnTo>
                  <a:lnTo>
                    <a:pt x="611804" y="10450"/>
                  </a:lnTo>
                  <a:lnTo>
                    <a:pt x="62222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851" y="2646119"/>
              <a:ext cx="288925" cy="74295"/>
            </a:xfrm>
            <a:custGeom>
              <a:avLst/>
              <a:gdLst/>
              <a:ahLst/>
              <a:cxnLst/>
              <a:rect l="l" t="t" r="r" b="b"/>
              <a:pathLst>
                <a:path w="288925" h="74294">
                  <a:moveTo>
                    <a:pt x="0" y="0"/>
                  </a:moveTo>
                  <a:lnTo>
                    <a:pt x="263828" y="0"/>
                  </a:lnTo>
                  <a:lnTo>
                    <a:pt x="288581" y="24767"/>
                  </a:lnTo>
                  <a:lnTo>
                    <a:pt x="288581" y="74215"/>
                  </a:lnTo>
                </a:path>
              </a:pathLst>
            </a:custGeom>
            <a:ln w="20899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097" y="2646119"/>
              <a:ext cx="24765" cy="388620"/>
            </a:xfrm>
            <a:custGeom>
              <a:avLst/>
              <a:gdLst/>
              <a:ahLst/>
              <a:cxnLst/>
              <a:rect l="l" t="t" r="r" b="b"/>
              <a:pathLst>
                <a:path w="24765" h="388619">
                  <a:moveTo>
                    <a:pt x="12376" y="-10444"/>
                  </a:moveTo>
                  <a:lnTo>
                    <a:pt x="12376" y="398743"/>
                  </a:lnTo>
                </a:path>
              </a:pathLst>
            </a:custGeom>
            <a:ln w="45642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0900" y="2685307"/>
              <a:ext cx="196215" cy="176530"/>
            </a:xfrm>
            <a:custGeom>
              <a:avLst/>
              <a:gdLst/>
              <a:ahLst/>
              <a:cxnLst/>
              <a:rect l="l" t="t" r="r" b="b"/>
              <a:pathLst>
                <a:path w="196215" h="176530">
                  <a:moveTo>
                    <a:pt x="0" y="68553"/>
                  </a:moveTo>
                  <a:lnTo>
                    <a:pt x="39166" y="68553"/>
                  </a:lnTo>
                  <a:lnTo>
                    <a:pt x="39166" y="0"/>
                  </a:lnTo>
                  <a:lnTo>
                    <a:pt x="0" y="0"/>
                  </a:lnTo>
                  <a:lnTo>
                    <a:pt x="0" y="68553"/>
                  </a:lnTo>
                </a:path>
                <a:path w="196215" h="176530">
                  <a:moveTo>
                    <a:pt x="78333" y="68553"/>
                  </a:moveTo>
                  <a:lnTo>
                    <a:pt x="117500" y="68553"/>
                  </a:lnTo>
                  <a:lnTo>
                    <a:pt x="117500" y="0"/>
                  </a:lnTo>
                  <a:lnTo>
                    <a:pt x="78333" y="0"/>
                  </a:lnTo>
                  <a:lnTo>
                    <a:pt x="78333" y="68553"/>
                  </a:lnTo>
                </a:path>
                <a:path w="196215" h="176530">
                  <a:moveTo>
                    <a:pt x="156667" y="68553"/>
                  </a:moveTo>
                  <a:lnTo>
                    <a:pt x="195834" y="68553"/>
                  </a:lnTo>
                  <a:lnTo>
                    <a:pt x="195834" y="0"/>
                  </a:lnTo>
                  <a:lnTo>
                    <a:pt x="156667" y="0"/>
                  </a:lnTo>
                  <a:lnTo>
                    <a:pt x="156667" y="68553"/>
                  </a:lnTo>
                </a:path>
                <a:path w="196215" h="176530">
                  <a:moveTo>
                    <a:pt x="0" y="176295"/>
                  </a:moveTo>
                  <a:lnTo>
                    <a:pt x="39166" y="176295"/>
                  </a:lnTo>
                  <a:lnTo>
                    <a:pt x="39166" y="107741"/>
                  </a:lnTo>
                  <a:lnTo>
                    <a:pt x="0" y="107741"/>
                  </a:lnTo>
                  <a:lnTo>
                    <a:pt x="0" y="176295"/>
                  </a:lnTo>
                </a:path>
                <a:path w="196215" h="176530">
                  <a:moveTo>
                    <a:pt x="78333" y="176295"/>
                  </a:moveTo>
                  <a:lnTo>
                    <a:pt x="113600" y="176295"/>
                  </a:lnTo>
                </a:path>
                <a:path w="196215" h="176530">
                  <a:moveTo>
                    <a:pt x="117500" y="172386"/>
                  </a:moveTo>
                  <a:lnTo>
                    <a:pt x="117500" y="107742"/>
                  </a:lnTo>
                  <a:lnTo>
                    <a:pt x="78333" y="107741"/>
                  </a:lnTo>
                  <a:lnTo>
                    <a:pt x="78333" y="176295"/>
                  </a:lnTo>
                </a:path>
                <a:path w="196215" h="176530">
                  <a:moveTo>
                    <a:pt x="181991" y="107742"/>
                  </a:moveTo>
                  <a:lnTo>
                    <a:pt x="156667" y="107742"/>
                  </a:lnTo>
                  <a:lnTo>
                    <a:pt x="156667" y="133126"/>
                  </a:lnTo>
                </a:path>
              </a:pathLst>
            </a:custGeom>
            <a:ln w="20894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0900" y="296944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3005" y="-10450"/>
                  </a:moveTo>
                  <a:lnTo>
                    <a:pt x="3005" y="10450"/>
                  </a:lnTo>
                </a:path>
              </a:pathLst>
            </a:custGeom>
            <a:ln w="601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900" y="2900896"/>
              <a:ext cx="39370" cy="68580"/>
            </a:xfrm>
            <a:custGeom>
              <a:avLst/>
              <a:gdLst/>
              <a:ahLst/>
              <a:cxnLst/>
              <a:rect l="l" t="t" r="r" b="b"/>
              <a:pathLst>
                <a:path w="39369" h="68580">
                  <a:moveTo>
                    <a:pt x="39166" y="35318"/>
                  </a:moveTo>
                  <a:lnTo>
                    <a:pt x="39166" y="0"/>
                  </a:lnTo>
                  <a:lnTo>
                    <a:pt x="0" y="0"/>
                  </a:lnTo>
                  <a:lnTo>
                    <a:pt x="0" y="68553"/>
                  </a:lnTo>
                </a:path>
              </a:pathLst>
            </a:custGeom>
            <a:ln w="2089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5063" y="2842260"/>
              <a:ext cx="802005" cy="76200"/>
            </a:xfrm>
            <a:custGeom>
              <a:avLst/>
              <a:gdLst/>
              <a:ahLst/>
              <a:cxnLst/>
              <a:rect l="l" t="t" r="r" b="b"/>
              <a:pathLst>
                <a:path w="802005" h="76200">
                  <a:moveTo>
                    <a:pt x="725551" y="0"/>
                  </a:moveTo>
                  <a:lnTo>
                    <a:pt x="725551" y="76200"/>
                  </a:lnTo>
                  <a:lnTo>
                    <a:pt x="789051" y="44450"/>
                  </a:lnTo>
                  <a:lnTo>
                    <a:pt x="738251" y="44450"/>
                  </a:lnTo>
                  <a:lnTo>
                    <a:pt x="738251" y="31750"/>
                  </a:lnTo>
                  <a:lnTo>
                    <a:pt x="789051" y="31750"/>
                  </a:lnTo>
                  <a:lnTo>
                    <a:pt x="725551" y="0"/>
                  </a:lnTo>
                  <a:close/>
                </a:path>
                <a:path w="802005" h="76200">
                  <a:moveTo>
                    <a:pt x="725551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25551" y="44450"/>
                  </a:lnTo>
                  <a:lnTo>
                    <a:pt x="725551" y="31750"/>
                  </a:lnTo>
                  <a:close/>
                </a:path>
                <a:path w="802005" h="76200">
                  <a:moveTo>
                    <a:pt x="789051" y="31750"/>
                  </a:moveTo>
                  <a:lnTo>
                    <a:pt x="738251" y="31750"/>
                  </a:lnTo>
                  <a:lnTo>
                    <a:pt x="738251" y="44450"/>
                  </a:lnTo>
                  <a:lnTo>
                    <a:pt x="789051" y="44450"/>
                  </a:lnTo>
                  <a:lnTo>
                    <a:pt x="801751" y="38100"/>
                  </a:lnTo>
                  <a:lnTo>
                    <a:pt x="789051" y="3175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1732" y="3288919"/>
            <a:ext cx="648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222E3D"/>
                </a:solidFill>
                <a:latin typeface="Calibri"/>
                <a:cs typeface="Calibri"/>
              </a:rPr>
              <a:t>Serv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er</a:t>
            </a:r>
            <a:r>
              <a:rPr sz="1100" spc="-10" dirty="0">
                <a:solidFill>
                  <a:srgbClr val="222E3D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lo</a:t>
            </a:r>
            <a:r>
              <a:rPr sz="1100" spc="-5" dirty="0">
                <a:solidFill>
                  <a:srgbClr val="222E3D"/>
                </a:solidFill>
                <a:latin typeface="Calibri"/>
                <a:cs typeface="Calibri"/>
              </a:rPr>
              <a:t>g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6238" y="2477698"/>
            <a:ext cx="818198" cy="125285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0523" y="2477761"/>
            <a:ext cx="3352222" cy="9965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1953" y="3556761"/>
            <a:ext cx="3600547" cy="213901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902545" y="5800633"/>
            <a:ext cx="589280" cy="589280"/>
            <a:chOff x="8902545" y="5800633"/>
            <a:chExt cx="589280" cy="589280"/>
          </a:xfrm>
        </p:grpSpPr>
        <p:sp>
          <p:nvSpPr>
            <p:cNvPr id="16" name="object 16"/>
            <p:cNvSpPr/>
            <p:nvPr/>
          </p:nvSpPr>
          <p:spPr>
            <a:xfrm>
              <a:off x="8902535" y="5800636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589191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578599"/>
                  </a:lnTo>
                  <a:lnTo>
                    <a:pt x="0" y="588746"/>
                  </a:lnTo>
                  <a:lnTo>
                    <a:pt x="589191" y="588746"/>
                  </a:lnTo>
                  <a:lnTo>
                    <a:pt x="589191" y="578878"/>
                  </a:lnTo>
                  <a:lnTo>
                    <a:pt x="589191" y="578599"/>
                  </a:lnTo>
                  <a:lnTo>
                    <a:pt x="589191" y="10375"/>
                  </a:lnTo>
                  <a:lnTo>
                    <a:pt x="579374" y="10375"/>
                  </a:lnTo>
                  <a:lnTo>
                    <a:pt x="579374" y="578599"/>
                  </a:lnTo>
                  <a:lnTo>
                    <a:pt x="9829" y="578599"/>
                  </a:lnTo>
                  <a:lnTo>
                    <a:pt x="9829" y="10160"/>
                  </a:lnTo>
                  <a:lnTo>
                    <a:pt x="589191" y="10160"/>
                  </a:lnTo>
                  <a:lnTo>
                    <a:pt x="58919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82049" y="5874720"/>
              <a:ext cx="221615" cy="441325"/>
            </a:xfrm>
            <a:custGeom>
              <a:avLst/>
              <a:gdLst/>
              <a:ahLst/>
              <a:cxnLst/>
              <a:rect l="l" t="t" r="r" b="b"/>
              <a:pathLst>
                <a:path w="221615" h="441325">
                  <a:moveTo>
                    <a:pt x="220945" y="73513"/>
                  </a:moveTo>
                  <a:lnTo>
                    <a:pt x="218129" y="23412"/>
                  </a:lnTo>
                  <a:lnTo>
                    <a:pt x="183826" y="0"/>
                  </a:lnTo>
                  <a:lnTo>
                    <a:pt x="37707" y="0"/>
                  </a:lnTo>
                  <a:lnTo>
                    <a:pt x="23009" y="3040"/>
                  </a:lnTo>
                  <a:lnTo>
                    <a:pt x="11034" y="11189"/>
                  </a:lnTo>
                  <a:lnTo>
                    <a:pt x="2994" y="23226"/>
                  </a:lnTo>
                  <a:lnTo>
                    <a:pt x="98" y="37933"/>
                  </a:lnTo>
                  <a:lnTo>
                    <a:pt x="98" y="411774"/>
                  </a:lnTo>
                  <a:lnTo>
                    <a:pt x="37708" y="441179"/>
                  </a:lnTo>
                  <a:lnTo>
                    <a:pt x="183826" y="441179"/>
                  </a:lnTo>
                  <a:lnTo>
                    <a:pt x="198485" y="439548"/>
                  </a:lnTo>
                  <a:lnTo>
                    <a:pt x="210438" y="434379"/>
                  </a:lnTo>
                  <a:lnTo>
                    <a:pt x="218487" y="425259"/>
                  </a:lnTo>
                  <a:lnTo>
                    <a:pt x="221436" y="411774"/>
                  </a:lnTo>
                  <a:lnTo>
                    <a:pt x="221436" y="388740"/>
                  </a:lnTo>
                </a:path>
                <a:path w="221615" h="441325">
                  <a:moveTo>
                    <a:pt x="156527" y="36756"/>
                  </a:moveTo>
                  <a:lnTo>
                    <a:pt x="101241" y="36756"/>
                  </a:lnTo>
                </a:path>
                <a:path w="221615" h="441325">
                  <a:moveTo>
                    <a:pt x="71095" y="36756"/>
                  </a:moveTo>
                  <a:lnTo>
                    <a:pt x="71095" y="40546"/>
                  </a:lnTo>
                  <a:lnTo>
                    <a:pt x="68108" y="43618"/>
                  </a:lnTo>
                  <a:lnTo>
                    <a:pt x="64417" y="43618"/>
                  </a:lnTo>
                  <a:lnTo>
                    <a:pt x="60735" y="43618"/>
                  </a:lnTo>
                  <a:lnTo>
                    <a:pt x="57740" y="40546"/>
                  </a:lnTo>
                  <a:lnTo>
                    <a:pt x="57740" y="36756"/>
                  </a:lnTo>
                  <a:lnTo>
                    <a:pt x="57740" y="32966"/>
                  </a:lnTo>
                  <a:lnTo>
                    <a:pt x="60735" y="29895"/>
                  </a:lnTo>
                  <a:lnTo>
                    <a:pt x="64417" y="29895"/>
                  </a:lnTo>
                  <a:lnTo>
                    <a:pt x="68108" y="29895"/>
                  </a:lnTo>
                  <a:lnTo>
                    <a:pt x="71095" y="32966"/>
                  </a:lnTo>
                  <a:lnTo>
                    <a:pt x="71095" y="36756"/>
                  </a:lnTo>
                  <a:close/>
                </a:path>
                <a:path w="221615" h="441325">
                  <a:moveTo>
                    <a:pt x="0" y="73513"/>
                  </a:moveTo>
                  <a:lnTo>
                    <a:pt x="220945" y="73513"/>
                  </a:lnTo>
                  <a:lnTo>
                    <a:pt x="220945" y="349238"/>
                  </a:lnTo>
                </a:path>
                <a:path w="221615" h="441325">
                  <a:moveTo>
                    <a:pt x="0" y="385995"/>
                  </a:moveTo>
                  <a:lnTo>
                    <a:pt x="220945" y="385995"/>
                  </a:lnTo>
                  <a:lnTo>
                    <a:pt x="220945" y="330811"/>
                  </a:lnTo>
                </a:path>
              </a:pathLst>
            </a:custGeom>
            <a:ln w="19621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897493" y="6446011"/>
            <a:ext cx="5981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222E3D"/>
                </a:solidFill>
                <a:latin typeface="Calibri"/>
                <a:cs typeface="Calibri"/>
              </a:rPr>
              <a:t>Cli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ent</a:t>
            </a:r>
            <a:r>
              <a:rPr sz="1100" spc="-20" dirty="0">
                <a:solidFill>
                  <a:srgbClr val="222E3D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222E3D"/>
                </a:solidFill>
                <a:latin typeface="Calibri"/>
                <a:cs typeface="Calibri"/>
              </a:rPr>
              <a:t>p</a:t>
            </a:r>
            <a:r>
              <a:rPr sz="1100" dirty="0">
                <a:solidFill>
                  <a:srgbClr val="222E3D"/>
                </a:solidFill>
                <a:latin typeface="Calibri"/>
                <a:cs typeface="Calibri"/>
              </a:rPr>
              <a:t>p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8855710" cy="13944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Roll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web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service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Flask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 another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framework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servers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provision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maintain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:/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all-in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 a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platform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7325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approaches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31" y="4953875"/>
            <a:ext cx="733150" cy="10139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003" y="4953875"/>
            <a:ext cx="733150" cy="10122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68175" y="4953843"/>
            <a:ext cx="733150" cy="8623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63347" y="4953843"/>
            <a:ext cx="733425" cy="735330"/>
            <a:chOff x="3463347" y="4953843"/>
            <a:chExt cx="733425" cy="735330"/>
          </a:xfrm>
        </p:grpSpPr>
        <p:sp>
          <p:nvSpPr>
            <p:cNvPr id="8" name="object 8"/>
            <p:cNvSpPr/>
            <p:nvPr/>
          </p:nvSpPr>
          <p:spPr>
            <a:xfrm>
              <a:off x="3463347" y="4953843"/>
              <a:ext cx="733425" cy="735330"/>
            </a:xfrm>
            <a:custGeom>
              <a:avLst/>
              <a:gdLst/>
              <a:ahLst/>
              <a:cxnLst/>
              <a:rect l="l" t="t" r="r" b="b"/>
              <a:pathLst>
                <a:path w="733425" h="735329">
                  <a:moveTo>
                    <a:pt x="733150" y="0"/>
                  </a:moveTo>
                  <a:lnTo>
                    <a:pt x="0" y="0"/>
                  </a:lnTo>
                  <a:lnTo>
                    <a:pt x="0" y="734924"/>
                  </a:lnTo>
                  <a:lnTo>
                    <a:pt x="733150" y="734924"/>
                  </a:lnTo>
                  <a:lnTo>
                    <a:pt x="733150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0296" y="5198818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8798" y="0"/>
                  </a:moveTo>
                  <a:lnTo>
                    <a:pt x="0" y="0"/>
                  </a:lnTo>
                  <a:lnTo>
                    <a:pt x="0" y="28266"/>
                  </a:lnTo>
                  <a:lnTo>
                    <a:pt x="18798" y="28266"/>
                  </a:lnTo>
                  <a:lnTo>
                    <a:pt x="18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4936" y="5368416"/>
              <a:ext cx="140990" cy="847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94925" y="5095201"/>
              <a:ext cx="471170" cy="471805"/>
            </a:xfrm>
            <a:custGeom>
              <a:avLst/>
              <a:gdLst/>
              <a:ahLst/>
              <a:cxnLst/>
              <a:rect l="l" t="t" r="r" b="b"/>
              <a:pathLst>
                <a:path w="471170" h="471804">
                  <a:moveTo>
                    <a:pt x="113169" y="159207"/>
                  </a:moveTo>
                  <a:lnTo>
                    <a:pt x="37973" y="159207"/>
                  </a:lnTo>
                  <a:lnTo>
                    <a:pt x="37973" y="178054"/>
                  </a:lnTo>
                  <a:lnTo>
                    <a:pt x="113169" y="178054"/>
                  </a:lnTo>
                  <a:lnTo>
                    <a:pt x="113169" y="159207"/>
                  </a:lnTo>
                  <a:close/>
                </a:path>
                <a:path w="471170" h="471804">
                  <a:moveTo>
                    <a:pt x="169570" y="253428"/>
                  </a:moveTo>
                  <a:lnTo>
                    <a:pt x="37973" y="253428"/>
                  </a:lnTo>
                  <a:lnTo>
                    <a:pt x="37973" y="272275"/>
                  </a:lnTo>
                  <a:lnTo>
                    <a:pt x="169570" y="272275"/>
                  </a:lnTo>
                  <a:lnTo>
                    <a:pt x="169570" y="253428"/>
                  </a:lnTo>
                  <a:close/>
                </a:path>
                <a:path w="471170" h="471804">
                  <a:moveTo>
                    <a:pt x="169570" y="159207"/>
                  </a:moveTo>
                  <a:lnTo>
                    <a:pt x="131965" y="159207"/>
                  </a:lnTo>
                  <a:lnTo>
                    <a:pt x="131965" y="178054"/>
                  </a:lnTo>
                  <a:lnTo>
                    <a:pt x="169570" y="178054"/>
                  </a:lnTo>
                  <a:lnTo>
                    <a:pt x="169570" y="159207"/>
                  </a:lnTo>
                  <a:close/>
                </a:path>
                <a:path w="471170" h="471804">
                  <a:moveTo>
                    <a:pt x="216560" y="206324"/>
                  </a:moveTo>
                  <a:lnTo>
                    <a:pt x="37973" y="206324"/>
                  </a:lnTo>
                  <a:lnTo>
                    <a:pt x="37973" y="225171"/>
                  </a:lnTo>
                  <a:lnTo>
                    <a:pt x="216560" y="225171"/>
                  </a:lnTo>
                  <a:lnTo>
                    <a:pt x="216560" y="206324"/>
                  </a:lnTo>
                  <a:close/>
                </a:path>
                <a:path w="471170" h="471804">
                  <a:moveTo>
                    <a:pt x="244767" y="263804"/>
                  </a:moveTo>
                  <a:lnTo>
                    <a:pt x="225971" y="263804"/>
                  </a:lnTo>
                  <a:lnTo>
                    <a:pt x="225971" y="339178"/>
                  </a:lnTo>
                  <a:lnTo>
                    <a:pt x="244767" y="339178"/>
                  </a:lnTo>
                  <a:lnTo>
                    <a:pt x="244767" y="263804"/>
                  </a:lnTo>
                  <a:close/>
                </a:path>
                <a:path w="471170" h="471804">
                  <a:moveTo>
                    <a:pt x="254698" y="100749"/>
                  </a:moveTo>
                  <a:lnTo>
                    <a:pt x="251066" y="97028"/>
                  </a:lnTo>
                  <a:lnTo>
                    <a:pt x="248246" y="94195"/>
                  </a:lnTo>
                  <a:lnTo>
                    <a:pt x="221729" y="67627"/>
                  </a:lnTo>
                  <a:lnTo>
                    <a:pt x="221729" y="94195"/>
                  </a:lnTo>
                  <a:lnTo>
                    <a:pt x="159791" y="94195"/>
                  </a:lnTo>
                  <a:lnTo>
                    <a:pt x="159791" y="32207"/>
                  </a:lnTo>
                  <a:lnTo>
                    <a:pt x="221729" y="94195"/>
                  </a:lnTo>
                  <a:lnTo>
                    <a:pt x="221729" y="67627"/>
                  </a:lnTo>
                  <a:lnTo>
                    <a:pt x="186385" y="32207"/>
                  </a:lnTo>
                  <a:lnTo>
                    <a:pt x="157073" y="2819"/>
                  </a:lnTo>
                  <a:lnTo>
                    <a:pt x="155308" y="1016"/>
                  </a:lnTo>
                  <a:lnTo>
                    <a:pt x="152933" y="0"/>
                  </a:lnTo>
                  <a:lnTo>
                    <a:pt x="150393" y="0"/>
                  </a:lnTo>
                  <a:lnTo>
                    <a:pt x="145249" y="0"/>
                  </a:lnTo>
                  <a:lnTo>
                    <a:pt x="4216" y="0"/>
                  </a:lnTo>
                  <a:lnTo>
                    <a:pt x="0" y="4229"/>
                  </a:lnTo>
                  <a:lnTo>
                    <a:pt x="0" y="226110"/>
                  </a:lnTo>
                  <a:lnTo>
                    <a:pt x="18808" y="226110"/>
                  </a:lnTo>
                  <a:lnTo>
                    <a:pt x="18808" y="18821"/>
                  </a:lnTo>
                  <a:lnTo>
                    <a:pt x="141008" y="18821"/>
                  </a:lnTo>
                  <a:lnTo>
                    <a:pt x="140995" y="108826"/>
                  </a:lnTo>
                  <a:lnTo>
                    <a:pt x="145211" y="113042"/>
                  </a:lnTo>
                  <a:lnTo>
                    <a:pt x="246837" y="113042"/>
                  </a:lnTo>
                  <a:lnTo>
                    <a:pt x="249186" y="112077"/>
                  </a:lnTo>
                  <a:lnTo>
                    <a:pt x="254635" y="106718"/>
                  </a:lnTo>
                  <a:lnTo>
                    <a:pt x="254698" y="100749"/>
                  </a:lnTo>
                  <a:close/>
                </a:path>
                <a:path w="471170" h="471804">
                  <a:moveTo>
                    <a:pt x="272961" y="282638"/>
                  </a:moveTo>
                  <a:lnTo>
                    <a:pt x="254165" y="282638"/>
                  </a:lnTo>
                  <a:lnTo>
                    <a:pt x="254165" y="320332"/>
                  </a:lnTo>
                  <a:lnTo>
                    <a:pt x="272961" y="320332"/>
                  </a:lnTo>
                  <a:lnTo>
                    <a:pt x="272961" y="282638"/>
                  </a:lnTo>
                  <a:close/>
                </a:path>
                <a:path w="471170" h="471804">
                  <a:moveTo>
                    <a:pt x="291757" y="206324"/>
                  </a:moveTo>
                  <a:lnTo>
                    <a:pt x="235369" y="206324"/>
                  </a:lnTo>
                  <a:lnTo>
                    <a:pt x="235369" y="225171"/>
                  </a:lnTo>
                  <a:lnTo>
                    <a:pt x="291757" y="225171"/>
                  </a:lnTo>
                  <a:lnTo>
                    <a:pt x="291757" y="206324"/>
                  </a:lnTo>
                  <a:close/>
                </a:path>
                <a:path w="471170" h="471804">
                  <a:moveTo>
                    <a:pt x="301155" y="263804"/>
                  </a:moveTo>
                  <a:lnTo>
                    <a:pt x="282359" y="263804"/>
                  </a:lnTo>
                  <a:lnTo>
                    <a:pt x="282359" y="339178"/>
                  </a:lnTo>
                  <a:lnTo>
                    <a:pt x="301155" y="339178"/>
                  </a:lnTo>
                  <a:lnTo>
                    <a:pt x="301155" y="263804"/>
                  </a:lnTo>
                  <a:close/>
                </a:path>
                <a:path w="471170" h="471804">
                  <a:moveTo>
                    <a:pt x="329361" y="254381"/>
                  </a:moveTo>
                  <a:lnTo>
                    <a:pt x="310553" y="254381"/>
                  </a:lnTo>
                  <a:lnTo>
                    <a:pt x="310553" y="348602"/>
                  </a:lnTo>
                  <a:lnTo>
                    <a:pt x="329361" y="348602"/>
                  </a:lnTo>
                  <a:lnTo>
                    <a:pt x="329361" y="254381"/>
                  </a:lnTo>
                  <a:close/>
                </a:path>
                <a:path w="471170" h="471804">
                  <a:moveTo>
                    <a:pt x="357555" y="244957"/>
                  </a:moveTo>
                  <a:lnTo>
                    <a:pt x="338759" y="244957"/>
                  </a:lnTo>
                  <a:lnTo>
                    <a:pt x="338759" y="358025"/>
                  </a:lnTo>
                  <a:lnTo>
                    <a:pt x="357555" y="358025"/>
                  </a:lnTo>
                  <a:lnTo>
                    <a:pt x="357555" y="244957"/>
                  </a:lnTo>
                  <a:close/>
                </a:path>
                <a:path w="471170" h="471804">
                  <a:moveTo>
                    <a:pt x="385749" y="273215"/>
                  </a:moveTo>
                  <a:lnTo>
                    <a:pt x="366953" y="273215"/>
                  </a:lnTo>
                  <a:lnTo>
                    <a:pt x="366953" y="339178"/>
                  </a:lnTo>
                  <a:lnTo>
                    <a:pt x="385749" y="339178"/>
                  </a:lnTo>
                  <a:lnTo>
                    <a:pt x="385749" y="273215"/>
                  </a:lnTo>
                  <a:close/>
                </a:path>
                <a:path w="471170" h="471804">
                  <a:moveTo>
                    <a:pt x="470611" y="458749"/>
                  </a:moveTo>
                  <a:lnTo>
                    <a:pt x="468274" y="454215"/>
                  </a:lnTo>
                  <a:lnTo>
                    <a:pt x="462864" y="443572"/>
                  </a:lnTo>
                  <a:lnTo>
                    <a:pt x="428891" y="376859"/>
                  </a:lnTo>
                  <a:lnTo>
                    <a:pt x="444601" y="339864"/>
                  </a:lnTo>
                  <a:lnTo>
                    <a:pt x="449757" y="299974"/>
                  </a:lnTo>
                  <a:lnTo>
                    <a:pt x="448640" y="281851"/>
                  </a:lnTo>
                  <a:lnTo>
                    <a:pt x="432447" y="230238"/>
                  </a:lnTo>
                  <a:lnTo>
                    <a:pt x="403682" y="192049"/>
                  </a:lnTo>
                  <a:lnTo>
                    <a:pt x="371856" y="169913"/>
                  </a:lnTo>
                  <a:lnTo>
                    <a:pt x="365836" y="165722"/>
                  </a:lnTo>
                  <a:lnTo>
                    <a:pt x="322211" y="152260"/>
                  </a:lnTo>
                  <a:lnTo>
                    <a:pt x="276148" y="152704"/>
                  </a:lnTo>
                  <a:lnTo>
                    <a:pt x="230949" y="168071"/>
                  </a:lnTo>
                  <a:lnTo>
                    <a:pt x="239776" y="184658"/>
                  </a:lnTo>
                  <a:lnTo>
                    <a:pt x="254000" y="178295"/>
                  </a:lnTo>
                  <a:lnTo>
                    <a:pt x="268820" y="173685"/>
                  </a:lnTo>
                  <a:lnTo>
                    <a:pt x="284073" y="170878"/>
                  </a:lnTo>
                  <a:lnTo>
                    <a:pt x="299605" y="169913"/>
                  </a:lnTo>
                  <a:lnTo>
                    <a:pt x="350380" y="180047"/>
                  </a:lnTo>
                  <a:lnTo>
                    <a:pt x="391883" y="207949"/>
                  </a:lnTo>
                  <a:lnTo>
                    <a:pt x="419938" y="249415"/>
                  </a:lnTo>
                  <a:lnTo>
                    <a:pt x="430301" y="300266"/>
                  </a:lnTo>
                  <a:lnTo>
                    <a:pt x="429031" y="318909"/>
                  </a:lnTo>
                  <a:lnTo>
                    <a:pt x="425081" y="337070"/>
                  </a:lnTo>
                  <a:lnTo>
                    <a:pt x="418553" y="354482"/>
                  </a:lnTo>
                  <a:lnTo>
                    <a:pt x="409536" y="370840"/>
                  </a:lnTo>
                  <a:lnTo>
                    <a:pt x="407860" y="373761"/>
                  </a:lnTo>
                  <a:lnTo>
                    <a:pt x="407860" y="377342"/>
                  </a:lnTo>
                  <a:lnTo>
                    <a:pt x="409536" y="380250"/>
                  </a:lnTo>
                  <a:lnTo>
                    <a:pt x="441769" y="443572"/>
                  </a:lnTo>
                  <a:lnTo>
                    <a:pt x="416064" y="430479"/>
                  </a:lnTo>
                  <a:lnTo>
                    <a:pt x="413918" y="429387"/>
                  </a:lnTo>
                  <a:lnTo>
                    <a:pt x="378510" y="411353"/>
                  </a:lnTo>
                  <a:lnTo>
                    <a:pt x="375615" y="409663"/>
                  </a:lnTo>
                  <a:lnTo>
                    <a:pt x="372033" y="409663"/>
                  </a:lnTo>
                  <a:lnTo>
                    <a:pt x="332079" y="426847"/>
                  </a:lnTo>
                  <a:lnTo>
                    <a:pt x="318871" y="429387"/>
                  </a:lnTo>
                  <a:lnTo>
                    <a:pt x="267157" y="426186"/>
                  </a:lnTo>
                  <a:lnTo>
                    <a:pt x="222250" y="404126"/>
                  </a:lnTo>
                  <a:lnTo>
                    <a:pt x="188861" y="366801"/>
                  </a:lnTo>
                  <a:lnTo>
                    <a:pt x="171729" y="317792"/>
                  </a:lnTo>
                  <a:lnTo>
                    <a:pt x="152933" y="320332"/>
                  </a:lnTo>
                  <a:lnTo>
                    <a:pt x="164388" y="360730"/>
                  </a:lnTo>
                  <a:lnTo>
                    <a:pt x="200418" y="410794"/>
                  </a:lnTo>
                  <a:lnTo>
                    <a:pt x="238963" y="436206"/>
                  </a:lnTo>
                  <a:lnTo>
                    <a:pt x="282956" y="448589"/>
                  </a:lnTo>
                  <a:lnTo>
                    <a:pt x="329057" y="446989"/>
                  </a:lnTo>
                  <a:lnTo>
                    <a:pt x="373913" y="430479"/>
                  </a:lnTo>
                  <a:lnTo>
                    <a:pt x="452488" y="469861"/>
                  </a:lnTo>
                  <a:lnTo>
                    <a:pt x="454088" y="470687"/>
                  </a:lnTo>
                  <a:lnTo>
                    <a:pt x="455866" y="471106"/>
                  </a:lnTo>
                  <a:lnTo>
                    <a:pt x="457657" y="471081"/>
                  </a:lnTo>
                  <a:lnTo>
                    <a:pt x="460819" y="471208"/>
                  </a:lnTo>
                  <a:lnTo>
                    <a:pt x="461162" y="471081"/>
                  </a:lnTo>
                  <a:lnTo>
                    <a:pt x="463905" y="470052"/>
                  </a:lnTo>
                  <a:lnTo>
                    <a:pt x="466217" y="467880"/>
                  </a:lnTo>
                  <a:lnTo>
                    <a:pt x="469773" y="464248"/>
                  </a:lnTo>
                  <a:lnTo>
                    <a:pt x="470611" y="458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522657" y="5737857"/>
            <a:ext cx="610870" cy="99695"/>
            <a:chOff x="3522657" y="5737857"/>
            <a:chExt cx="610870" cy="996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2657" y="5742662"/>
              <a:ext cx="352191" cy="735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3010" y="5737857"/>
              <a:ext cx="220320" cy="9939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8519" y="4953875"/>
            <a:ext cx="733150" cy="10139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53691" y="4953794"/>
            <a:ext cx="733150" cy="11435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50386" y="4953794"/>
            <a:ext cx="733150" cy="112234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45558" y="4953875"/>
            <a:ext cx="733150" cy="99248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636744" y="5133910"/>
            <a:ext cx="1524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40731" y="4953875"/>
            <a:ext cx="733150" cy="9924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31074" y="4953843"/>
            <a:ext cx="733150" cy="8820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35903" y="4953875"/>
            <a:ext cx="733150" cy="1013944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21177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A/B</a:t>
            </a:r>
            <a:r>
              <a:rPr b="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90" dirty="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02265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controlled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context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of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website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website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(the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variant)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conversion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relative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unchanged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site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(the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control.)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218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A/B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test?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79" y="3842003"/>
            <a:ext cx="5429991" cy="2552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6208" y="4021835"/>
            <a:ext cx="5429991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3204845" cy="23501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Design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UI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flow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Algorithmic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Pricing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changes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name 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027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sorts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can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test?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9827895" cy="31349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Ideally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influence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amounts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Profit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Ad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clicks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quantity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actions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downstream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Especially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running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one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experiment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43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conversion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641330" cy="38207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mistake:</a:t>
            </a:r>
            <a:endParaRPr sz="2800">
              <a:latin typeface="Calibri"/>
              <a:cs typeface="Calibri"/>
            </a:endParaRPr>
          </a:p>
          <a:p>
            <a:pPr marL="561340" marR="20574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 a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test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 small period 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results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a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few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purchases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analyze</a:t>
            </a:r>
            <a:endParaRPr sz="2600">
              <a:latin typeface="Calibri"/>
              <a:cs typeface="Calibri"/>
            </a:endParaRPr>
          </a:p>
          <a:p>
            <a:pPr marL="561340" marR="758825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amount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B,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declare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victory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defeat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there’s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variation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amounts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begin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chance.</a:t>
            </a:r>
            <a:endParaRPr sz="2600">
              <a:latin typeface="Calibri"/>
              <a:cs typeface="Calibri"/>
            </a:endParaRPr>
          </a:p>
          <a:p>
            <a:pPr marL="561340" marR="431165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fool</a:t>
            </a:r>
            <a:r>
              <a:rPr sz="26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yourself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thinking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website,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which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actually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harmful,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made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tons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money.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85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Enemy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564370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conversion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metrics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less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quantities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vs.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dollar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amounts,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85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Enemy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6348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65" dirty="0">
                <a:solidFill>
                  <a:srgbClr val="FFFFFF"/>
                </a:solidFill>
                <a:latin typeface="Calibri"/>
                <a:cs typeface="Calibri"/>
              </a:rPr>
              <a:t>T-Tests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P-Values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086358"/>
            <a:ext cx="99409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Gives </a:t>
            </a:r>
            <a:r>
              <a:rPr sz="3600" b="0" spc="-15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3600" b="0" spc="-2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point falling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within </a:t>
            </a:r>
            <a:r>
              <a:rPr sz="3600" b="0" spc="-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36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sz="3600" b="0" spc="-20" dirty="0">
                <a:solidFill>
                  <a:srgbClr val="455F51"/>
                </a:solidFill>
                <a:latin typeface="Calibri"/>
                <a:cs typeface="Calibri"/>
              </a:rPr>
              <a:t>range</a:t>
            </a:r>
            <a:r>
              <a:rPr sz="36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3600" b="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3600" b="0" spc="-10" dirty="0">
                <a:solidFill>
                  <a:srgbClr val="455F51"/>
                </a:solidFill>
                <a:latin typeface="Calibri"/>
                <a:cs typeface="Calibri"/>
              </a:rPr>
              <a:t>given value.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466" y="2474329"/>
            <a:ext cx="8445455" cy="3793123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27493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So,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likely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“real”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opposed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variation?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T-tests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P-values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099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Determining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significance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702290" cy="396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3017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difference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expressed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units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size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difference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relative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there's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probably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difference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Assumes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normal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5"/>
              </a:spcBef>
              <a:tabLst>
                <a:tab pos="561340" algn="l"/>
                <a:tab pos="5314315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assumption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you’re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measuring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revenue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conversion</a:t>
            </a:r>
            <a:endParaRPr sz="2600">
              <a:latin typeface="Calibri"/>
              <a:cs typeface="Calibri"/>
            </a:endParaRPr>
          </a:p>
          <a:p>
            <a:pPr marL="561340" marR="16891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also: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Fisher’s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exact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(for</a:t>
            </a:r>
            <a:r>
              <a:rPr sz="26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clickthrough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rates),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E-test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(for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transactions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per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user)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chi-squared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(for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product quantities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purchased)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25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T-Statistic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440035" cy="18472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Think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satisfying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“null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hypothesis”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So,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P-Value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implies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significance.</a:t>
            </a:r>
            <a:endParaRPr sz="2800">
              <a:latin typeface="Calibri"/>
              <a:cs typeface="Calibri"/>
            </a:endParaRPr>
          </a:p>
          <a:p>
            <a:pPr marL="268605" marR="9182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observation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lying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extreme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t-value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assuming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null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hypothesis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462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9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P-Value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9989820" cy="34709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Choose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threshold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“significance”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1%?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5%?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P-value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less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significance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threshold,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reject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null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hypothesis</a:t>
            </a:r>
            <a:endParaRPr sz="26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315"/>
              </a:spcBef>
            </a:pPr>
            <a:r>
              <a:rPr sz="2400" spc="-153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22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400" spc="80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spc="-145" dirty="0">
                <a:solidFill>
                  <a:srgbClr val="455F51"/>
                </a:solidFill>
                <a:latin typeface="Calibri"/>
                <a:cs typeface="Calibri"/>
              </a:rPr>
              <a:t>’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po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iti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han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e, 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ol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endParaRPr sz="24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295"/>
              </a:spcBef>
            </a:pPr>
            <a:r>
              <a:rPr sz="2400" spc="-450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400" spc="-335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it’s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change,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discard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r>
              <a:rPr sz="24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lose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money.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02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P-values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48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work through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80200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Long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b="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Experiment?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89235" cy="2251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achieved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significance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(positive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negative)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longer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observe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meaningful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trends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p-value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is,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you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indication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“converge”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reach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pre-established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upper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bound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9968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 I know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I’m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done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 A/B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test?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8722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A/B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1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Gotchas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170795" cy="218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p-value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score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well-designed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imply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causation!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could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chance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play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duty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ensure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business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owners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understand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602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imply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causation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54030" cy="304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1557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Changes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website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catch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attention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previous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click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something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because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attention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won’t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last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forever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idea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re-run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later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validate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impact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“old”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website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outperform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“new”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after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awhile,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because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change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93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Novelty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Effects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50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Mass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Function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155" y="2291011"/>
            <a:ext cx="4387916" cy="4216984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953884" cy="2542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short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period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valid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period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561340" marR="95885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Example: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Consumer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behavior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near Christmas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different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times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year</a:t>
            </a:r>
            <a:endParaRPr sz="2600">
              <a:latin typeface="Calibri"/>
              <a:cs typeface="Calibri"/>
            </a:endParaRPr>
          </a:p>
          <a:p>
            <a:pPr marL="561340" marR="25527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experiment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near Christmas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may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during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rest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year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23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Seasonal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Effects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5947" y="1588008"/>
            <a:ext cx="4124704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36860" cy="2677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selection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customers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assignment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based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somehow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customer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customers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low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ID’s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better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customers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high 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ID’s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A/A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periodically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Audit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assignment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860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Selection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Bias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115809" cy="2174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955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robots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(both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self-identified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malicious)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affecting 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experiment?</a:t>
            </a:r>
            <a:endParaRPr sz="2800">
              <a:latin typeface="Calibri"/>
              <a:cs typeface="Calibri"/>
            </a:endParaRPr>
          </a:p>
          <a:p>
            <a:pPr marL="561340" marR="416559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Good reason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measure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conversion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based on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something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requires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spending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real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money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generally,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outliers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skewing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33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Pollution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3711" y="4023359"/>
            <a:ext cx="3828288" cy="2551176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34980" cy="39535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errors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conversion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widely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A/B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platform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help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mitigate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risk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your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home-grown,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deserves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auditing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Watch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“gray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areas”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counting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purchases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toward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experiment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within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given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time-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frame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exposure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it?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large?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Could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changes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downstream from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change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measuring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affect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results?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running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experiments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once?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29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Attribution</a:t>
            </a:r>
            <a:r>
              <a:rPr sz="4000" b="0" spc="-9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Errors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955796" y="2701493"/>
            <a:ext cx="428180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015" marR="5080" indent="-99695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25" dirty="0"/>
              <a:t> </a:t>
            </a:r>
            <a:r>
              <a:rPr spc="-5" dirty="0"/>
              <a:t>learning</a:t>
            </a:r>
            <a:r>
              <a:rPr spc="-35" dirty="0"/>
              <a:t> </a:t>
            </a:r>
            <a:r>
              <a:rPr spc="-20" dirty="0"/>
              <a:t>pre- </a:t>
            </a:r>
            <a:r>
              <a:rPr spc="-980" dirty="0"/>
              <a:t> </a:t>
            </a:r>
            <a:r>
              <a:rPr spc="-15" dirty="0"/>
              <a:t>requisites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27058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6964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6650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gradient</a:t>
            </a:r>
            <a:r>
              <a:rPr sz="3000" spc="-6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descent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2401061" y="1636014"/>
            <a:ext cx="7352665" cy="3769360"/>
            <a:chOff x="2401061" y="1636014"/>
            <a:chExt cx="7352665" cy="3769360"/>
          </a:xfrm>
        </p:grpSpPr>
        <p:sp>
          <p:nvSpPr>
            <p:cNvPr id="8" name="object 8"/>
            <p:cNvSpPr/>
            <p:nvPr/>
          </p:nvSpPr>
          <p:spPr>
            <a:xfrm>
              <a:off x="2401062" y="1636013"/>
              <a:ext cx="7352665" cy="3769360"/>
            </a:xfrm>
            <a:custGeom>
              <a:avLst/>
              <a:gdLst/>
              <a:ahLst/>
              <a:cxnLst/>
              <a:rect l="l" t="t" r="r" b="b"/>
              <a:pathLst>
                <a:path w="7352665" h="3769360">
                  <a:moveTo>
                    <a:pt x="7352665" y="3730752"/>
                  </a:moveTo>
                  <a:lnTo>
                    <a:pt x="7333615" y="3721227"/>
                  </a:lnTo>
                  <a:lnTo>
                    <a:pt x="7276465" y="3692652"/>
                  </a:lnTo>
                  <a:lnTo>
                    <a:pt x="7276465" y="3721227"/>
                  </a:lnTo>
                  <a:lnTo>
                    <a:pt x="47625" y="3721227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729736"/>
                  </a:lnTo>
                  <a:lnTo>
                    <a:pt x="45720" y="3729736"/>
                  </a:lnTo>
                  <a:lnTo>
                    <a:pt x="45720" y="3740277"/>
                  </a:lnTo>
                  <a:lnTo>
                    <a:pt x="7276465" y="3740277"/>
                  </a:lnTo>
                  <a:lnTo>
                    <a:pt x="7276465" y="3768852"/>
                  </a:lnTo>
                  <a:lnTo>
                    <a:pt x="7333615" y="3740277"/>
                  </a:lnTo>
                  <a:lnTo>
                    <a:pt x="7352665" y="373075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1967" y="1773936"/>
              <a:ext cx="6920865" cy="3310254"/>
            </a:xfrm>
            <a:custGeom>
              <a:avLst/>
              <a:gdLst/>
              <a:ahLst/>
              <a:cxnLst/>
              <a:rect l="l" t="t" r="r" b="b"/>
              <a:pathLst>
                <a:path w="6920865" h="3310254">
                  <a:moveTo>
                    <a:pt x="0" y="0"/>
                  </a:moveTo>
                  <a:lnTo>
                    <a:pt x="11443" y="60599"/>
                  </a:lnTo>
                  <a:lnTo>
                    <a:pt x="22893" y="121175"/>
                  </a:lnTo>
                  <a:lnTo>
                    <a:pt x="34357" y="181705"/>
                  </a:lnTo>
                  <a:lnTo>
                    <a:pt x="45843" y="242166"/>
                  </a:lnTo>
                  <a:lnTo>
                    <a:pt x="57356" y="302534"/>
                  </a:lnTo>
                  <a:lnTo>
                    <a:pt x="68905" y="362786"/>
                  </a:lnTo>
                  <a:lnTo>
                    <a:pt x="80495" y="422899"/>
                  </a:lnTo>
                  <a:lnTo>
                    <a:pt x="92135" y="482849"/>
                  </a:lnTo>
                  <a:lnTo>
                    <a:pt x="103831" y="542613"/>
                  </a:lnTo>
                  <a:lnTo>
                    <a:pt x="115590" y="602169"/>
                  </a:lnTo>
                  <a:lnTo>
                    <a:pt x="127419" y="661493"/>
                  </a:lnTo>
                  <a:lnTo>
                    <a:pt x="139326" y="720561"/>
                  </a:lnTo>
                  <a:lnTo>
                    <a:pt x="151317" y="779351"/>
                  </a:lnTo>
                  <a:lnTo>
                    <a:pt x="163399" y="837839"/>
                  </a:lnTo>
                  <a:lnTo>
                    <a:pt x="175579" y="896002"/>
                  </a:lnTo>
                  <a:lnTo>
                    <a:pt x="187864" y="953816"/>
                  </a:lnTo>
                  <a:lnTo>
                    <a:pt x="200262" y="1011260"/>
                  </a:lnTo>
                  <a:lnTo>
                    <a:pt x="212779" y="1068308"/>
                  </a:lnTo>
                  <a:lnTo>
                    <a:pt x="225422" y="1124938"/>
                  </a:lnTo>
                  <a:lnTo>
                    <a:pt x="238199" y="1181128"/>
                  </a:lnTo>
                  <a:lnTo>
                    <a:pt x="251116" y="1236853"/>
                  </a:lnTo>
                  <a:lnTo>
                    <a:pt x="264181" y="1292090"/>
                  </a:lnTo>
                  <a:lnTo>
                    <a:pt x="277399" y="1346816"/>
                  </a:lnTo>
                  <a:lnTo>
                    <a:pt x="290780" y="1401008"/>
                  </a:lnTo>
                  <a:lnTo>
                    <a:pt x="304329" y="1454643"/>
                  </a:lnTo>
                  <a:lnTo>
                    <a:pt x="318053" y="1507697"/>
                  </a:lnTo>
                  <a:lnTo>
                    <a:pt x="331959" y="1560148"/>
                  </a:lnTo>
                  <a:lnTo>
                    <a:pt x="346056" y="1611971"/>
                  </a:lnTo>
                  <a:lnTo>
                    <a:pt x="360348" y="1663144"/>
                  </a:lnTo>
                  <a:lnTo>
                    <a:pt x="374844" y="1713644"/>
                  </a:lnTo>
                  <a:lnTo>
                    <a:pt x="389551" y="1763447"/>
                  </a:lnTo>
                  <a:lnTo>
                    <a:pt x="404475" y="1812530"/>
                  </a:lnTo>
                  <a:lnTo>
                    <a:pt x="419624" y="1860870"/>
                  </a:lnTo>
                  <a:lnTo>
                    <a:pt x="435005" y="1908443"/>
                  </a:lnTo>
                  <a:lnTo>
                    <a:pt x="450624" y="1955227"/>
                  </a:lnTo>
                  <a:lnTo>
                    <a:pt x="466489" y="2001198"/>
                  </a:lnTo>
                  <a:lnTo>
                    <a:pt x="482606" y="2046333"/>
                  </a:lnTo>
                  <a:lnTo>
                    <a:pt x="498983" y="2090608"/>
                  </a:lnTo>
                  <a:lnTo>
                    <a:pt x="515627" y="2134001"/>
                  </a:lnTo>
                  <a:lnTo>
                    <a:pt x="532544" y="2176488"/>
                  </a:lnTo>
                  <a:lnTo>
                    <a:pt x="549743" y="2218046"/>
                  </a:lnTo>
                  <a:lnTo>
                    <a:pt x="567229" y="2258652"/>
                  </a:lnTo>
                  <a:lnTo>
                    <a:pt x="585009" y="2298282"/>
                  </a:lnTo>
                  <a:lnTo>
                    <a:pt x="603092" y="2336914"/>
                  </a:lnTo>
                  <a:lnTo>
                    <a:pt x="621483" y="2374524"/>
                  </a:lnTo>
                  <a:lnTo>
                    <a:pt x="640190" y="2411088"/>
                  </a:lnTo>
                  <a:lnTo>
                    <a:pt x="659220" y="2446584"/>
                  </a:lnTo>
                  <a:lnTo>
                    <a:pt x="678580" y="2480989"/>
                  </a:lnTo>
                  <a:lnTo>
                    <a:pt x="698277" y="2514278"/>
                  </a:lnTo>
                  <a:lnTo>
                    <a:pt x="738709" y="2577420"/>
                  </a:lnTo>
                  <a:lnTo>
                    <a:pt x="780573" y="2635823"/>
                  </a:lnTo>
                  <a:lnTo>
                    <a:pt x="823924" y="2689302"/>
                  </a:lnTo>
                  <a:lnTo>
                    <a:pt x="868820" y="2737671"/>
                  </a:lnTo>
                  <a:lnTo>
                    <a:pt x="915316" y="2780744"/>
                  </a:lnTo>
                  <a:lnTo>
                    <a:pt x="963468" y="2818336"/>
                  </a:lnTo>
                  <a:lnTo>
                    <a:pt x="1013332" y="2850261"/>
                  </a:lnTo>
                  <a:lnTo>
                    <a:pt x="1069131" y="2875516"/>
                  </a:lnTo>
                  <a:lnTo>
                    <a:pt x="1128035" y="2889783"/>
                  </a:lnTo>
                  <a:lnTo>
                    <a:pt x="1189844" y="2893802"/>
                  </a:lnTo>
                  <a:lnTo>
                    <a:pt x="1221777" y="2892200"/>
                  </a:lnTo>
                  <a:lnTo>
                    <a:pt x="1287571" y="2882235"/>
                  </a:lnTo>
                  <a:lnTo>
                    <a:pt x="1355773" y="2863872"/>
                  </a:lnTo>
                  <a:lnTo>
                    <a:pt x="1426184" y="2837853"/>
                  </a:lnTo>
                  <a:lnTo>
                    <a:pt x="1462155" y="2822203"/>
                  </a:lnTo>
                  <a:lnTo>
                    <a:pt x="1498603" y="2804916"/>
                  </a:lnTo>
                  <a:lnTo>
                    <a:pt x="1535504" y="2786086"/>
                  </a:lnTo>
                  <a:lnTo>
                    <a:pt x="1572832" y="2765804"/>
                  </a:lnTo>
                  <a:lnTo>
                    <a:pt x="1610562" y="2744163"/>
                  </a:lnTo>
                  <a:lnTo>
                    <a:pt x="1648670" y="2721255"/>
                  </a:lnTo>
                  <a:lnTo>
                    <a:pt x="1687131" y="2697173"/>
                  </a:lnTo>
                  <a:lnTo>
                    <a:pt x="1725920" y="2672010"/>
                  </a:lnTo>
                  <a:lnTo>
                    <a:pt x="1765012" y="2645859"/>
                  </a:lnTo>
                  <a:lnTo>
                    <a:pt x="1804381" y="2618810"/>
                  </a:lnTo>
                  <a:lnTo>
                    <a:pt x="1844004" y="2590959"/>
                  </a:lnTo>
                  <a:lnTo>
                    <a:pt x="1883854" y="2562395"/>
                  </a:lnTo>
                  <a:lnTo>
                    <a:pt x="1923908" y="2533214"/>
                  </a:lnTo>
                  <a:lnTo>
                    <a:pt x="1964140" y="2503506"/>
                  </a:lnTo>
                  <a:lnTo>
                    <a:pt x="2004526" y="2473364"/>
                  </a:lnTo>
                  <a:lnTo>
                    <a:pt x="2045040" y="2442881"/>
                  </a:lnTo>
                  <a:lnTo>
                    <a:pt x="2085657" y="2412150"/>
                  </a:lnTo>
                  <a:lnTo>
                    <a:pt x="2126353" y="2381263"/>
                  </a:lnTo>
                  <a:lnTo>
                    <a:pt x="2167103" y="2350312"/>
                  </a:lnTo>
                  <a:lnTo>
                    <a:pt x="2207881" y="2319391"/>
                  </a:lnTo>
                  <a:lnTo>
                    <a:pt x="2248664" y="2288591"/>
                  </a:lnTo>
                  <a:lnTo>
                    <a:pt x="2289425" y="2258005"/>
                  </a:lnTo>
                  <a:lnTo>
                    <a:pt x="2330140" y="2227726"/>
                  </a:lnTo>
                  <a:lnTo>
                    <a:pt x="2370785" y="2197846"/>
                  </a:lnTo>
                  <a:lnTo>
                    <a:pt x="2411333" y="2168458"/>
                  </a:lnTo>
                  <a:lnTo>
                    <a:pt x="2451761" y="2139654"/>
                  </a:lnTo>
                  <a:lnTo>
                    <a:pt x="2492043" y="2111527"/>
                  </a:lnTo>
                  <a:lnTo>
                    <a:pt x="2532155" y="2084170"/>
                  </a:lnTo>
                  <a:lnTo>
                    <a:pt x="2572071" y="2057674"/>
                  </a:lnTo>
                  <a:lnTo>
                    <a:pt x="2611767" y="2032133"/>
                  </a:lnTo>
                  <a:lnTo>
                    <a:pt x="2651217" y="2007639"/>
                  </a:lnTo>
                  <a:lnTo>
                    <a:pt x="2690397" y="1984285"/>
                  </a:lnTo>
                  <a:lnTo>
                    <a:pt x="2729282" y="1962162"/>
                  </a:lnTo>
                  <a:lnTo>
                    <a:pt x="2767847" y="1941365"/>
                  </a:lnTo>
                  <a:lnTo>
                    <a:pt x="2806067" y="1921984"/>
                  </a:lnTo>
                  <a:lnTo>
                    <a:pt x="2843917" y="1904113"/>
                  </a:lnTo>
                  <a:lnTo>
                    <a:pt x="2881372" y="1887845"/>
                  </a:lnTo>
                  <a:lnTo>
                    <a:pt x="2918408" y="1873271"/>
                  </a:lnTo>
                  <a:lnTo>
                    <a:pt x="2954998" y="1860485"/>
                  </a:lnTo>
                  <a:lnTo>
                    <a:pt x="3026746" y="1840644"/>
                  </a:lnTo>
                  <a:lnTo>
                    <a:pt x="3096416" y="1829064"/>
                  </a:lnTo>
                  <a:lnTo>
                    <a:pt x="3163809" y="1826483"/>
                  </a:lnTo>
                  <a:lnTo>
                    <a:pt x="3196590" y="1828800"/>
                  </a:lnTo>
                  <a:lnTo>
                    <a:pt x="3236379" y="1834620"/>
                  </a:lnTo>
                  <a:lnTo>
                    <a:pt x="3275930" y="1843255"/>
                  </a:lnTo>
                  <a:lnTo>
                    <a:pt x="3315242" y="1854590"/>
                  </a:lnTo>
                  <a:lnTo>
                    <a:pt x="3354315" y="1868507"/>
                  </a:lnTo>
                  <a:lnTo>
                    <a:pt x="3393150" y="1884891"/>
                  </a:lnTo>
                  <a:lnTo>
                    <a:pt x="3431748" y="1903624"/>
                  </a:lnTo>
                  <a:lnTo>
                    <a:pt x="3470109" y="1924591"/>
                  </a:lnTo>
                  <a:lnTo>
                    <a:pt x="3508233" y="1947674"/>
                  </a:lnTo>
                  <a:lnTo>
                    <a:pt x="3546121" y="1972759"/>
                  </a:lnTo>
                  <a:lnTo>
                    <a:pt x="3583773" y="1999727"/>
                  </a:lnTo>
                  <a:lnTo>
                    <a:pt x="3621189" y="2028463"/>
                  </a:lnTo>
                  <a:lnTo>
                    <a:pt x="3658371" y="2058850"/>
                  </a:lnTo>
                  <a:lnTo>
                    <a:pt x="3695319" y="2090772"/>
                  </a:lnTo>
                  <a:lnTo>
                    <a:pt x="3732033" y="2124113"/>
                  </a:lnTo>
                  <a:lnTo>
                    <a:pt x="3768513" y="2158755"/>
                  </a:lnTo>
                  <a:lnTo>
                    <a:pt x="3804760" y="2194583"/>
                  </a:lnTo>
                  <a:lnTo>
                    <a:pt x="3840774" y="2231480"/>
                  </a:lnTo>
                  <a:lnTo>
                    <a:pt x="3876556" y="2269330"/>
                  </a:lnTo>
                  <a:lnTo>
                    <a:pt x="3912107" y="2308016"/>
                  </a:lnTo>
                  <a:lnTo>
                    <a:pt x="3947426" y="2347422"/>
                  </a:lnTo>
                  <a:lnTo>
                    <a:pt x="3982514" y="2387432"/>
                  </a:lnTo>
                  <a:lnTo>
                    <a:pt x="4017372" y="2427928"/>
                  </a:lnTo>
                  <a:lnTo>
                    <a:pt x="4052000" y="2468795"/>
                  </a:lnTo>
                  <a:lnTo>
                    <a:pt x="4086399" y="2509916"/>
                  </a:lnTo>
                  <a:lnTo>
                    <a:pt x="4120569" y="2551175"/>
                  </a:lnTo>
                  <a:lnTo>
                    <a:pt x="4154510" y="2592456"/>
                  </a:lnTo>
                  <a:lnTo>
                    <a:pt x="4188223" y="2633641"/>
                  </a:lnTo>
                  <a:lnTo>
                    <a:pt x="4221708" y="2674615"/>
                  </a:lnTo>
                  <a:lnTo>
                    <a:pt x="4254966" y="2715260"/>
                  </a:lnTo>
                  <a:lnTo>
                    <a:pt x="4287997" y="2755462"/>
                  </a:lnTo>
                  <a:lnTo>
                    <a:pt x="4320802" y="2795102"/>
                  </a:lnTo>
                  <a:lnTo>
                    <a:pt x="4353381" y="2834066"/>
                  </a:lnTo>
                  <a:lnTo>
                    <a:pt x="4385734" y="2872235"/>
                  </a:lnTo>
                  <a:lnTo>
                    <a:pt x="4417863" y="2909495"/>
                  </a:lnTo>
                  <a:lnTo>
                    <a:pt x="4449767" y="2945728"/>
                  </a:lnTo>
                  <a:lnTo>
                    <a:pt x="4481447" y="2980818"/>
                  </a:lnTo>
                  <a:lnTo>
                    <a:pt x="4512903" y="3014649"/>
                  </a:lnTo>
                  <a:lnTo>
                    <a:pt x="4544136" y="3047105"/>
                  </a:lnTo>
                  <a:lnTo>
                    <a:pt x="4575146" y="3078068"/>
                  </a:lnTo>
                  <a:lnTo>
                    <a:pt x="4605934" y="3107422"/>
                  </a:lnTo>
                  <a:lnTo>
                    <a:pt x="4636500" y="3135051"/>
                  </a:lnTo>
                  <a:lnTo>
                    <a:pt x="4666844" y="3160839"/>
                  </a:lnTo>
                  <a:lnTo>
                    <a:pt x="4696968" y="3184669"/>
                  </a:lnTo>
                  <a:lnTo>
                    <a:pt x="4756554" y="3225990"/>
                  </a:lnTo>
                  <a:lnTo>
                    <a:pt x="4815262" y="3258082"/>
                  </a:lnTo>
                  <a:lnTo>
                    <a:pt x="4893333" y="3286832"/>
                  </a:lnTo>
                  <a:lnTo>
                    <a:pt x="4941331" y="3298712"/>
                  </a:lnTo>
                  <a:lnTo>
                    <a:pt x="4988328" y="3306285"/>
                  </a:lnTo>
                  <a:lnTo>
                    <a:pt x="5034371" y="3309822"/>
                  </a:lnTo>
                  <a:lnTo>
                    <a:pt x="5079504" y="3309591"/>
                  </a:lnTo>
                  <a:lnTo>
                    <a:pt x="5123776" y="3305862"/>
                  </a:lnTo>
                  <a:lnTo>
                    <a:pt x="5167231" y="3298902"/>
                  </a:lnTo>
                  <a:lnTo>
                    <a:pt x="5209916" y="3288981"/>
                  </a:lnTo>
                  <a:lnTo>
                    <a:pt x="5251877" y="3276369"/>
                  </a:lnTo>
                  <a:lnTo>
                    <a:pt x="5293161" y="3261334"/>
                  </a:lnTo>
                  <a:lnTo>
                    <a:pt x="5333813" y="3244146"/>
                  </a:lnTo>
                  <a:lnTo>
                    <a:pt x="5373880" y="3225073"/>
                  </a:lnTo>
                  <a:lnTo>
                    <a:pt x="5413408" y="3204385"/>
                  </a:lnTo>
                  <a:lnTo>
                    <a:pt x="5452443" y="3182350"/>
                  </a:lnTo>
                  <a:lnTo>
                    <a:pt x="5491031" y="3159237"/>
                  </a:lnTo>
                  <a:lnTo>
                    <a:pt x="5529220" y="3135317"/>
                  </a:lnTo>
                  <a:lnTo>
                    <a:pt x="5567054" y="3110857"/>
                  </a:lnTo>
                  <a:lnTo>
                    <a:pt x="5604580" y="3086126"/>
                  </a:lnTo>
                  <a:lnTo>
                    <a:pt x="5641844" y="3061395"/>
                  </a:lnTo>
                  <a:lnTo>
                    <a:pt x="5678892" y="3036932"/>
                  </a:lnTo>
                  <a:lnTo>
                    <a:pt x="5715771" y="3013005"/>
                  </a:lnTo>
                  <a:lnTo>
                    <a:pt x="5752527" y="2989884"/>
                  </a:lnTo>
                  <a:lnTo>
                    <a:pt x="5789206" y="2967839"/>
                  </a:lnTo>
                  <a:lnTo>
                    <a:pt x="5825855" y="2947137"/>
                  </a:lnTo>
                  <a:lnTo>
                    <a:pt x="5862518" y="2928049"/>
                  </a:lnTo>
                  <a:lnTo>
                    <a:pt x="5899243" y="2910843"/>
                  </a:lnTo>
                  <a:lnTo>
                    <a:pt x="5936076" y="2895788"/>
                  </a:lnTo>
                  <a:lnTo>
                    <a:pt x="5973063" y="2883154"/>
                  </a:lnTo>
                  <a:lnTo>
                    <a:pt x="6027318" y="2866755"/>
                  </a:lnTo>
                  <a:lnTo>
                    <a:pt x="6080860" y="2850906"/>
                  </a:lnTo>
                  <a:lnTo>
                    <a:pt x="6133730" y="2835577"/>
                  </a:lnTo>
                  <a:lnTo>
                    <a:pt x="6185967" y="2820736"/>
                  </a:lnTo>
                  <a:lnTo>
                    <a:pt x="6237611" y="2806354"/>
                  </a:lnTo>
                  <a:lnTo>
                    <a:pt x="6288701" y="2792399"/>
                  </a:lnTo>
                  <a:lnTo>
                    <a:pt x="6339278" y="2778842"/>
                  </a:lnTo>
                  <a:lnTo>
                    <a:pt x="6389379" y="2765651"/>
                  </a:lnTo>
                  <a:lnTo>
                    <a:pt x="6439046" y="2752797"/>
                  </a:lnTo>
                  <a:lnTo>
                    <a:pt x="6488317" y="2740247"/>
                  </a:lnTo>
                  <a:lnTo>
                    <a:pt x="6537232" y="2727973"/>
                  </a:lnTo>
                  <a:lnTo>
                    <a:pt x="6585830" y="2715943"/>
                  </a:lnTo>
                  <a:lnTo>
                    <a:pt x="6634152" y="2704127"/>
                  </a:lnTo>
                  <a:lnTo>
                    <a:pt x="6682236" y="2692495"/>
                  </a:lnTo>
                  <a:lnTo>
                    <a:pt x="6730123" y="2681015"/>
                  </a:lnTo>
                  <a:lnTo>
                    <a:pt x="6777852" y="2669657"/>
                  </a:lnTo>
                  <a:lnTo>
                    <a:pt x="6825462" y="2658391"/>
                  </a:lnTo>
                  <a:lnTo>
                    <a:pt x="6872992" y="2647186"/>
                  </a:lnTo>
                  <a:lnTo>
                    <a:pt x="6920483" y="2636012"/>
                  </a:lnTo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6226" y="3588766"/>
              <a:ext cx="251968" cy="2504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1317" y="3826510"/>
              <a:ext cx="251967" cy="2519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4970" y="4143502"/>
              <a:ext cx="250444" cy="2519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4050" y="4449826"/>
              <a:ext cx="251968" cy="2519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0082" y="4743958"/>
              <a:ext cx="250444" cy="2519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4694" y="4940554"/>
              <a:ext cx="251967" cy="25196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275</a:t>
            </a:fld>
            <a:endParaRPr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12909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55F51"/>
                </a:solidFill>
              </a:rPr>
              <a:t>autodiff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276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88340" y="1234186"/>
            <a:ext cx="10207625" cy="38258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of,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(MSE)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Mathematically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derivatives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all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hard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inefficient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you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just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throw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calculus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 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Reverse-mode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autodiff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rescue!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Optimized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few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(like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neuron)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Computes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derivatives</a:t>
            </a:r>
            <a:r>
              <a:rPr sz="2400" dirty="0">
                <a:latin typeface="Calibri"/>
                <a:cs typeface="Calibri"/>
              </a:rPr>
              <a:t> in #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outputs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graph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traversals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Still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calculus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trick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it’s </a:t>
            </a:r>
            <a:r>
              <a:rPr sz="2400" spc="-15" dirty="0">
                <a:latin typeface="Calibri"/>
                <a:cs typeface="Calibri"/>
              </a:rPr>
              <a:t>complicated </a:t>
            </a:r>
            <a:r>
              <a:rPr sz="2400" spc="-5" dirty="0">
                <a:latin typeface="Calibri"/>
                <a:cs typeface="Calibri"/>
              </a:rPr>
              <a:t>but</a:t>
            </a:r>
            <a:r>
              <a:rPr sz="2400" dirty="0">
                <a:latin typeface="Calibri"/>
                <a:cs typeface="Calibri"/>
              </a:rPr>
              <a:t> it</a:t>
            </a:r>
            <a:r>
              <a:rPr sz="2400" spc="-15" dirty="0">
                <a:latin typeface="Calibri"/>
                <a:cs typeface="Calibri"/>
              </a:rPr>
              <a:t> works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what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Tensorflow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13042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softm</a:t>
            </a:r>
            <a:r>
              <a:rPr sz="3000" spc="-40" dirty="0">
                <a:solidFill>
                  <a:srgbClr val="455F51"/>
                </a:solidFill>
              </a:rPr>
              <a:t>a</a:t>
            </a:r>
            <a:r>
              <a:rPr sz="3000" dirty="0">
                <a:solidFill>
                  <a:srgbClr val="455F51"/>
                </a:solidFill>
              </a:rPr>
              <a:t>x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401929"/>
            <a:ext cx="8249284" cy="16700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Given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score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produces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probability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“answer”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6517" y="3334394"/>
            <a:ext cx="3983870" cy="26812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3011" y="4256532"/>
            <a:ext cx="1943100" cy="4373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00070" y="5019294"/>
            <a:ext cx="254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x is a </a:t>
            </a:r>
            <a:r>
              <a:rPr sz="1800" spc="-10" dirty="0">
                <a:latin typeface="Calibri"/>
                <a:cs typeface="Calibri"/>
              </a:rPr>
              <a:t>vector </a:t>
            </a:r>
            <a:r>
              <a:rPr sz="1800" spc="-5" dirty="0">
                <a:latin typeface="Calibri"/>
                <a:cs typeface="Calibri"/>
              </a:rPr>
              <a:t>of input values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vector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277</a:t>
            </a:fld>
            <a:endParaRPr dirty="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14789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in</a:t>
            </a:r>
            <a:r>
              <a:rPr sz="3000" spc="-8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review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147851"/>
            <a:ext cx="10730865" cy="1945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minimizing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Autodiff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trick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</a:t>
            </a:r>
            <a:endParaRPr sz="2800">
              <a:latin typeface="Calibri"/>
              <a:cs typeface="Calibri"/>
            </a:endParaRPr>
          </a:p>
          <a:p>
            <a:pPr marL="241300" marR="81915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Softmax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choosing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probable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classification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several</a:t>
            </a:r>
            <a:r>
              <a:rPr sz="2800" spc="-10" dirty="0">
                <a:latin typeface="Calibri"/>
                <a:cs typeface="Calibri"/>
              </a:rPr>
              <a:t> input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7162" y="4047139"/>
            <a:ext cx="2067276" cy="20299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278</a:t>
            </a:fld>
            <a:endParaRPr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42182" y="2363800"/>
            <a:ext cx="471106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6725" marR="5080" indent="-454659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introducing</a:t>
            </a:r>
            <a:r>
              <a:rPr spc="-75" dirty="0"/>
              <a:t> </a:t>
            </a:r>
            <a:r>
              <a:rPr spc="-5" dirty="0"/>
              <a:t>artificial </a:t>
            </a:r>
            <a:r>
              <a:rPr spc="-975" dirty="0"/>
              <a:t> </a:t>
            </a:r>
            <a:r>
              <a:rPr spc="-15" dirty="0"/>
              <a:t>neural</a:t>
            </a:r>
            <a:r>
              <a:rPr spc="-35" dirty="0"/>
              <a:t> </a:t>
            </a:r>
            <a:r>
              <a:rPr spc="-15" dirty="0"/>
              <a:t>networks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23675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403479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382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some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1545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the</a:t>
            </a:r>
            <a:r>
              <a:rPr sz="3000" spc="-9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biological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inspiration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555751" y="1532331"/>
            <a:ext cx="5670550" cy="401447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687705" indent="-229235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" dirty="0">
                <a:latin typeface="Calibri"/>
                <a:cs typeface="Calibri"/>
              </a:rPr>
              <a:t>Neurons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your </a:t>
            </a:r>
            <a:r>
              <a:rPr sz="2600" spc="-10" dirty="0">
                <a:latin typeface="Calibri"/>
                <a:cs typeface="Calibri"/>
              </a:rPr>
              <a:t>cerebral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cortex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connected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via </a:t>
            </a:r>
            <a:r>
              <a:rPr sz="2600" spc="-25" dirty="0">
                <a:latin typeface="Calibri"/>
                <a:cs typeface="Calibri"/>
              </a:rPr>
              <a:t>axons</a:t>
            </a:r>
            <a:endParaRPr sz="2600">
              <a:latin typeface="Calibri"/>
              <a:cs typeface="Calibri"/>
            </a:endParaRPr>
          </a:p>
          <a:p>
            <a:pPr marL="241300" marR="148590" indent="-229235">
              <a:lnSpc>
                <a:spcPct val="90000"/>
              </a:lnSpc>
              <a:spcBef>
                <a:spcPts val="95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neuron “fires”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neurons </a:t>
            </a:r>
            <a:r>
              <a:rPr sz="2600" spc="-20" dirty="0">
                <a:latin typeface="Calibri"/>
                <a:cs typeface="Calibri"/>
              </a:rPr>
              <a:t>it’s 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connected </a:t>
            </a:r>
            <a:r>
              <a:rPr sz="2600" spc="-30" dirty="0">
                <a:latin typeface="Calibri"/>
                <a:cs typeface="Calibri"/>
              </a:rPr>
              <a:t>to, </a:t>
            </a:r>
            <a:r>
              <a:rPr sz="2600" spc="-5" dirty="0">
                <a:latin typeface="Calibri"/>
                <a:cs typeface="Calibri"/>
              </a:rPr>
              <a:t>when enough </a:t>
            </a:r>
            <a:r>
              <a:rPr sz="2600" dirty="0">
                <a:latin typeface="Calibri"/>
                <a:cs typeface="Calibri"/>
              </a:rPr>
              <a:t>of its input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signals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activated.</a:t>
            </a:r>
            <a:endParaRPr sz="2600">
              <a:latin typeface="Calibri"/>
              <a:cs typeface="Calibri"/>
            </a:endParaRPr>
          </a:p>
          <a:p>
            <a:pPr marL="241300" marR="170815" indent="-229235">
              <a:lnSpc>
                <a:spcPts val="2810"/>
              </a:lnSpc>
              <a:spcBef>
                <a:spcPts val="105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30" dirty="0">
                <a:latin typeface="Calibri"/>
                <a:cs typeface="Calibri"/>
              </a:rPr>
              <a:t>Very </a:t>
            </a:r>
            <a:r>
              <a:rPr sz="2600" spc="-5" dirty="0">
                <a:latin typeface="Calibri"/>
                <a:cs typeface="Calibri"/>
              </a:rPr>
              <a:t>simple </a:t>
            </a:r>
            <a:r>
              <a:rPr sz="2600" spc="-15" dirty="0">
                <a:latin typeface="Calibri"/>
                <a:cs typeface="Calibri"/>
              </a:rPr>
              <a:t>at </a:t>
            </a:r>
            <a:r>
              <a:rPr sz="2600" dirty="0">
                <a:latin typeface="Calibri"/>
                <a:cs typeface="Calibri"/>
              </a:rPr>
              <a:t>the individual </a:t>
            </a:r>
            <a:r>
              <a:rPr sz="2600" spc="-10" dirty="0">
                <a:latin typeface="Calibri"/>
                <a:cs typeface="Calibri"/>
              </a:rPr>
              <a:t>neuron 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5" dirty="0">
                <a:latin typeface="Calibri"/>
                <a:cs typeface="Calibri"/>
              </a:rPr>
              <a:t>but </a:t>
            </a:r>
            <a:r>
              <a:rPr sz="2600" spc="-25" dirty="0">
                <a:latin typeface="Calibri"/>
                <a:cs typeface="Calibri"/>
              </a:rPr>
              <a:t>layers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neurons connected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way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dirty="0">
                <a:latin typeface="Calibri"/>
                <a:cs typeface="Calibri"/>
              </a:rPr>
              <a:t> yield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learning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behavior.</a:t>
            </a:r>
            <a:endParaRPr sz="2600">
              <a:latin typeface="Calibri"/>
              <a:cs typeface="Calibri"/>
            </a:endParaRPr>
          </a:p>
          <a:p>
            <a:pPr marL="241300" marR="5080" indent="-229235">
              <a:lnSpc>
                <a:spcPts val="2810"/>
              </a:lnSpc>
              <a:spcBef>
                <a:spcPts val="99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Calibri"/>
                <a:cs typeface="Calibri"/>
              </a:rPr>
              <a:t>Billions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neurons,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thousands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connections,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yields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mind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3888" y="1560575"/>
            <a:ext cx="5335524" cy="31089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280</a:t>
            </a:fld>
            <a:endParaRPr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59461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55F51"/>
                </a:solidFill>
              </a:rPr>
              <a:t>cortical</a:t>
            </a:r>
            <a:r>
              <a:rPr sz="3000" spc="-8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columns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475359"/>
            <a:ext cx="6076950" cy="28841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Neurons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cortex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seem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be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arranged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stacks,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“columns”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parallel</a:t>
            </a:r>
            <a:endParaRPr sz="2800">
              <a:latin typeface="Calibri"/>
              <a:cs typeface="Calibri"/>
            </a:endParaRPr>
          </a:p>
          <a:p>
            <a:pPr marL="241300" marR="194310" indent="-228600">
              <a:lnSpc>
                <a:spcPct val="900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“mini-columns”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around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100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organized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“hyper-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columns”.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100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million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mini-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cortex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041" y="4418838"/>
            <a:ext cx="626046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coincidentally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GPU’s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work…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1194646"/>
            <a:ext cx="4477682" cy="32191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68259" y="4748276"/>
            <a:ext cx="3441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202020"/>
                </a:solidFill>
                <a:latin typeface="Arial"/>
                <a:cs typeface="Arial"/>
              </a:rPr>
              <a:t>(credit:</a:t>
            </a:r>
            <a:r>
              <a:rPr sz="1800" i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02020"/>
                </a:solidFill>
                <a:latin typeface="Arial"/>
                <a:cs typeface="Arial"/>
              </a:rPr>
              <a:t>Marcel</a:t>
            </a:r>
            <a:r>
              <a:rPr sz="1800" i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02020"/>
                </a:solidFill>
                <a:latin typeface="Arial"/>
                <a:cs typeface="Arial"/>
              </a:rPr>
              <a:t>Oberlaender</a:t>
            </a:r>
            <a:r>
              <a:rPr sz="1800" i="1" spc="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202020"/>
                </a:solidFill>
                <a:latin typeface="Arial"/>
                <a:cs typeface="Arial"/>
              </a:rPr>
              <a:t>et</a:t>
            </a:r>
            <a:r>
              <a:rPr sz="1800" i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202020"/>
                </a:solidFill>
                <a:latin typeface="Arial"/>
                <a:cs typeface="Arial"/>
              </a:rPr>
              <a:t>al.)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281</a:t>
            </a:fld>
            <a:endParaRPr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644775" cy="151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the </a:t>
            </a:r>
            <a:r>
              <a:rPr sz="3000" spc="-20" dirty="0">
                <a:solidFill>
                  <a:srgbClr val="455F51"/>
                </a:solidFill>
              </a:rPr>
              <a:t>first </a:t>
            </a:r>
            <a:r>
              <a:rPr sz="3000" spc="-10" dirty="0">
                <a:solidFill>
                  <a:srgbClr val="455F51"/>
                </a:solidFill>
              </a:rPr>
              <a:t>artificial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neurons</a:t>
            </a:r>
            <a:endParaRPr sz="3000"/>
          </a:p>
          <a:p>
            <a:pPr marL="241300" indent="-228600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0" spc="-5" dirty="0">
                <a:solidFill>
                  <a:srgbClr val="000000"/>
                </a:solidFill>
                <a:latin typeface="Calibri"/>
                <a:cs typeface="Calibri"/>
              </a:rPr>
              <a:t>1943!!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78838" y="3773170"/>
            <a:ext cx="1101090" cy="1050925"/>
            <a:chOff x="1878838" y="3773170"/>
            <a:chExt cx="1101090" cy="1050925"/>
          </a:xfrm>
        </p:grpSpPr>
        <p:sp>
          <p:nvSpPr>
            <p:cNvPr id="8" name="object 8"/>
            <p:cNvSpPr/>
            <p:nvPr/>
          </p:nvSpPr>
          <p:spPr>
            <a:xfrm>
              <a:off x="1885188" y="3779520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544068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1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8" y="1037843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6" y="518921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5188" y="3779520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0" y="518921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8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6" y="518921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8" y="1037843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0026" y="3882008"/>
            <a:ext cx="3784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30853" y="3814317"/>
            <a:ext cx="1101090" cy="1050925"/>
            <a:chOff x="3530853" y="3814317"/>
            <a:chExt cx="1101090" cy="1050925"/>
          </a:xfrm>
        </p:grpSpPr>
        <p:sp>
          <p:nvSpPr>
            <p:cNvPr id="12" name="object 12"/>
            <p:cNvSpPr/>
            <p:nvPr/>
          </p:nvSpPr>
          <p:spPr>
            <a:xfrm>
              <a:off x="3537203" y="3820667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544068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1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8" y="1037843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6" y="518921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37203" y="3820667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0" y="518921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8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6" y="518921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8" y="1037843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02455" y="3923157"/>
            <a:ext cx="357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661" y="2134870"/>
            <a:ext cx="1101090" cy="1050925"/>
            <a:chOff x="2756661" y="2134870"/>
            <a:chExt cx="1101090" cy="1050925"/>
          </a:xfrm>
        </p:grpSpPr>
        <p:sp>
          <p:nvSpPr>
            <p:cNvPr id="16" name="object 16"/>
            <p:cNvSpPr/>
            <p:nvPr/>
          </p:nvSpPr>
          <p:spPr>
            <a:xfrm>
              <a:off x="2763011" y="2141220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544067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1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7" y="1037843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6" y="518921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3011" y="2141220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89" h="1038225">
                  <a:moveTo>
                    <a:pt x="0" y="518921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7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6" y="518921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7" y="1037843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31057" y="2242565"/>
            <a:ext cx="350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1906" y="1615439"/>
            <a:ext cx="2426970" cy="2363470"/>
          </a:xfrm>
          <a:custGeom>
            <a:avLst/>
            <a:gdLst/>
            <a:ahLst/>
            <a:cxnLst/>
            <a:rect l="l" t="t" r="r" b="b"/>
            <a:pathLst>
              <a:path w="2426970" h="2363470">
                <a:moveTo>
                  <a:pt x="1265047" y="1563624"/>
                </a:moveTo>
                <a:lnTo>
                  <a:pt x="1180084" y="1569974"/>
                </a:lnTo>
                <a:lnTo>
                  <a:pt x="1196352" y="1597190"/>
                </a:lnTo>
                <a:lnTo>
                  <a:pt x="0" y="2311273"/>
                </a:lnTo>
                <a:lnTo>
                  <a:pt x="6604" y="2322195"/>
                </a:lnTo>
                <a:lnTo>
                  <a:pt x="1202905" y="1608150"/>
                </a:lnTo>
                <a:lnTo>
                  <a:pt x="1219187" y="1635379"/>
                </a:lnTo>
                <a:lnTo>
                  <a:pt x="1247762" y="1590675"/>
                </a:lnTo>
                <a:lnTo>
                  <a:pt x="1265047" y="1563624"/>
                </a:lnTo>
                <a:close/>
              </a:path>
              <a:path w="2426970" h="2363470">
                <a:moveTo>
                  <a:pt x="1303274" y="76200"/>
                </a:moveTo>
                <a:lnTo>
                  <a:pt x="1296924" y="63500"/>
                </a:lnTo>
                <a:lnTo>
                  <a:pt x="1265161" y="0"/>
                </a:lnTo>
                <a:lnTo>
                  <a:pt x="1227061" y="76200"/>
                </a:lnTo>
                <a:lnTo>
                  <a:pt x="1258811" y="76200"/>
                </a:lnTo>
                <a:lnTo>
                  <a:pt x="1258811" y="525018"/>
                </a:lnTo>
                <a:lnTo>
                  <a:pt x="1271511" y="525018"/>
                </a:lnTo>
                <a:lnTo>
                  <a:pt x="1271511" y="76200"/>
                </a:lnTo>
                <a:lnTo>
                  <a:pt x="1303274" y="76200"/>
                </a:lnTo>
                <a:close/>
              </a:path>
              <a:path w="2426970" h="2363470">
                <a:moveTo>
                  <a:pt x="1326007" y="1563624"/>
                </a:moveTo>
                <a:lnTo>
                  <a:pt x="1250188" y="1602359"/>
                </a:lnTo>
                <a:lnTo>
                  <a:pt x="1275791" y="1621243"/>
                </a:lnTo>
                <a:lnTo>
                  <a:pt x="766318" y="2312924"/>
                </a:lnTo>
                <a:lnTo>
                  <a:pt x="776478" y="2320544"/>
                </a:lnTo>
                <a:lnTo>
                  <a:pt x="1285951" y="1628724"/>
                </a:lnTo>
                <a:lnTo>
                  <a:pt x="1311529" y="1647571"/>
                </a:lnTo>
                <a:lnTo>
                  <a:pt x="1317828" y="1610995"/>
                </a:lnTo>
                <a:lnTo>
                  <a:pt x="1326007" y="1563624"/>
                </a:lnTo>
                <a:close/>
              </a:path>
              <a:path w="2426970" h="2363470">
                <a:moveTo>
                  <a:pt x="2426843" y="2352802"/>
                </a:moveTo>
                <a:lnTo>
                  <a:pt x="1391551" y="1603222"/>
                </a:lnTo>
                <a:lnTo>
                  <a:pt x="1396961" y="1595755"/>
                </a:lnTo>
                <a:lnTo>
                  <a:pt x="1410208" y="1577467"/>
                </a:lnTo>
                <a:lnTo>
                  <a:pt x="1326134" y="1563624"/>
                </a:lnTo>
                <a:lnTo>
                  <a:pt x="1320038" y="1648587"/>
                </a:lnTo>
                <a:lnTo>
                  <a:pt x="1349387" y="1636458"/>
                </a:lnTo>
                <a:lnTo>
                  <a:pt x="1648333" y="2360295"/>
                </a:lnTo>
                <a:lnTo>
                  <a:pt x="1660144" y="2355469"/>
                </a:lnTo>
                <a:lnTo>
                  <a:pt x="1361071" y="1631632"/>
                </a:lnTo>
                <a:lnTo>
                  <a:pt x="1361478" y="1631467"/>
                </a:lnTo>
                <a:lnTo>
                  <a:pt x="1365504" y="1639189"/>
                </a:lnTo>
                <a:lnTo>
                  <a:pt x="1375206" y="1625790"/>
                </a:lnTo>
                <a:lnTo>
                  <a:pt x="1389468" y="1619885"/>
                </a:lnTo>
                <a:lnTo>
                  <a:pt x="1390396" y="1619504"/>
                </a:lnTo>
                <a:lnTo>
                  <a:pt x="1383868" y="1613839"/>
                </a:lnTo>
                <a:lnTo>
                  <a:pt x="1384134" y="1613471"/>
                </a:lnTo>
                <a:lnTo>
                  <a:pt x="2419477" y="2363089"/>
                </a:lnTo>
                <a:lnTo>
                  <a:pt x="2426843" y="2352802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14617" y="2413761"/>
            <a:ext cx="3848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artificial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“fires”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active.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282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6214617" y="3237103"/>
            <a:ext cx="42024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Depending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connections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neuron,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activates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suppresses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neuron,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construct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AND,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OR,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logical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constructs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way.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3041" y="5365191"/>
            <a:ext cx="7656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B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threshold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2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active.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1496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the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linear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threshold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unit (ltu)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402864"/>
            <a:ext cx="4193540" cy="18180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1957!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Adds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inputs;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step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60566" y="3639058"/>
            <a:ext cx="1099820" cy="1050925"/>
            <a:chOff x="6560566" y="3639058"/>
            <a:chExt cx="1099820" cy="1050925"/>
          </a:xfrm>
        </p:grpSpPr>
        <p:sp>
          <p:nvSpPr>
            <p:cNvPr id="9" name="object 9"/>
            <p:cNvSpPr/>
            <p:nvPr/>
          </p:nvSpPr>
          <p:spPr>
            <a:xfrm>
              <a:off x="6566916" y="3645408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543305" y="0"/>
                  </a:moveTo>
                  <a:lnTo>
                    <a:pt x="493847" y="2120"/>
                  </a:lnTo>
                  <a:lnTo>
                    <a:pt x="445635" y="8359"/>
                  </a:lnTo>
                  <a:lnTo>
                    <a:pt x="398859" y="18533"/>
                  </a:lnTo>
                  <a:lnTo>
                    <a:pt x="353712" y="32459"/>
                  </a:lnTo>
                  <a:lnTo>
                    <a:pt x="310385" y="49955"/>
                  </a:lnTo>
                  <a:lnTo>
                    <a:pt x="269070" y="70837"/>
                  </a:lnTo>
                  <a:lnTo>
                    <a:pt x="229959" y="94923"/>
                  </a:lnTo>
                  <a:lnTo>
                    <a:pt x="193243" y="122028"/>
                  </a:lnTo>
                  <a:lnTo>
                    <a:pt x="159115" y="151971"/>
                  </a:lnTo>
                  <a:lnTo>
                    <a:pt x="127765" y="184568"/>
                  </a:lnTo>
                  <a:lnTo>
                    <a:pt x="99385" y="219635"/>
                  </a:lnTo>
                  <a:lnTo>
                    <a:pt x="74168" y="256991"/>
                  </a:lnTo>
                  <a:lnTo>
                    <a:pt x="52304" y="296452"/>
                  </a:lnTo>
                  <a:lnTo>
                    <a:pt x="33985" y="337834"/>
                  </a:lnTo>
                  <a:lnTo>
                    <a:pt x="19404" y="380955"/>
                  </a:lnTo>
                  <a:lnTo>
                    <a:pt x="8752" y="425632"/>
                  </a:lnTo>
                  <a:lnTo>
                    <a:pt x="2219" y="471682"/>
                  </a:lnTo>
                  <a:lnTo>
                    <a:pt x="0" y="518922"/>
                  </a:lnTo>
                  <a:lnTo>
                    <a:pt x="2219" y="566161"/>
                  </a:lnTo>
                  <a:lnTo>
                    <a:pt x="8752" y="612211"/>
                  </a:lnTo>
                  <a:lnTo>
                    <a:pt x="19404" y="656888"/>
                  </a:lnTo>
                  <a:lnTo>
                    <a:pt x="33985" y="700009"/>
                  </a:lnTo>
                  <a:lnTo>
                    <a:pt x="52304" y="741391"/>
                  </a:lnTo>
                  <a:lnTo>
                    <a:pt x="74167" y="780852"/>
                  </a:lnTo>
                  <a:lnTo>
                    <a:pt x="99385" y="818208"/>
                  </a:lnTo>
                  <a:lnTo>
                    <a:pt x="127765" y="853275"/>
                  </a:lnTo>
                  <a:lnTo>
                    <a:pt x="159115" y="885872"/>
                  </a:lnTo>
                  <a:lnTo>
                    <a:pt x="193243" y="915815"/>
                  </a:lnTo>
                  <a:lnTo>
                    <a:pt x="229959" y="942920"/>
                  </a:lnTo>
                  <a:lnTo>
                    <a:pt x="269070" y="967006"/>
                  </a:lnTo>
                  <a:lnTo>
                    <a:pt x="310385" y="987888"/>
                  </a:lnTo>
                  <a:lnTo>
                    <a:pt x="353712" y="1005384"/>
                  </a:lnTo>
                  <a:lnTo>
                    <a:pt x="398859" y="1019310"/>
                  </a:lnTo>
                  <a:lnTo>
                    <a:pt x="445635" y="1029484"/>
                  </a:lnTo>
                  <a:lnTo>
                    <a:pt x="493847" y="1035723"/>
                  </a:lnTo>
                  <a:lnTo>
                    <a:pt x="543305" y="1037844"/>
                  </a:lnTo>
                  <a:lnTo>
                    <a:pt x="592764" y="1035723"/>
                  </a:lnTo>
                  <a:lnTo>
                    <a:pt x="640976" y="1029484"/>
                  </a:lnTo>
                  <a:lnTo>
                    <a:pt x="687752" y="1019310"/>
                  </a:lnTo>
                  <a:lnTo>
                    <a:pt x="732899" y="1005384"/>
                  </a:lnTo>
                  <a:lnTo>
                    <a:pt x="776226" y="987888"/>
                  </a:lnTo>
                  <a:lnTo>
                    <a:pt x="817541" y="967006"/>
                  </a:lnTo>
                  <a:lnTo>
                    <a:pt x="856652" y="942920"/>
                  </a:lnTo>
                  <a:lnTo>
                    <a:pt x="893368" y="915815"/>
                  </a:lnTo>
                  <a:lnTo>
                    <a:pt x="927496" y="885872"/>
                  </a:lnTo>
                  <a:lnTo>
                    <a:pt x="958846" y="853275"/>
                  </a:lnTo>
                  <a:lnTo>
                    <a:pt x="987226" y="818208"/>
                  </a:lnTo>
                  <a:lnTo>
                    <a:pt x="1012443" y="780852"/>
                  </a:lnTo>
                  <a:lnTo>
                    <a:pt x="1034307" y="741391"/>
                  </a:lnTo>
                  <a:lnTo>
                    <a:pt x="1052626" y="700009"/>
                  </a:lnTo>
                  <a:lnTo>
                    <a:pt x="1067207" y="656888"/>
                  </a:lnTo>
                  <a:lnTo>
                    <a:pt x="1077859" y="612211"/>
                  </a:lnTo>
                  <a:lnTo>
                    <a:pt x="1084392" y="566161"/>
                  </a:lnTo>
                  <a:lnTo>
                    <a:pt x="1086611" y="518922"/>
                  </a:lnTo>
                  <a:lnTo>
                    <a:pt x="1084392" y="471682"/>
                  </a:lnTo>
                  <a:lnTo>
                    <a:pt x="1077859" y="425632"/>
                  </a:lnTo>
                  <a:lnTo>
                    <a:pt x="1067207" y="380955"/>
                  </a:lnTo>
                  <a:lnTo>
                    <a:pt x="1052626" y="337834"/>
                  </a:lnTo>
                  <a:lnTo>
                    <a:pt x="1034307" y="296452"/>
                  </a:lnTo>
                  <a:lnTo>
                    <a:pt x="1012444" y="256991"/>
                  </a:lnTo>
                  <a:lnTo>
                    <a:pt x="987226" y="219635"/>
                  </a:lnTo>
                  <a:lnTo>
                    <a:pt x="958846" y="184568"/>
                  </a:lnTo>
                  <a:lnTo>
                    <a:pt x="927496" y="151971"/>
                  </a:lnTo>
                  <a:lnTo>
                    <a:pt x="893368" y="122028"/>
                  </a:lnTo>
                  <a:lnTo>
                    <a:pt x="856652" y="94923"/>
                  </a:lnTo>
                  <a:lnTo>
                    <a:pt x="817541" y="70837"/>
                  </a:lnTo>
                  <a:lnTo>
                    <a:pt x="776226" y="49955"/>
                  </a:lnTo>
                  <a:lnTo>
                    <a:pt x="732899" y="32459"/>
                  </a:lnTo>
                  <a:lnTo>
                    <a:pt x="687752" y="18533"/>
                  </a:lnTo>
                  <a:lnTo>
                    <a:pt x="640976" y="8359"/>
                  </a:lnTo>
                  <a:lnTo>
                    <a:pt x="592764" y="2120"/>
                  </a:lnTo>
                  <a:lnTo>
                    <a:pt x="54330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66916" y="3645408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0" y="518922"/>
                  </a:moveTo>
                  <a:lnTo>
                    <a:pt x="2219" y="471682"/>
                  </a:lnTo>
                  <a:lnTo>
                    <a:pt x="8752" y="425632"/>
                  </a:lnTo>
                  <a:lnTo>
                    <a:pt x="19404" y="380955"/>
                  </a:lnTo>
                  <a:lnTo>
                    <a:pt x="33985" y="337834"/>
                  </a:lnTo>
                  <a:lnTo>
                    <a:pt x="52304" y="296452"/>
                  </a:lnTo>
                  <a:lnTo>
                    <a:pt x="74168" y="256991"/>
                  </a:lnTo>
                  <a:lnTo>
                    <a:pt x="99385" y="219635"/>
                  </a:lnTo>
                  <a:lnTo>
                    <a:pt x="127765" y="184568"/>
                  </a:lnTo>
                  <a:lnTo>
                    <a:pt x="159115" y="151971"/>
                  </a:lnTo>
                  <a:lnTo>
                    <a:pt x="193243" y="122028"/>
                  </a:lnTo>
                  <a:lnTo>
                    <a:pt x="229959" y="94923"/>
                  </a:lnTo>
                  <a:lnTo>
                    <a:pt x="269070" y="70837"/>
                  </a:lnTo>
                  <a:lnTo>
                    <a:pt x="310385" y="49955"/>
                  </a:lnTo>
                  <a:lnTo>
                    <a:pt x="353712" y="32459"/>
                  </a:lnTo>
                  <a:lnTo>
                    <a:pt x="398859" y="18533"/>
                  </a:lnTo>
                  <a:lnTo>
                    <a:pt x="445635" y="8359"/>
                  </a:lnTo>
                  <a:lnTo>
                    <a:pt x="493847" y="2120"/>
                  </a:lnTo>
                  <a:lnTo>
                    <a:pt x="543305" y="0"/>
                  </a:lnTo>
                  <a:lnTo>
                    <a:pt x="592764" y="2120"/>
                  </a:lnTo>
                  <a:lnTo>
                    <a:pt x="640976" y="8359"/>
                  </a:lnTo>
                  <a:lnTo>
                    <a:pt x="687752" y="18533"/>
                  </a:lnTo>
                  <a:lnTo>
                    <a:pt x="732899" y="32459"/>
                  </a:lnTo>
                  <a:lnTo>
                    <a:pt x="776226" y="49955"/>
                  </a:lnTo>
                  <a:lnTo>
                    <a:pt x="817541" y="70837"/>
                  </a:lnTo>
                  <a:lnTo>
                    <a:pt x="856652" y="94923"/>
                  </a:lnTo>
                  <a:lnTo>
                    <a:pt x="893368" y="122028"/>
                  </a:lnTo>
                  <a:lnTo>
                    <a:pt x="927496" y="151971"/>
                  </a:lnTo>
                  <a:lnTo>
                    <a:pt x="958846" y="184568"/>
                  </a:lnTo>
                  <a:lnTo>
                    <a:pt x="987226" y="219635"/>
                  </a:lnTo>
                  <a:lnTo>
                    <a:pt x="1012444" y="256991"/>
                  </a:lnTo>
                  <a:lnTo>
                    <a:pt x="1034307" y="296452"/>
                  </a:lnTo>
                  <a:lnTo>
                    <a:pt x="1052626" y="337834"/>
                  </a:lnTo>
                  <a:lnTo>
                    <a:pt x="1067207" y="380955"/>
                  </a:lnTo>
                  <a:lnTo>
                    <a:pt x="1077859" y="425632"/>
                  </a:lnTo>
                  <a:lnTo>
                    <a:pt x="1084392" y="471682"/>
                  </a:lnTo>
                  <a:lnTo>
                    <a:pt x="1086611" y="518922"/>
                  </a:lnTo>
                  <a:lnTo>
                    <a:pt x="1084392" y="566161"/>
                  </a:lnTo>
                  <a:lnTo>
                    <a:pt x="1077859" y="612211"/>
                  </a:lnTo>
                  <a:lnTo>
                    <a:pt x="1067207" y="656888"/>
                  </a:lnTo>
                  <a:lnTo>
                    <a:pt x="1052626" y="700009"/>
                  </a:lnTo>
                  <a:lnTo>
                    <a:pt x="1034307" y="741391"/>
                  </a:lnTo>
                  <a:lnTo>
                    <a:pt x="1012443" y="780852"/>
                  </a:lnTo>
                  <a:lnTo>
                    <a:pt x="987226" y="818208"/>
                  </a:lnTo>
                  <a:lnTo>
                    <a:pt x="958846" y="853275"/>
                  </a:lnTo>
                  <a:lnTo>
                    <a:pt x="927496" y="885872"/>
                  </a:lnTo>
                  <a:lnTo>
                    <a:pt x="893368" y="915815"/>
                  </a:lnTo>
                  <a:lnTo>
                    <a:pt x="856652" y="942920"/>
                  </a:lnTo>
                  <a:lnTo>
                    <a:pt x="817541" y="967006"/>
                  </a:lnTo>
                  <a:lnTo>
                    <a:pt x="776226" y="987888"/>
                  </a:lnTo>
                  <a:lnTo>
                    <a:pt x="732899" y="1005384"/>
                  </a:lnTo>
                  <a:lnTo>
                    <a:pt x="687752" y="1019310"/>
                  </a:lnTo>
                  <a:lnTo>
                    <a:pt x="640976" y="1029484"/>
                  </a:lnTo>
                  <a:lnTo>
                    <a:pt x="592764" y="1035723"/>
                  </a:lnTo>
                  <a:lnTo>
                    <a:pt x="543305" y="1037844"/>
                  </a:lnTo>
                  <a:lnTo>
                    <a:pt x="493847" y="1035723"/>
                  </a:lnTo>
                  <a:lnTo>
                    <a:pt x="445635" y="1029484"/>
                  </a:lnTo>
                  <a:lnTo>
                    <a:pt x="398859" y="1019310"/>
                  </a:lnTo>
                  <a:lnTo>
                    <a:pt x="353712" y="1005384"/>
                  </a:lnTo>
                  <a:lnTo>
                    <a:pt x="310385" y="987888"/>
                  </a:lnTo>
                  <a:lnTo>
                    <a:pt x="269070" y="967006"/>
                  </a:lnTo>
                  <a:lnTo>
                    <a:pt x="229959" y="942920"/>
                  </a:lnTo>
                  <a:lnTo>
                    <a:pt x="193243" y="915815"/>
                  </a:lnTo>
                  <a:lnTo>
                    <a:pt x="159115" y="885872"/>
                  </a:lnTo>
                  <a:lnTo>
                    <a:pt x="127765" y="853275"/>
                  </a:lnTo>
                  <a:lnTo>
                    <a:pt x="99385" y="818208"/>
                  </a:lnTo>
                  <a:lnTo>
                    <a:pt x="74167" y="780852"/>
                  </a:lnTo>
                  <a:lnTo>
                    <a:pt x="52304" y="741391"/>
                  </a:lnTo>
                  <a:lnTo>
                    <a:pt x="33985" y="700009"/>
                  </a:lnTo>
                  <a:lnTo>
                    <a:pt x="19404" y="656888"/>
                  </a:lnTo>
                  <a:lnTo>
                    <a:pt x="8752" y="612211"/>
                  </a:lnTo>
                  <a:lnTo>
                    <a:pt x="2219" y="566161"/>
                  </a:lnTo>
                  <a:lnTo>
                    <a:pt x="0" y="518922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20916" y="4051554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12581" y="3680205"/>
            <a:ext cx="1099820" cy="1050925"/>
            <a:chOff x="8212581" y="3680205"/>
            <a:chExt cx="1099820" cy="1050925"/>
          </a:xfrm>
        </p:grpSpPr>
        <p:sp>
          <p:nvSpPr>
            <p:cNvPr id="13" name="object 13"/>
            <p:cNvSpPr/>
            <p:nvPr/>
          </p:nvSpPr>
          <p:spPr>
            <a:xfrm>
              <a:off x="8218931" y="3686555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543306" y="0"/>
                  </a:moveTo>
                  <a:lnTo>
                    <a:pt x="493847" y="2120"/>
                  </a:lnTo>
                  <a:lnTo>
                    <a:pt x="445635" y="8359"/>
                  </a:lnTo>
                  <a:lnTo>
                    <a:pt x="398859" y="18533"/>
                  </a:lnTo>
                  <a:lnTo>
                    <a:pt x="353712" y="32459"/>
                  </a:lnTo>
                  <a:lnTo>
                    <a:pt x="310385" y="49955"/>
                  </a:lnTo>
                  <a:lnTo>
                    <a:pt x="269070" y="70837"/>
                  </a:lnTo>
                  <a:lnTo>
                    <a:pt x="229959" y="94923"/>
                  </a:lnTo>
                  <a:lnTo>
                    <a:pt x="193243" y="122028"/>
                  </a:lnTo>
                  <a:lnTo>
                    <a:pt x="159115" y="151971"/>
                  </a:lnTo>
                  <a:lnTo>
                    <a:pt x="127765" y="184568"/>
                  </a:lnTo>
                  <a:lnTo>
                    <a:pt x="99385" y="219635"/>
                  </a:lnTo>
                  <a:lnTo>
                    <a:pt x="74168" y="256991"/>
                  </a:lnTo>
                  <a:lnTo>
                    <a:pt x="52304" y="296452"/>
                  </a:lnTo>
                  <a:lnTo>
                    <a:pt x="33985" y="337834"/>
                  </a:lnTo>
                  <a:lnTo>
                    <a:pt x="19404" y="380955"/>
                  </a:lnTo>
                  <a:lnTo>
                    <a:pt x="8752" y="425632"/>
                  </a:lnTo>
                  <a:lnTo>
                    <a:pt x="2219" y="471682"/>
                  </a:lnTo>
                  <a:lnTo>
                    <a:pt x="0" y="518922"/>
                  </a:lnTo>
                  <a:lnTo>
                    <a:pt x="2219" y="566161"/>
                  </a:lnTo>
                  <a:lnTo>
                    <a:pt x="8752" y="612211"/>
                  </a:lnTo>
                  <a:lnTo>
                    <a:pt x="19404" y="656888"/>
                  </a:lnTo>
                  <a:lnTo>
                    <a:pt x="33985" y="700009"/>
                  </a:lnTo>
                  <a:lnTo>
                    <a:pt x="52304" y="741391"/>
                  </a:lnTo>
                  <a:lnTo>
                    <a:pt x="74167" y="780852"/>
                  </a:lnTo>
                  <a:lnTo>
                    <a:pt x="99385" y="818208"/>
                  </a:lnTo>
                  <a:lnTo>
                    <a:pt x="127765" y="853275"/>
                  </a:lnTo>
                  <a:lnTo>
                    <a:pt x="159115" y="885872"/>
                  </a:lnTo>
                  <a:lnTo>
                    <a:pt x="193243" y="915815"/>
                  </a:lnTo>
                  <a:lnTo>
                    <a:pt x="229959" y="942920"/>
                  </a:lnTo>
                  <a:lnTo>
                    <a:pt x="269070" y="967006"/>
                  </a:lnTo>
                  <a:lnTo>
                    <a:pt x="310385" y="987888"/>
                  </a:lnTo>
                  <a:lnTo>
                    <a:pt x="353712" y="1005384"/>
                  </a:lnTo>
                  <a:lnTo>
                    <a:pt x="398859" y="1019310"/>
                  </a:lnTo>
                  <a:lnTo>
                    <a:pt x="445635" y="1029484"/>
                  </a:lnTo>
                  <a:lnTo>
                    <a:pt x="493847" y="1035723"/>
                  </a:lnTo>
                  <a:lnTo>
                    <a:pt x="543306" y="1037844"/>
                  </a:lnTo>
                  <a:lnTo>
                    <a:pt x="592764" y="1035723"/>
                  </a:lnTo>
                  <a:lnTo>
                    <a:pt x="640976" y="1029484"/>
                  </a:lnTo>
                  <a:lnTo>
                    <a:pt x="687752" y="1019310"/>
                  </a:lnTo>
                  <a:lnTo>
                    <a:pt x="732899" y="1005384"/>
                  </a:lnTo>
                  <a:lnTo>
                    <a:pt x="776226" y="987888"/>
                  </a:lnTo>
                  <a:lnTo>
                    <a:pt x="817541" y="967006"/>
                  </a:lnTo>
                  <a:lnTo>
                    <a:pt x="856652" y="942920"/>
                  </a:lnTo>
                  <a:lnTo>
                    <a:pt x="893368" y="915815"/>
                  </a:lnTo>
                  <a:lnTo>
                    <a:pt x="927496" y="885872"/>
                  </a:lnTo>
                  <a:lnTo>
                    <a:pt x="958846" y="853275"/>
                  </a:lnTo>
                  <a:lnTo>
                    <a:pt x="987226" y="818208"/>
                  </a:lnTo>
                  <a:lnTo>
                    <a:pt x="1012444" y="780852"/>
                  </a:lnTo>
                  <a:lnTo>
                    <a:pt x="1034307" y="741391"/>
                  </a:lnTo>
                  <a:lnTo>
                    <a:pt x="1052626" y="700009"/>
                  </a:lnTo>
                  <a:lnTo>
                    <a:pt x="1067207" y="656888"/>
                  </a:lnTo>
                  <a:lnTo>
                    <a:pt x="1077859" y="612211"/>
                  </a:lnTo>
                  <a:lnTo>
                    <a:pt x="1084392" y="566161"/>
                  </a:lnTo>
                  <a:lnTo>
                    <a:pt x="1086612" y="518922"/>
                  </a:lnTo>
                  <a:lnTo>
                    <a:pt x="1084392" y="471682"/>
                  </a:lnTo>
                  <a:lnTo>
                    <a:pt x="1077859" y="425632"/>
                  </a:lnTo>
                  <a:lnTo>
                    <a:pt x="1067207" y="380955"/>
                  </a:lnTo>
                  <a:lnTo>
                    <a:pt x="1052626" y="337834"/>
                  </a:lnTo>
                  <a:lnTo>
                    <a:pt x="1034307" y="296452"/>
                  </a:lnTo>
                  <a:lnTo>
                    <a:pt x="1012444" y="256991"/>
                  </a:lnTo>
                  <a:lnTo>
                    <a:pt x="987226" y="219635"/>
                  </a:lnTo>
                  <a:lnTo>
                    <a:pt x="958846" y="184568"/>
                  </a:lnTo>
                  <a:lnTo>
                    <a:pt x="927496" y="151971"/>
                  </a:lnTo>
                  <a:lnTo>
                    <a:pt x="893368" y="122028"/>
                  </a:lnTo>
                  <a:lnTo>
                    <a:pt x="856652" y="94923"/>
                  </a:lnTo>
                  <a:lnTo>
                    <a:pt x="817541" y="70837"/>
                  </a:lnTo>
                  <a:lnTo>
                    <a:pt x="776226" y="49955"/>
                  </a:lnTo>
                  <a:lnTo>
                    <a:pt x="732899" y="32459"/>
                  </a:lnTo>
                  <a:lnTo>
                    <a:pt x="687752" y="18533"/>
                  </a:lnTo>
                  <a:lnTo>
                    <a:pt x="640976" y="8359"/>
                  </a:lnTo>
                  <a:lnTo>
                    <a:pt x="592764" y="2120"/>
                  </a:lnTo>
                  <a:lnTo>
                    <a:pt x="54330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18931" y="3686555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0" y="518922"/>
                  </a:moveTo>
                  <a:lnTo>
                    <a:pt x="2219" y="471682"/>
                  </a:lnTo>
                  <a:lnTo>
                    <a:pt x="8752" y="425632"/>
                  </a:lnTo>
                  <a:lnTo>
                    <a:pt x="19404" y="380955"/>
                  </a:lnTo>
                  <a:lnTo>
                    <a:pt x="33985" y="337834"/>
                  </a:lnTo>
                  <a:lnTo>
                    <a:pt x="52304" y="296452"/>
                  </a:lnTo>
                  <a:lnTo>
                    <a:pt x="74168" y="256991"/>
                  </a:lnTo>
                  <a:lnTo>
                    <a:pt x="99385" y="219635"/>
                  </a:lnTo>
                  <a:lnTo>
                    <a:pt x="127765" y="184568"/>
                  </a:lnTo>
                  <a:lnTo>
                    <a:pt x="159115" y="151971"/>
                  </a:lnTo>
                  <a:lnTo>
                    <a:pt x="193243" y="122028"/>
                  </a:lnTo>
                  <a:lnTo>
                    <a:pt x="229959" y="94923"/>
                  </a:lnTo>
                  <a:lnTo>
                    <a:pt x="269070" y="70837"/>
                  </a:lnTo>
                  <a:lnTo>
                    <a:pt x="310385" y="49955"/>
                  </a:lnTo>
                  <a:lnTo>
                    <a:pt x="353712" y="32459"/>
                  </a:lnTo>
                  <a:lnTo>
                    <a:pt x="398859" y="18533"/>
                  </a:lnTo>
                  <a:lnTo>
                    <a:pt x="445635" y="8359"/>
                  </a:lnTo>
                  <a:lnTo>
                    <a:pt x="493847" y="2120"/>
                  </a:lnTo>
                  <a:lnTo>
                    <a:pt x="543306" y="0"/>
                  </a:lnTo>
                  <a:lnTo>
                    <a:pt x="592764" y="2120"/>
                  </a:lnTo>
                  <a:lnTo>
                    <a:pt x="640976" y="8359"/>
                  </a:lnTo>
                  <a:lnTo>
                    <a:pt x="687752" y="18533"/>
                  </a:lnTo>
                  <a:lnTo>
                    <a:pt x="732899" y="32459"/>
                  </a:lnTo>
                  <a:lnTo>
                    <a:pt x="776226" y="49955"/>
                  </a:lnTo>
                  <a:lnTo>
                    <a:pt x="817541" y="70837"/>
                  </a:lnTo>
                  <a:lnTo>
                    <a:pt x="856652" y="94923"/>
                  </a:lnTo>
                  <a:lnTo>
                    <a:pt x="893368" y="122028"/>
                  </a:lnTo>
                  <a:lnTo>
                    <a:pt x="927496" y="151971"/>
                  </a:lnTo>
                  <a:lnTo>
                    <a:pt x="958846" y="184568"/>
                  </a:lnTo>
                  <a:lnTo>
                    <a:pt x="987226" y="219635"/>
                  </a:lnTo>
                  <a:lnTo>
                    <a:pt x="1012444" y="256991"/>
                  </a:lnTo>
                  <a:lnTo>
                    <a:pt x="1034307" y="296452"/>
                  </a:lnTo>
                  <a:lnTo>
                    <a:pt x="1052626" y="337834"/>
                  </a:lnTo>
                  <a:lnTo>
                    <a:pt x="1067207" y="380955"/>
                  </a:lnTo>
                  <a:lnTo>
                    <a:pt x="1077859" y="425632"/>
                  </a:lnTo>
                  <a:lnTo>
                    <a:pt x="1084392" y="471682"/>
                  </a:lnTo>
                  <a:lnTo>
                    <a:pt x="1086612" y="518922"/>
                  </a:lnTo>
                  <a:lnTo>
                    <a:pt x="1084392" y="566161"/>
                  </a:lnTo>
                  <a:lnTo>
                    <a:pt x="1077859" y="612211"/>
                  </a:lnTo>
                  <a:lnTo>
                    <a:pt x="1067207" y="656888"/>
                  </a:lnTo>
                  <a:lnTo>
                    <a:pt x="1052626" y="700009"/>
                  </a:lnTo>
                  <a:lnTo>
                    <a:pt x="1034307" y="741391"/>
                  </a:lnTo>
                  <a:lnTo>
                    <a:pt x="1012444" y="780852"/>
                  </a:lnTo>
                  <a:lnTo>
                    <a:pt x="987226" y="818208"/>
                  </a:lnTo>
                  <a:lnTo>
                    <a:pt x="958846" y="853275"/>
                  </a:lnTo>
                  <a:lnTo>
                    <a:pt x="927496" y="885872"/>
                  </a:lnTo>
                  <a:lnTo>
                    <a:pt x="893368" y="915815"/>
                  </a:lnTo>
                  <a:lnTo>
                    <a:pt x="856652" y="942920"/>
                  </a:lnTo>
                  <a:lnTo>
                    <a:pt x="817541" y="967006"/>
                  </a:lnTo>
                  <a:lnTo>
                    <a:pt x="776226" y="987888"/>
                  </a:lnTo>
                  <a:lnTo>
                    <a:pt x="732899" y="1005384"/>
                  </a:lnTo>
                  <a:lnTo>
                    <a:pt x="687752" y="1019310"/>
                  </a:lnTo>
                  <a:lnTo>
                    <a:pt x="640976" y="1029484"/>
                  </a:lnTo>
                  <a:lnTo>
                    <a:pt x="592764" y="1035723"/>
                  </a:lnTo>
                  <a:lnTo>
                    <a:pt x="543306" y="1037844"/>
                  </a:lnTo>
                  <a:lnTo>
                    <a:pt x="493847" y="1035723"/>
                  </a:lnTo>
                  <a:lnTo>
                    <a:pt x="445635" y="1029484"/>
                  </a:lnTo>
                  <a:lnTo>
                    <a:pt x="398859" y="1019310"/>
                  </a:lnTo>
                  <a:lnTo>
                    <a:pt x="353712" y="1005384"/>
                  </a:lnTo>
                  <a:lnTo>
                    <a:pt x="310385" y="987888"/>
                  </a:lnTo>
                  <a:lnTo>
                    <a:pt x="269070" y="967006"/>
                  </a:lnTo>
                  <a:lnTo>
                    <a:pt x="229959" y="942920"/>
                  </a:lnTo>
                  <a:lnTo>
                    <a:pt x="193243" y="915815"/>
                  </a:lnTo>
                  <a:lnTo>
                    <a:pt x="159115" y="885872"/>
                  </a:lnTo>
                  <a:lnTo>
                    <a:pt x="127765" y="853275"/>
                  </a:lnTo>
                  <a:lnTo>
                    <a:pt x="99385" y="818208"/>
                  </a:lnTo>
                  <a:lnTo>
                    <a:pt x="74167" y="780852"/>
                  </a:lnTo>
                  <a:lnTo>
                    <a:pt x="52304" y="741391"/>
                  </a:lnTo>
                  <a:lnTo>
                    <a:pt x="33985" y="700009"/>
                  </a:lnTo>
                  <a:lnTo>
                    <a:pt x="19404" y="656888"/>
                  </a:lnTo>
                  <a:lnTo>
                    <a:pt x="8752" y="612211"/>
                  </a:lnTo>
                  <a:lnTo>
                    <a:pt x="2219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72931" y="4092397"/>
            <a:ext cx="5784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38390" y="1999233"/>
            <a:ext cx="1082675" cy="1050925"/>
            <a:chOff x="7438390" y="1999233"/>
            <a:chExt cx="1082675" cy="1050925"/>
          </a:xfrm>
        </p:grpSpPr>
        <p:sp>
          <p:nvSpPr>
            <p:cNvPr id="17" name="object 17"/>
            <p:cNvSpPr/>
            <p:nvPr/>
          </p:nvSpPr>
          <p:spPr>
            <a:xfrm>
              <a:off x="7444740" y="2005583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534924" y="0"/>
                  </a:moveTo>
                  <a:lnTo>
                    <a:pt x="486239" y="2120"/>
                  </a:lnTo>
                  <a:lnTo>
                    <a:pt x="438778" y="8359"/>
                  </a:lnTo>
                  <a:lnTo>
                    <a:pt x="392729" y="18533"/>
                  </a:lnTo>
                  <a:lnTo>
                    <a:pt x="348283" y="32459"/>
                  </a:lnTo>
                  <a:lnTo>
                    <a:pt x="305626" y="49955"/>
                  </a:lnTo>
                  <a:lnTo>
                    <a:pt x="264950" y="70837"/>
                  </a:lnTo>
                  <a:lnTo>
                    <a:pt x="226441" y="94923"/>
                  </a:lnTo>
                  <a:lnTo>
                    <a:pt x="190290" y="122028"/>
                  </a:lnTo>
                  <a:lnTo>
                    <a:pt x="156686" y="151971"/>
                  </a:lnTo>
                  <a:lnTo>
                    <a:pt x="125816" y="184568"/>
                  </a:lnTo>
                  <a:lnTo>
                    <a:pt x="97871" y="219635"/>
                  </a:lnTo>
                  <a:lnTo>
                    <a:pt x="73039" y="256991"/>
                  </a:lnTo>
                  <a:lnTo>
                    <a:pt x="51508" y="296452"/>
                  </a:lnTo>
                  <a:lnTo>
                    <a:pt x="33469" y="337834"/>
                  </a:lnTo>
                  <a:lnTo>
                    <a:pt x="19109" y="380955"/>
                  </a:lnTo>
                  <a:lnTo>
                    <a:pt x="8619" y="425632"/>
                  </a:lnTo>
                  <a:lnTo>
                    <a:pt x="2186" y="471682"/>
                  </a:lnTo>
                  <a:lnTo>
                    <a:pt x="0" y="518921"/>
                  </a:lnTo>
                  <a:lnTo>
                    <a:pt x="2186" y="566161"/>
                  </a:lnTo>
                  <a:lnTo>
                    <a:pt x="8619" y="612211"/>
                  </a:lnTo>
                  <a:lnTo>
                    <a:pt x="19109" y="656888"/>
                  </a:lnTo>
                  <a:lnTo>
                    <a:pt x="33469" y="700009"/>
                  </a:lnTo>
                  <a:lnTo>
                    <a:pt x="51508" y="741391"/>
                  </a:lnTo>
                  <a:lnTo>
                    <a:pt x="73039" y="780852"/>
                  </a:lnTo>
                  <a:lnTo>
                    <a:pt x="97871" y="818208"/>
                  </a:lnTo>
                  <a:lnTo>
                    <a:pt x="125816" y="853275"/>
                  </a:lnTo>
                  <a:lnTo>
                    <a:pt x="156686" y="885872"/>
                  </a:lnTo>
                  <a:lnTo>
                    <a:pt x="190290" y="915815"/>
                  </a:lnTo>
                  <a:lnTo>
                    <a:pt x="226441" y="942920"/>
                  </a:lnTo>
                  <a:lnTo>
                    <a:pt x="264950" y="967006"/>
                  </a:lnTo>
                  <a:lnTo>
                    <a:pt x="305626" y="987888"/>
                  </a:lnTo>
                  <a:lnTo>
                    <a:pt x="348283" y="1005384"/>
                  </a:lnTo>
                  <a:lnTo>
                    <a:pt x="392729" y="1019310"/>
                  </a:lnTo>
                  <a:lnTo>
                    <a:pt x="438778" y="1029484"/>
                  </a:lnTo>
                  <a:lnTo>
                    <a:pt x="486239" y="1035723"/>
                  </a:lnTo>
                  <a:lnTo>
                    <a:pt x="534924" y="1037843"/>
                  </a:lnTo>
                  <a:lnTo>
                    <a:pt x="583608" y="1035723"/>
                  </a:lnTo>
                  <a:lnTo>
                    <a:pt x="631069" y="1029484"/>
                  </a:lnTo>
                  <a:lnTo>
                    <a:pt x="677118" y="1019310"/>
                  </a:lnTo>
                  <a:lnTo>
                    <a:pt x="721564" y="1005384"/>
                  </a:lnTo>
                  <a:lnTo>
                    <a:pt x="764221" y="987888"/>
                  </a:lnTo>
                  <a:lnTo>
                    <a:pt x="804897" y="967006"/>
                  </a:lnTo>
                  <a:lnTo>
                    <a:pt x="843406" y="942920"/>
                  </a:lnTo>
                  <a:lnTo>
                    <a:pt x="879557" y="915815"/>
                  </a:lnTo>
                  <a:lnTo>
                    <a:pt x="913161" y="885872"/>
                  </a:lnTo>
                  <a:lnTo>
                    <a:pt x="944031" y="853275"/>
                  </a:lnTo>
                  <a:lnTo>
                    <a:pt x="971976" y="818208"/>
                  </a:lnTo>
                  <a:lnTo>
                    <a:pt x="996808" y="780852"/>
                  </a:lnTo>
                  <a:lnTo>
                    <a:pt x="1018339" y="741391"/>
                  </a:lnTo>
                  <a:lnTo>
                    <a:pt x="1036378" y="700009"/>
                  </a:lnTo>
                  <a:lnTo>
                    <a:pt x="1050738" y="656888"/>
                  </a:lnTo>
                  <a:lnTo>
                    <a:pt x="1061228" y="612211"/>
                  </a:lnTo>
                  <a:lnTo>
                    <a:pt x="1067661" y="566161"/>
                  </a:lnTo>
                  <a:lnTo>
                    <a:pt x="1069848" y="518921"/>
                  </a:lnTo>
                  <a:lnTo>
                    <a:pt x="1067661" y="471682"/>
                  </a:lnTo>
                  <a:lnTo>
                    <a:pt x="1061228" y="425632"/>
                  </a:lnTo>
                  <a:lnTo>
                    <a:pt x="1050738" y="380955"/>
                  </a:lnTo>
                  <a:lnTo>
                    <a:pt x="1036378" y="337834"/>
                  </a:lnTo>
                  <a:lnTo>
                    <a:pt x="1018339" y="296452"/>
                  </a:lnTo>
                  <a:lnTo>
                    <a:pt x="996808" y="256991"/>
                  </a:lnTo>
                  <a:lnTo>
                    <a:pt x="971976" y="219635"/>
                  </a:lnTo>
                  <a:lnTo>
                    <a:pt x="944031" y="184568"/>
                  </a:lnTo>
                  <a:lnTo>
                    <a:pt x="913161" y="151971"/>
                  </a:lnTo>
                  <a:lnTo>
                    <a:pt x="879557" y="122028"/>
                  </a:lnTo>
                  <a:lnTo>
                    <a:pt x="843406" y="94923"/>
                  </a:lnTo>
                  <a:lnTo>
                    <a:pt x="804897" y="70837"/>
                  </a:lnTo>
                  <a:lnTo>
                    <a:pt x="764221" y="49955"/>
                  </a:lnTo>
                  <a:lnTo>
                    <a:pt x="721564" y="32459"/>
                  </a:lnTo>
                  <a:lnTo>
                    <a:pt x="677118" y="18533"/>
                  </a:lnTo>
                  <a:lnTo>
                    <a:pt x="631069" y="8359"/>
                  </a:lnTo>
                  <a:lnTo>
                    <a:pt x="583608" y="212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44740" y="2005583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1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1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3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62443" y="2392426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61961" y="1481327"/>
            <a:ext cx="1744345" cy="3727450"/>
            <a:chOff x="7061961" y="1481327"/>
            <a:chExt cx="1744345" cy="3727450"/>
          </a:xfrm>
        </p:grpSpPr>
        <p:sp>
          <p:nvSpPr>
            <p:cNvPr id="21" name="object 21"/>
            <p:cNvSpPr/>
            <p:nvPr/>
          </p:nvSpPr>
          <p:spPr>
            <a:xfrm>
              <a:off x="7107428" y="1481327"/>
              <a:ext cx="1659255" cy="2209165"/>
            </a:xfrm>
            <a:custGeom>
              <a:avLst/>
              <a:gdLst/>
              <a:ahLst/>
              <a:cxnLst/>
              <a:rect l="l" t="t" r="r" b="b"/>
              <a:pathLst>
                <a:path w="1659254" h="2209165">
                  <a:moveTo>
                    <a:pt x="872363" y="1562100"/>
                  </a:moveTo>
                  <a:lnTo>
                    <a:pt x="788035" y="1574165"/>
                  </a:lnTo>
                  <a:lnTo>
                    <a:pt x="806107" y="1600225"/>
                  </a:lnTo>
                  <a:lnTo>
                    <a:pt x="0" y="2157984"/>
                  </a:lnTo>
                  <a:lnTo>
                    <a:pt x="7112" y="2168398"/>
                  </a:lnTo>
                  <a:lnTo>
                    <a:pt x="813396" y="1610741"/>
                  </a:lnTo>
                  <a:lnTo>
                    <a:pt x="831469" y="1636776"/>
                  </a:lnTo>
                  <a:lnTo>
                    <a:pt x="855459" y="1592961"/>
                  </a:lnTo>
                  <a:lnTo>
                    <a:pt x="872363" y="1562100"/>
                  </a:lnTo>
                  <a:close/>
                </a:path>
                <a:path w="1659254" h="2209165">
                  <a:moveTo>
                    <a:pt x="917575" y="76835"/>
                  </a:moveTo>
                  <a:lnTo>
                    <a:pt x="911110" y="63373"/>
                  </a:lnTo>
                  <a:lnTo>
                    <a:pt x="880745" y="0"/>
                  </a:lnTo>
                  <a:lnTo>
                    <a:pt x="841375" y="75565"/>
                  </a:lnTo>
                  <a:lnTo>
                    <a:pt x="873163" y="76098"/>
                  </a:lnTo>
                  <a:lnTo>
                    <a:pt x="865886" y="524891"/>
                  </a:lnTo>
                  <a:lnTo>
                    <a:pt x="878586" y="525018"/>
                  </a:lnTo>
                  <a:lnTo>
                    <a:pt x="885863" y="76314"/>
                  </a:lnTo>
                  <a:lnTo>
                    <a:pt x="917575" y="76835"/>
                  </a:lnTo>
                  <a:close/>
                </a:path>
                <a:path w="1659254" h="2209165">
                  <a:moveTo>
                    <a:pt x="1659128" y="2199640"/>
                  </a:moveTo>
                  <a:lnTo>
                    <a:pt x="1003211" y="1608467"/>
                  </a:lnTo>
                  <a:lnTo>
                    <a:pt x="1010881" y="1599946"/>
                  </a:lnTo>
                  <a:lnTo>
                    <a:pt x="1024509" y="1584833"/>
                  </a:lnTo>
                  <a:lnTo>
                    <a:pt x="942340" y="1562100"/>
                  </a:lnTo>
                  <a:lnTo>
                    <a:pt x="973455" y="1641475"/>
                  </a:lnTo>
                  <a:lnTo>
                    <a:pt x="994727" y="1617878"/>
                  </a:lnTo>
                  <a:lnTo>
                    <a:pt x="1650619" y="2209165"/>
                  </a:lnTo>
                  <a:lnTo>
                    <a:pt x="1659128" y="219964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07629" y="2102358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1962" y="4683251"/>
              <a:ext cx="1744345" cy="525780"/>
            </a:xfrm>
            <a:custGeom>
              <a:avLst/>
              <a:gdLst/>
              <a:ahLst/>
              <a:cxnLst/>
              <a:rect l="l" t="t" r="r" b="b"/>
              <a:pathLst>
                <a:path w="1744345" h="525779">
                  <a:moveTo>
                    <a:pt x="81026" y="78994"/>
                  </a:moveTo>
                  <a:lnTo>
                    <a:pt x="74485" y="62738"/>
                  </a:lnTo>
                  <a:lnTo>
                    <a:pt x="49276" y="0"/>
                  </a:lnTo>
                  <a:lnTo>
                    <a:pt x="5080" y="72898"/>
                  </a:lnTo>
                  <a:lnTo>
                    <a:pt x="36677" y="75438"/>
                  </a:lnTo>
                  <a:lnTo>
                    <a:pt x="0" y="524510"/>
                  </a:lnTo>
                  <a:lnTo>
                    <a:pt x="12700" y="525526"/>
                  </a:lnTo>
                  <a:lnTo>
                    <a:pt x="49377" y="76454"/>
                  </a:lnTo>
                  <a:lnTo>
                    <a:pt x="81026" y="78994"/>
                  </a:lnTo>
                  <a:close/>
                </a:path>
                <a:path w="1744345" h="525779">
                  <a:moveTo>
                    <a:pt x="1744218" y="524395"/>
                  </a:moveTo>
                  <a:lnTo>
                    <a:pt x="1711820" y="116586"/>
                  </a:lnTo>
                  <a:lnTo>
                    <a:pt x="1743456" y="114046"/>
                  </a:lnTo>
                  <a:lnTo>
                    <a:pt x="1737321" y="103886"/>
                  </a:lnTo>
                  <a:lnTo>
                    <a:pt x="1699514" y="41148"/>
                  </a:lnTo>
                  <a:lnTo>
                    <a:pt x="1667510" y="120142"/>
                  </a:lnTo>
                  <a:lnTo>
                    <a:pt x="1699247" y="117602"/>
                  </a:lnTo>
                  <a:lnTo>
                    <a:pt x="1731518" y="525399"/>
                  </a:lnTo>
                  <a:lnTo>
                    <a:pt x="1744218" y="524395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719696" y="5226811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283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8452866" y="5226811"/>
            <a:ext cx="68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61552" y="1980946"/>
            <a:ext cx="22040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Sum up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products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inputs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their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Output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sum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&gt;= </a:t>
            </a: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3041" y="368884"/>
            <a:ext cx="23939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3000" b="1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455F51"/>
                </a:solidFill>
                <a:latin typeface="Calibri"/>
                <a:cs typeface="Calibri"/>
              </a:rPr>
              <a:t>perceptron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041" y="1376321"/>
            <a:ext cx="4760595" cy="34810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80" dirty="0">
                <a:latin typeface="Calibri"/>
                <a:cs typeface="Calibri"/>
              </a:rPr>
              <a:t>LTU’s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perceptron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reinforcing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correct behavior</a:t>
            </a:r>
            <a:r>
              <a:rPr sz="2800" spc="6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during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241300" marR="288290" indent="-228600" algn="just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15" dirty="0">
                <a:latin typeface="Calibri"/>
                <a:cs typeface="Calibri"/>
              </a:rPr>
              <a:t>too </a:t>
            </a:r>
            <a:r>
              <a:rPr sz="2800" spc="-10" dirty="0">
                <a:latin typeface="Calibri"/>
                <a:cs typeface="Calibri"/>
              </a:rPr>
              <a:t>has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biological basis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(“cells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20" dirty="0">
                <a:latin typeface="Calibri"/>
                <a:cs typeface="Calibri"/>
              </a:rPr>
              <a:t>fire </a:t>
            </a:r>
            <a:r>
              <a:rPr sz="2800" spc="-40" dirty="0">
                <a:latin typeface="Calibri"/>
                <a:cs typeface="Calibri"/>
              </a:rPr>
              <a:t>together, </a:t>
            </a:r>
            <a:r>
              <a:rPr sz="2800" spc="-15" dirty="0">
                <a:latin typeface="Calibri"/>
                <a:cs typeface="Calibri"/>
              </a:rPr>
              <a:t>wire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together”)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38390" y="1973326"/>
            <a:ext cx="1082675" cy="1050925"/>
            <a:chOff x="7438390" y="1973326"/>
            <a:chExt cx="1082675" cy="1050925"/>
          </a:xfrm>
        </p:grpSpPr>
        <p:sp>
          <p:nvSpPr>
            <p:cNvPr id="9" name="object 9"/>
            <p:cNvSpPr/>
            <p:nvPr/>
          </p:nvSpPr>
          <p:spPr>
            <a:xfrm>
              <a:off x="7444740" y="1979676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534924" y="0"/>
                  </a:moveTo>
                  <a:lnTo>
                    <a:pt x="486239" y="2120"/>
                  </a:lnTo>
                  <a:lnTo>
                    <a:pt x="438778" y="8359"/>
                  </a:lnTo>
                  <a:lnTo>
                    <a:pt x="392729" y="18533"/>
                  </a:lnTo>
                  <a:lnTo>
                    <a:pt x="348283" y="32459"/>
                  </a:lnTo>
                  <a:lnTo>
                    <a:pt x="305626" y="49955"/>
                  </a:lnTo>
                  <a:lnTo>
                    <a:pt x="264950" y="70837"/>
                  </a:lnTo>
                  <a:lnTo>
                    <a:pt x="226441" y="94923"/>
                  </a:lnTo>
                  <a:lnTo>
                    <a:pt x="190290" y="122028"/>
                  </a:lnTo>
                  <a:lnTo>
                    <a:pt x="156686" y="151971"/>
                  </a:lnTo>
                  <a:lnTo>
                    <a:pt x="125816" y="184568"/>
                  </a:lnTo>
                  <a:lnTo>
                    <a:pt x="97871" y="219635"/>
                  </a:lnTo>
                  <a:lnTo>
                    <a:pt x="73039" y="256991"/>
                  </a:lnTo>
                  <a:lnTo>
                    <a:pt x="51508" y="296452"/>
                  </a:lnTo>
                  <a:lnTo>
                    <a:pt x="33469" y="337834"/>
                  </a:lnTo>
                  <a:lnTo>
                    <a:pt x="19109" y="380955"/>
                  </a:lnTo>
                  <a:lnTo>
                    <a:pt x="8619" y="425632"/>
                  </a:lnTo>
                  <a:lnTo>
                    <a:pt x="2186" y="471682"/>
                  </a:lnTo>
                  <a:lnTo>
                    <a:pt x="0" y="518922"/>
                  </a:lnTo>
                  <a:lnTo>
                    <a:pt x="2186" y="566161"/>
                  </a:lnTo>
                  <a:lnTo>
                    <a:pt x="8619" y="612211"/>
                  </a:lnTo>
                  <a:lnTo>
                    <a:pt x="19109" y="656888"/>
                  </a:lnTo>
                  <a:lnTo>
                    <a:pt x="33469" y="700009"/>
                  </a:lnTo>
                  <a:lnTo>
                    <a:pt x="51508" y="741391"/>
                  </a:lnTo>
                  <a:lnTo>
                    <a:pt x="73039" y="780852"/>
                  </a:lnTo>
                  <a:lnTo>
                    <a:pt x="97871" y="818208"/>
                  </a:lnTo>
                  <a:lnTo>
                    <a:pt x="125816" y="853275"/>
                  </a:lnTo>
                  <a:lnTo>
                    <a:pt x="156686" y="885872"/>
                  </a:lnTo>
                  <a:lnTo>
                    <a:pt x="190290" y="915815"/>
                  </a:lnTo>
                  <a:lnTo>
                    <a:pt x="226441" y="942920"/>
                  </a:lnTo>
                  <a:lnTo>
                    <a:pt x="264950" y="967006"/>
                  </a:lnTo>
                  <a:lnTo>
                    <a:pt x="305626" y="987888"/>
                  </a:lnTo>
                  <a:lnTo>
                    <a:pt x="348283" y="1005384"/>
                  </a:lnTo>
                  <a:lnTo>
                    <a:pt x="392729" y="1019310"/>
                  </a:lnTo>
                  <a:lnTo>
                    <a:pt x="438778" y="1029484"/>
                  </a:lnTo>
                  <a:lnTo>
                    <a:pt x="486239" y="1035723"/>
                  </a:lnTo>
                  <a:lnTo>
                    <a:pt x="534924" y="1037844"/>
                  </a:lnTo>
                  <a:lnTo>
                    <a:pt x="583608" y="1035723"/>
                  </a:lnTo>
                  <a:lnTo>
                    <a:pt x="631069" y="1029484"/>
                  </a:lnTo>
                  <a:lnTo>
                    <a:pt x="677118" y="1019310"/>
                  </a:lnTo>
                  <a:lnTo>
                    <a:pt x="721564" y="1005384"/>
                  </a:lnTo>
                  <a:lnTo>
                    <a:pt x="764221" y="987888"/>
                  </a:lnTo>
                  <a:lnTo>
                    <a:pt x="804897" y="967006"/>
                  </a:lnTo>
                  <a:lnTo>
                    <a:pt x="843406" y="942920"/>
                  </a:lnTo>
                  <a:lnTo>
                    <a:pt x="879557" y="915815"/>
                  </a:lnTo>
                  <a:lnTo>
                    <a:pt x="913161" y="885872"/>
                  </a:lnTo>
                  <a:lnTo>
                    <a:pt x="944031" y="853275"/>
                  </a:lnTo>
                  <a:lnTo>
                    <a:pt x="971976" y="818208"/>
                  </a:lnTo>
                  <a:lnTo>
                    <a:pt x="996808" y="780852"/>
                  </a:lnTo>
                  <a:lnTo>
                    <a:pt x="1018339" y="741391"/>
                  </a:lnTo>
                  <a:lnTo>
                    <a:pt x="1036378" y="700009"/>
                  </a:lnTo>
                  <a:lnTo>
                    <a:pt x="1050738" y="656888"/>
                  </a:lnTo>
                  <a:lnTo>
                    <a:pt x="1061228" y="612211"/>
                  </a:lnTo>
                  <a:lnTo>
                    <a:pt x="1067661" y="566161"/>
                  </a:lnTo>
                  <a:lnTo>
                    <a:pt x="1069848" y="518922"/>
                  </a:lnTo>
                  <a:lnTo>
                    <a:pt x="1067661" y="471682"/>
                  </a:lnTo>
                  <a:lnTo>
                    <a:pt x="1061228" y="425632"/>
                  </a:lnTo>
                  <a:lnTo>
                    <a:pt x="1050738" y="380955"/>
                  </a:lnTo>
                  <a:lnTo>
                    <a:pt x="1036378" y="337834"/>
                  </a:lnTo>
                  <a:lnTo>
                    <a:pt x="1018339" y="296452"/>
                  </a:lnTo>
                  <a:lnTo>
                    <a:pt x="996808" y="256991"/>
                  </a:lnTo>
                  <a:lnTo>
                    <a:pt x="971976" y="219635"/>
                  </a:lnTo>
                  <a:lnTo>
                    <a:pt x="944031" y="184568"/>
                  </a:lnTo>
                  <a:lnTo>
                    <a:pt x="913161" y="151971"/>
                  </a:lnTo>
                  <a:lnTo>
                    <a:pt x="879557" y="122028"/>
                  </a:lnTo>
                  <a:lnTo>
                    <a:pt x="843406" y="94923"/>
                  </a:lnTo>
                  <a:lnTo>
                    <a:pt x="804897" y="70837"/>
                  </a:lnTo>
                  <a:lnTo>
                    <a:pt x="764221" y="49955"/>
                  </a:lnTo>
                  <a:lnTo>
                    <a:pt x="721564" y="32459"/>
                  </a:lnTo>
                  <a:lnTo>
                    <a:pt x="677118" y="18533"/>
                  </a:lnTo>
                  <a:lnTo>
                    <a:pt x="631069" y="8359"/>
                  </a:lnTo>
                  <a:lnTo>
                    <a:pt x="583608" y="212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44740" y="1979676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62443" y="2366009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93342" y="1973326"/>
            <a:ext cx="2161540" cy="1050925"/>
            <a:chOff x="7693342" y="1973326"/>
            <a:chExt cx="2161540" cy="1050925"/>
          </a:xfrm>
        </p:grpSpPr>
        <p:sp>
          <p:nvSpPr>
            <p:cNvPr id="13" name="object 13"/>
            <p:cNvSpPr/>
            <p:nvPr/>
          </p:nvSpPr>
          <p:spPr>
            <a:xfrm>
              <a:off x="7707630" y="2074926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6716" y="1979676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535685" y="0"/>
                  </a:moveTo>
                  <a:lnTo>
                    <a:pt x="486918" y="2120"/>
                  </a:lnTo>
                  <a:lnTo>
                    <a:pt x="439380" y="8359"/>
                  </a:lnTo>
                  <a:lnTo>
                    <a:pt x="393259" y="18533"/>
                  </a:lnTo>
                  <a:lnTo>
                    <a:pt x="348744" y="32459"/>
                  </a:lnTo>
                  <a:lnTo>
                    <a:pt x="306024" y="49955"/>
                  </a:lnTo>
                  <a:lnTo>
                    <a:pt x="265288" y="70837"/>
                  </a:lnTo>
                  <a:lnTo>
                    <a:pt x="226726" y="94923"/>
                  </a:lnTo>
                  <a:lnTo>
                    <a:pt x="190526" y="122028"/>
                  </a:lnTo>
                  <a:lnTo>
                    <a:pt x="156876" y="151971"/>
                  </a:lnTo>
                  <a:lnTo>
                    <a:pt x="125967" y="184568"/>
                  </a:lnTo>
                  <a:lnTo>
                    <a:pt x="97986" y="219635"/>
                  </a:lnTo>
                  <a:lnTo>
                    <a:pt x="73123" y="256991"/>
                  </a:lnTo>
                  <a:lnTo>
                    <a:pt x="51567" y="296452"/>
                  </a:lnTo>
                  <a:lnTo>
                    <a:pt x="33507" y="337834"/>
                  </a:lnTo>
                  <a:lnTo>
                    <a:pt x="19131" y="380955"/>
                  </a:lnTo>
                  <a:lnTo>
                    <a:pt x="8628" y="425632"/>
                  </a:lnTo>
                  <a:lnTo>
                    <a:pt x="2188" y="471682"/>
                  </a:lnTo>
                  <a:lnTo>
                    <a:pt x="0" y="518922"/>
                  </a:lnTo>
                  <a:lnTo>
                    <a:pt x="2188" y="566161"/>
                  </a:lnTo>
                  <a:lnTo>
                    <a:pt x="8628" y="612211"/>
                  </a:lnTo>
                  <a:lnTo>
                    <a:pt x="19131" y="656888"/>
                  </a:lnTo>
                  <a:lnTo>
                    <a:pt x="33507" y="700009"/>
                  </a:lnTo>
                  <a:lnTo>
                    <a:pt x="51567" y="741391"/>
                  </a:lnTo>
                  <a:lnTo>
                    <a:pt x="73123" y="780852"/>
                  </a:lnTo>
                  <a:lnTo>
                    <a:pt x="97986" y="818208"/>
                  </a:lnTo>
                  <a:lnTo>
                    <a:pt x="125967" y="853275"/>
                  </a:lnTo>
                  <a:lnTo>
                    <a:pt x="156876" y="885872"/>
                  </a:lnTo>
                  <a:lnTo>
                    <a:pt x="190526" y="915815"/>
                  </a:lnTo>
                  <a:lnTo>
                    <a:pt x="226726" y="942920"/>
                  </a:lnTo>
                  <a:lnTo>
                    <a:pt x="265288" y="967006"/>
                  </a:lnTo>
                  <a:lnTo>
                    <a:pt x="306024" y="987888"/>
                  </a:lnTo>
                  <a:lnTo>
                    <a:pt x="348744" y="1005384"/>
                  </a:lnTo>
                  <a:lnTo>
                    <a:pt x="393259" y="1019310"/>
                  </a:lnTo>
                  <a:lnTo>
                    <a:pt x="439380" y="1029484"/>
                  </a:lnTo>
                  <a:lnTo>
                    <a:pt x="486918" y="1035723"/>
                  </a:lnTo>
                  <a:lnTo>
                    <a:pt x="535685" y="1037844"/>
                  </a:lnTo>
                  <a:lnTo>
                    <a:pt x="584453" y="1035723"/>
                  </a:lnTo>
                  <a:lnTo>
                    <a:pt x="631991" y="1029484"/>
                  </a:lnTo>
                  <a:lnTo>
                    <a:pt x="678112" y="1019310"/>
                  </a:lnTo>
                  <a:lnTo>
                    <a:pt x="722627" y="1005384"/>
                  </a:lnTo>
                  <a:lnTo>
                    <a:pt x="765347" y="987888"/>
                  </a:lnTo>
                  <a:lnTo>
                    <a:pt x="806083" y="967006"/>
                  </a:lnTo>
                  <a:lnTo>
                    <a:pt x="844645" y="942920"/>
                  </a:lnTo>
                  <a:lnTo>
                    <a:pt x="880845" y="915815"/>
                  </a:lnTo>
                  <a:lnTo>
                    <a:pt x="914495" y="885872"/>
                  </a:lnTo>
                  <a:lnTo>
                    <a:pt x="945404" y="853275"/>
                  </a:lnTo>
                  <a:lnTo>
                    <a:pt x="973385" y="818208"/>
                  </a:lnTo>
                  <a:lnTo>
                    <a:pt x="998248" y="780852"/>
                  </a:lnTo>
                  <a:lnTo>
                    <a:pt x="1019804" y="741391"/>
                  </a:lnTo>
                  <a:lnTo>
                    <a:pt x="1037864" y="700009"/>
                  </a:lnTo>
                  <a:lnTo>
                    <a:pt x="1052240" y="656888"/>
                  </a:lnTo>
                  <a:lnTo>
                    <a:pt x="1062743" y="612211"/>
                  </a:lnTo>
                  <a:lnTo>
                    <a:pt x="1069183" y="566161"/>
                  </a:lnTo>
                  <a:lnTo>
                    <a:pt x="1071372" y="518922"/>
                  </a:lnTo>
                  <a:lnTo>
                    <a:pt x="1069183" y="471682"/>
                  </a:lnTo>
                  <a:lnTo>
                    <a:pt x="1062743" y="425632"/>
                  </a:lnTo>
                  <a:lnTo>
                    <a:pt x="1052240" y="380955"/>
                  </a:lnTo>
                  <a:lnTo>
                    <a:pt x="1037864" y="337834"/>
                  </a:lnTo>
                  <a:lnTo>
                    <a:pt x="1019804" y="296452"/>
                  </a:lnTo>
                  <a:lnTo>
                    <a:pt x="998248" y="256991"/>
                  </a:lnTo>
                  <a:lnTo>
                    <a:pt x="973385" y="219635"/>
                  </a:lnTo>
                  <a:lnTo>
                    <a:pt x="945404" y="184568"/>
                  </a:lnTo>
                  <a:lnTo>
                    <a:pt x="914495" y="151971"/>
                  </a:lnTo>
                  <a:lnTo>
                    <a:pt x="880845" y="122028"/>
                  </a:lnTo>
                  <a:lnTo>
                    <a:pt x="844645" y="94923"/>
                  </a:lnTo>
                  <a:lnTo>
                    <a:pt x="806083" y="70837"/>
                  </a:lnTo>
                  <a:lnTo>
                    <a:pt x="765347" y="49955"/>
                  </a:lnTo>
                  <a:lnTo>
                    <a:pt x="722627" y="32459"/>
                  </a:lnTo>
                  <a:lnTo>
                    <a:pt x="678112" y="18533"/>
                  </a:lnTo>
                  <a:lnTo>
                    <a:pt x="631991" y="8359"/>
                  </a:lnTo>
                  <a:lnTo>
                    <a:pt x="584453" y="2120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76716" y="1979676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0" y="518922"/>
                  </a:moveTo>
                  <a:lnTo>
                    <a:pt x="2188" y="471682"/>
                  </a:lnTo>
                  <a:lnTo>
                    <a:pt x="8628" y="425632"/>
                  </a:lnTo>
                  <a:lnTo>
                    <a:pt x="19131" y="380955"/>
                  </a:lnTo>
                  <a:lnTo>
                    <a:pt x="33507" y="337834"/>
                  </a:lnTo>
                  <a:lnTo>
                    <a:pt x="51567" y="296452"/>
                  </a:lnTo>
                  <a:lnTo>
                    <a:pt x="73123" y="256991"/>
                  </a:lnTo>
                  <a:lnTo>
                    <a:pt x="97986" y="219635"/>
                  </a:lnTo>
                  <a:lnTo>
                    <a:pt x="125967" y="184568"/>
                  </a:lnTo>
                  <a:lnTo>
                    <a:pt x="156876" y="151971"/>
                  </a:lnTo>
                  <a:lnTo>
                    <a:pt x="190526" y="122028"/>
                  </a:lnTo>
                  <a:lnTo>
                    <a:pt x="226726" y="94923"/>
                  </a:lnTo>
                  <a:lnTo>
                    <a:pt x="265288" y="70837"/>
                  </a:lnTo>
                  <a:lnTo>
                    <a:pt x="306024" y="49955"/>
                  </a:lnTo>
                  <a:lnTo>
                    <a:pt x="348744" y="32459"/>
                  </a:lnTo>
                  <a:lnTo>
                    <a:pt x="393259" y="18533"/>
                  </a:lnTo>
                  <a:lnTo>
                    <a:pt x="439380" y="8359"/>
                  </a:lnTo>
                  <a:lnTo>
                    <a:pt x="486918" y="2120"/>
                  </a:lnTo>
                  <a:lnTo>
                    <a:pt x="535685" y="0"/>
                  </a:lnTo>
                  <a:lnTo>
                    <a:pt x="584453" y="2120"/>
                  </a:lnTo>
                  <a:lnTo>
                    <a:pt x="631991" y="8359"/>
                  </a:lnTo>
                  <a:lnTo>
                    <a:pt x="678112" y="18533"/>
                  </a:lnTo>
                  <a:lnTo>
                    <a:pt x="722627" y="32459"/>
                  </a:lnTo>
                  <a:lnTo>
                    <a:pt x="765347" y="49955"/>
                  </a:lnTo>
                  <a:lnTo>
                    <a:pt x="806083" y="70837"/>
                  </a:lnTo>
                  <a:lnTo>
                    <a:pt x="844645" y="94923"/>
                  </a:lnTo>
                  <a:lnTo>
                    <a:pt x="880845" y="122028"/>
                  </a:lnTo>
                  <a:lnTo>
                    <a:pt x="914495" y="151971"/>
                  </a:lnTo>
                  <a:lnTo>
                    <a:pt x="945404" y="184568"/>
                  </a:lnTo>
                  <a:lnTo>
                    <a:pt x="973385" y="219635"/>
                  </a:lnTo>
                  <a:lnTo>
                    <a:pt x="998248" y="256991"/>
                  </a:lnTo>
                  <a:lnTo>
                    <a:pt x="1019804" y="296452"/>
                  </a:lnTo>
                  <a:lnTo>
                    <a:pt x="1037864" y="337834"/>
                  </a:lnTo>
                  <a:lnTo>
                    <a:pt x="1052240" y="380955"/>
                  </a:lnTo>
                  <a:lnTo>
                    <a:pt x="1062743" y="425632"/>
                  </a:lnTo>
                  <a:lnTo>
                    <a:pt x="1069183" y="471682"/>
                  </a:lnTo>
                  <a:lnTo>
                    <a:pt x="1071372" y="518922"/>
                  </a:lnTo>
                  <a:lnTo>
                    <a:pt x="1069183" y="566161"/>
                  </a:lnTo>
                  <a:lnTo>
                    <a:pt x="1062743" y="612211"/>
                  </a:lnTo>
                  <a:lnTo>
                    <a:pt x="1052240" y="656888"/>
                  </a:lnTo>
                  <a:lnTo>
                    <a:pt x="1037864" y="700009"/>
                  </a:lnTo>
                  <a:lnTo>
                    <a:pt x="1019804" y="741391"/>
                  </a:lnTo>
                  <a:lnTo>
                    <a:pt x="998248" y="780852"/>
                  </a:lnTo>
                  <a:lnTo>
                    <a:pt x="973385" y="818208"/>
                  </a:lnTo>
                  <a:lnTo>
                    <a:pt x="945404" y="853275"/>
                  </a:lnTo>
                  <a:lnTo>
                    <a:pt x="914495" y="885872"/>
                  </a:lnTo>
                  <a:lnTo>
                    <a:pt x="880845" y="915815"/>
                  </a:lnTo>
                  <a:lnTo>
                    <a:pt x="844645" y="942920"/>
                  </a:lnTo>
                  <a:lnTo>
                    <a:pt x="806083" y="967006"/>
                  </a:lnTo>
                  <a:lnTo>
                    <a:pt x="765347" y="987888"/>
                  </a:lnTo>
                  <a:lnTo>
                    <a:pt x="722627" y="1005384"/>
                  </a:lnTo>
                  <a:lnTo>
                    <a:pt x="678112" y="1019310"/>
                  </a:lnTo>
                  <a:lnTo>
                    <a:pt x="631991" y="1029484"/>
                  </a:lnTo>
                  <a:lnTo>
                    <a:pt x="584453" y="1035723"/>
                  </a:lnTo>
                  <a:lnTo>
                    <a:pt x="535685" y="1037844"/>
                  </a:lnTo>
                  <a:lnTo>
                    <a:pt x="486918" y="1035723"/>
                  </a:lnTo>
                  <a:lnTo>
                    <a:pt x="439380" y="1029484"/>
                  </a:lnTo>
                  <a:lnTo>
                    <a:pt x="393259" y="1019310"/>
                  </a:lnTo>
                  <a:lnTo>
                    <a:pt x="348744" y="1005384"/>
                  </a:lnTo>
                  <a:lnTo>
                    <a:pt x="306024" y="987888"/>
                  </a:lnTo>
                  <a:lnTo>
                    <a:pt x="265288" y="967006"/>
                  </a:lnTo>
                  <a:lnTo>
                    <a:pt x="226726" y="942920"/>
                  </a:lnTo>
                  <a:lnTo>
                    <a:pt x="190526" y="915815"/>
                  </a:lnTo>
                  <a:lnTo>
                    <a:pt x="156876" y="885872"/>
                  </a:lnTo>
                  <a:lnTo>
                    <a:pt x="125967" y="853275"/>
                  </a:lnTo>
                  <a:lnTo>
                    <a:pt x="97986" y="818208"/>
                  </a:lnTo>
                  <a:lnTo>
                    <a:pt x="73123" y="780852"/>
                  </a:lnTo>
                  <a:lnTo>
                    <a:pt x="51567" y="741391"/>
                  </a:lnTo>
                  <a:lnTo>
                    <a:pt x="33507" y="700009"/>
                  </a:lnTo>
                  <a:lnTo>
                    <a:pt x="19131" y="656888"/>
                  </a:lnTo>
                  <a:lnTo>
                    <a:pt x="8628" y="612211"/>
                  </a:lnTo>
                  <a:lnTo>
                    <a:pt x="2188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95561" y="2366009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04890" y="1993138"/>
            <a:ext cx="3512820" cy="1050925"/>
            <a:chOff x="6104890" y="1993138"/>
            <a:chExt cx="3512820" cy="1050925"/>
          </a:xfrm>
        </p:grpSpPr>
        <p:sp>
          <p:nvSpPr>
            <p:cNvPr id="18" name="object 18"/>
            <p:cNvSpPr/>
            <p:nvPr/>
          </p:nvSpPr>
          <p:spPr>
            <a:xfrm>
              <a:off x="6111240" y="1999488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534924" y="0"/>
                  </a:moveTo>
                  <a:lnTo>
                    <a:pt x="486239" y="2120"/>
                  </a:lnTo>
                  <a:lnTo>
                    <a:pt x="438778" y="8359"/>
                  </a:lnTo>
                  <a:lnTo>
                    <a:pt x="392729" y="18533"/>
                  </a:lnTo>
                  <a:lnTo>
                    <a:pt x="348283" y="32459"/>
                  </a:lnTo>
                  <a:lnTo>
                    <a:pt x="305626" y="49955"/>
                  </a:lnTo>
                  <a:lnTo>
                    <a:pt x="264950" y="70837"/>
                  </a:lnTo>
                  <a:lnTo>
                    <a:pt x="226441" y="94923"/>
                  </a:lnTo>
                  <a:lnTo>
                    <a:pt x="190290" y="122028"/>
                  </a:lnTo>
                  <a:lnTo>
                    <a:pt x="156686" y="151971"/>
                  </a:lnTo>
                  <a:lnTo>
                    <a:pt x="125816" y="184568"/>
                  </a:lnTo>
                  <a:lnTo>
                    <a:pt x="97871" y="219635"/>
                  </a:lnTo>
                  <a:lnTo>
                    <a:pt x="73039" y="256991"/>
                  </a:lnTo>
                  <a:lnTo>
                    <a:pt x="51508" y="296452"/>
                  </a:lnTo>
                  <a:lnTo>
                    <a:pt x="33469" y="337834"/>
                  </a:lnTo>
                  <a:lnTo>
                    <a:pt x="19109" y="380955"/>
                  </a:lnTo>
                  <a:lnTo>
                    <a:pt x="8619" y="425632"/>
                  </a:lnTo>
                  <a:lnTo>
                    <a:pt x="2186" y="471682"/>
                  </a:lnTo>
                  <a:lnTo>
                    <a:pt x="0" y="518922"/>
                  </a:lnTo>
                  <a:lnTo>
                    <a:pt x="2186" y="566161"/>
                  </a:lnTo>
                  <a:lnTo>
                    <a:pt x="8619" y="612211"/>
                  </a:lnTo>
                  <a:lnTo>
                    <a:pt x="19109" y="656888"/>
                  </a:lnTo>
                  <a:lnTo>
                    <a:pt x="33469" y="700009"/>
                  </a:lnTo>
                  <a:lnTo>
                    <a:pt x="51508" y="741391"/>
                  </a:lnTo>
                  <a:lnTo>
                    <a:pt x="73039" y="780852"/>
                  </a:lnTo>
                  <a:lnTo>
                    <a:pt x="97871" y="818208"/>
                  </a:lnTo>
                  <a:lnTo>
                    <a:pt x="125816" y="853275"/>
                  </a:lnTo>
                  <a:lnTo>
                    <a:pt x="156686" y="885872"/>
                  </a:lnTo>
                  <a:lnTo>
                    <a:pt x="190290" y="915815"/>
                  </a:lnTo>
                  <a:lnTo>
                    <a:pt x="226441" y="942920"/>
                  </a:lnTo>
                  <a:lnTo>
                    <a:pt x="264950" y="967006"/>
                  </a:lnTo>
                  <a:lnTo>
                    <a:pt x="305626" y="987888"/>
                  </a:lnTo>
                  <a:lnTo>
                    <a:pt x="348283" y="1005384"/>
                  </a:lnTo>
                  <a:lnTo>
                    <a:pt x="392729" y="1019310"/>
                  </a:lnTo>
                  <a:lnTo>
                    <a:pt x="438778" y="1029484"/>
                  </a:lnTo>
                  <a:lnTo>
                    <a:pt x="486239" y="1035723"/>
                  </a:lnTo>
                  <a:lnTo>
                    <a:pt x="534924" y="1037844"/>
                  </a:lnTo>
                  <a:lnTo>
                    <a:pt x="583608" y="1035723"/>
                  </a:lnTo>
                  <a:lnTo>
                    <a:pt x="631069" y="1029484"/>
                  </a:lnTo>
                  <a:lnTo>
                    <a:pt x="677118" y="1019310"/>
                  </a:lnTo>
                  <a:lnTo>
                    <a:pt x="721564" y="1005384"/>
                  </a:lnTo>
                  <a:lnTo>
                    <a:pt x="764221" y="987888"/>
                  </a:lnTo>
                  <a:lnTo>
                    <a:pt x="804897" y="967006"/>
                  </a:lnTo>
                  <a:lnTo>
                    <a:pt x="843406" y="942920"/>
                  </a:lnTo>
                  <a:lnTo>
                    <a:pt x="879557" y="915815"/>
                  </a:lnTo>
                  <a:lnTo>
                    <a:pt x="913161" y="885872"/>
                  </a:lnTo>
                  <a:lnTo>
                    <a:pt x="944031" y="853275"/>
                  </a:lnTo>
                  <a:lnTo>
                    <a:pt x="971976" y="818208"/>
                  </a:lnTo>
                  <a:lnTo>
                    <a:pt x="996808" y="780852"/>
                  </a:lnTo>
                  <a:lnTo>
                    <a:pt x="1018339" y="741391"/>
                  </a:lnTo>
                  <a:lnTo>
                    <a:pt x="1036378" y="700009"/>
                  </a:lnTo>
                  <a:lnTo>
                    <a:pt x="1050738" y="656888"/>
                  </a:lnTo>
                  <a:lnTo>
                    <a:pt x="1061228" y="612211"/>
                  </a:lnTo>
                  <a:lnTo>
                    <a:pt x="1067661" y="566161"/>
                  </a:lnTo>
                  <a:lnTo>
                    <a:pt x="1069848" y="518922"/>
                  </a:lnTo>
                  <a:lnTo>
                    <a:pt x="1067661" y="471682"/>
                  </a:lnTo>
                  <a:lnTo>
                    <a:pt x="1061228" y="425632"/>
                  </a:lnTo>
                  <a:lnTo>
                    <a:pt x="1050738" y="380955"/>
                  </a:lnTo>
                  <a:lnTo>
                    <a:pt x="1036378" y="337834"/>
                  </a:lnTo>
                  <a:lnTo>
                    <a:pt x="1018339" y="296452"/>
                  </a:lnTo>
                  <a:lnTo>
                    <a:pt x="996808" y="256991"/>
                  </a:lnTo>
                  <a:lnTo>
                    <a:pt x="971976" y="219635"/>
                  </a:lnTo>
                  <a:lnTo>
                    <a:pt x="944031" y="184568"/>
                  </a:lnTo>
                  <a:lnTo>
                    <a:pt x="913161" y="151971"/>
                  </a:lnTo>
                  <a:lnTo>
                    <a:pt x="879557" y="122028"/>
                  </a:lnTo>
                  <a:lnTo>
                    <a:pt x="843406" y="94923"/>
                  </a:lnTo>
                  <a:lnTo>
                    <a:pt x="804897" y="70837"/>
                  </a:lnTo>
                  <a:lnTo>
                    <a:pt x="764221" y="49955"/>
                  </a:lnTo>
                  <a:lnTo>
                    <a:pt x="721564" y="32459"/>
                  </a:lnTo>
                  <a:lnTo>
                    <a:pt x="677118" y="18533"/>
                  </a:lnTo>
                  <a:lnTo>
                    <a:pt x="631069" y="8359"/>
                  </a:lnTo>
                  <a:lnTo>
                    <a:pt x="583608" y="212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1240" y="1999488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41130" y="2074926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29196" y="2385136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04890" y="2080450"/>
            <a:ext cx="1099820" cy="2505710"/>
            <a:chOff x="6104890" y="2080450"/>
            <a:chExt cx="1099820" cy="2505710"/>
          </a:xfrm>
        </p:grpSpPr>
        <p:sp>
          <p:nvSpPr>
            <p:cNvPr id="23" name="object 23"/>
            <p:cNvSpPr/>
            <p:nvPr/>
          </p:nvSpPr>
          <p:spPr>
            <a:xfrm>
              <a:off x="6374130" y="2094738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11240" y="3541776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543306" y="0"/>
                  </a:moveTo>
                  <a:lnTo>
                    <a:pt x="493847" y="2120"/>
                  </a:lnTo>
                  <a:lnTo>
                    <a:pt x="445635" y="8359"/>
                  </a:lnTo>
                  <a:lnTo>
                    <a:pt x="398859" y="18533"/>
                  </a:lnTo>
                  <a:lnTo>
                    <a:pt x="353712" y="32459"/>
                  </a:lnTo>
                  <a:lnTo>
                    <a:pt x="310385" y="49955"/>
                  </a:lnTo>
                  <a:lnTo>
                    <a:pt x="269070" y="70837"/>
                  </a:lnTo>
                  <a:lnTo>
                    <a:pt x="229959" y="94923"/>
                  </a:lnTo>
                  <a:lnTo>
                    <a:pt x="193243" y="122028"/>
                  </a:lnTo>
                  <a:lnTo>
                    <a:pt x="159115" y="151971"/>
                  </a:lnTo>
                  <a:lnTo>
                    <a:pt x="127765" y="184568"/>
                  </a:lnTo>
                  <a:lnTo>
                    <a:pt x="99385" y="219635"/>
                  </a:lnTo>
                  <a:lnTo>
                    <a:pt x="74167" y="256991"/>
                  </a:lnTo>
                  <a:lnTo>
                    <a:pt x="52304" y="296452"/>
                  </a:lnTo>
                  <a:lnTo>
                    <a:pt x="33985" y="337834"/>
                  </a:lnTo>
                  <a:lnTo>
                    <a:pt x="19404" y="380955"/>
                  </a:lnTo>
                  <a:lnTo>
                    <a:pt x="8752" y="425632"/>
                  </a:lnTo>
                  <a:lnTo>
                    <a:pt x="2219" y="471682"/>
                  </a:lnTo>
                  <a:lnTo>
                    <a:pt x="0" y="518922"/>
                  </a:lnTo>
                  <a:lnTo>
                    <a:pt x="2219" y="566161"/>
                  </a:lnTo>
                  <a:lnTo>
                    <a:pt x="8752" y="612211"/>
                  </a:lnTo>
                  <a:lnTo>
                    <a:pt x="19404" y="656888"/>
                  </a:lnTo>
                  <a:lnTo>
                    <a:pt x="33985" y="700009"/>
                  </a:lnTo>
                  <a:lnTo>
                    <a:pt x="52304" y="741391"/>
                  </a:lnTo>
                  <a:lnTo>
                    <a:pt x="74167" y="780852"/>
                  </a:lnTo>
                  <a:lnTo>
                    <a:pt x="99385" y="818208"/>
                  </a:lnTo>
                  <a:lnTo>
                    <a:pt x="127765" y="853275"/>
                  </a:lnTo>
                  <a:lnTo>
                    <a:pt x="159115" y="885872"/>
                  </a:lnTo>
                  <a:lnTo>
                    <a:pt x="193243" y="915815"/>
                  </a:lnTo>
                  <a:lnTo>
                    <a:pt x="229959" y="942920"/>
                  </a:lnTo>
                  <a:lnTo>
                    <a:pt x="269070" y="967006"/>
                  </a:lnTo>
                  <a:lnTo>
                    <a:pt x="310385" y="987888"/>
                  </a:lnTo>
                  <a:lnTo>
                    <a:pt x="353712" y="1005384"/>
                  </a:lnTo>
                  <a:lnTo>
                    <a:pt x="398859" y="1019310"/>
                  </a:lnTo>
                  <a:lnTo>
                    <a:pt x="445635" y="1029484"/>
                  </a:lnTo>
                  <a:lnTo>
                    <a:pt x="493847" y="1035723"/>
                  </a:lnTo>
                  <a:lnTo>
                    <a:pt x="543306" y="1037844"/>
                  </a:lnTo>
                  <a:lnTo>
                    <a:pt x="592764" y="1035723"/>
                  </a:lnTo>
                  <a:lnTo>
                    <a:pt x="640976" y="1029484"/>
                  </a:lnTo>
                  <a:lnTo>
                    <a:pt x="687752" y="1019310"/>
                  </a:lnTo>
                  <a:lnTo>
                    <a:pt x="732899" y="1005384"/>
                  </a:lnTo>
                  <a:lnTo>
                    <a:pt x="776226" y="987888"/>
                  </a:lnTo>
                  <a:lnTo>
                    <a:pt x="817541" y="967006"/>
                  </a:lnTo>
                  <a:lnTo>
                    <a:pt x="856652" y="942920"/>
                  </a:lnTo>
                  <a:lnTo>
                    <a:pt x="893368" y="915815"/>
                  </a:lnTo>
                  <a:lnTo>
                    <a:pt x="927496" y="885872"/>
                  </a:lnTo>
                  <a:lnTo>
                    <a:pt x="958846" y="853275"/>
                  </a:lnTo>
                  <a:lnTo>
                    <a:pt x="987226" y="818208"/>
                  </a:lnTo>
                  <a:lnTo>
                    <a:pt x="1012443" y="780852"/>
                  </a:lnTo>
                  <a:lnTo>
                    <a:pt x="1034307" y="741391"/>
                  </a:lnTo>
                  <a:lnTo>
                    <a:pt x="1052626" y="700009"/>
                  </a:lnTo>
                  <a:lnTo>
                    <a:pt x="1067207" y="656888"/>
                  </a:lnTo>
                  <a:lnTo>
                    <a:pt x="1077859" y="612211"/>
                  </a:lnTo>
                  <a:lnTo>
                    <a:pt x="1084392" y="566161"/>
                  </a:lnTo>
                  <a:lnTo>
                    <a:pt x="1086612" y="518922"/>
                  </a:lnTo>
                  <a:lnTo>
                    <a:pt x="1084392" y="471682"/>
                  </a:lnTo>
                  <a:lnTo>
                    <a:pt x="1077859" y="425632"/>
                  </a:lnTo>
                  <a:lnTo>
                    <a:pt x="1067207" y="380955"/>
                  </a:lnTo>
                  <a:lnTo>
                    <a:pt x="1052626" y="337834"/>
                  </a:lnTo>
                  <a:lnTo>
                    <a:pt x="1034307" y="296452"/>
                  </a:lnTo>
                  <a:lnTo>
                    <a:pt x="1012444" y="256991"/>
                  </a:lnTo>
                  <a:lnTo>
                    <a:pt x="987226" y="219635"/>
                  </a:lnTo>
                  <a:lnTo>
                    <a:pt x="958846" y="184568"/>
                  </a:lnTo>
                  <a:lnTo>
                    <a:pt x="927496" y="151971"/>
                  </a:lnTo>
                  <a:lnTo>
                    <a:pt x="893368" y="122028"/>
                  </a:lnTo>
                  <a:lnTo>
                    <a:pt x="856652" y="94923"/>
                  </a:lnTo>
                  <a:lnTo>
                    <a:pt x="817541" y="70837"/>
                  </a:lnTo>
                  <a:lnTo>
                    <a:pt x="776226" y="49955"/>
                  </a:lnTo>
                  <a:lnTo>
                    <a:pt x="732899" y="32459"/>
                  </a:lnTo>
                  <a:lnTo>
                    <a:pt x="687752" y="18533"/>
                  </a:lnTo>
                  <a:lnTo>
                    <a:pt x="640976" y="8359"/>
                  </a:lnTo>
                  <a:lnTo>
                    <a:pt x="592764" y="2120"/>
                  </a:lnTo>
                  <a:lnTo>
                    <a:pt x="54330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11240" y="3541776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0" y="518922"/>
                  </a:moveTo>
                  <a:lnTo>
                    <a:pt x="2219" y="471682"/>
                  </a:lnTo>
                  <a:lnTo>
                    <a:pt x="8752" y="425632"/>
                  </a:lnTo>
                  <a:lnTo>
                    <a:pt x="19404" y="380955"/>
                  </a:lnTo>
                  <a:lnTo>
                    <a:pt x="33985" y="337834"/>
                  </a:lnTo>
                  <a:lnTo>
                    <a:pt x="52304" y="296452"/>
                  </a:lnTo>
                  <a:lnTo>
                    <a:pt x="74167" y="256991"/>
                  </a:lnTo>
                  <a:lnTo>
                    <a:pt x="99385" y="219635"/>
                  </a:lnTo>
                  <a:lnTo>
                    <a:pt x="127765" y="184568"/>
                  </a:lnTo>
                  <a:lnTo>
                    <a:pt x="159115" y="151971"/>
                  </a:lnTo>
                  <a:lnTo>
                    <a:pt x="193243" y="122028"/>
                  </a:lnTo>
                  <a:lnTo>
                    <a:pt x="229959" y="94923"/>
                  </a:lnTo>
                  <a:lnTo>
                    <a:pt x="269070" y="70837"/>
                  </a:lnTo>
                  <a:lnTo>
                    <a:pt x="310385" y="49955"/>
                  </a:lnTo>
                  <a:lnTo>
                    <a:pt x="353712" y="32459"/>
                  </a:lnTo>
                  <a:lnTo>
                    <a:pt x="398859" y="18533"/>
                  </a:lnTo>
                  <a:lnTo>
                    <a:pt x="445635" y="8359"/>
                  </a:lnTo>
                  <a:lnTo>
                    <a:pt x="493847" y="2120"/>
                  </a:lnTo>
                  <a:lnTo>
                    <a:pt x="543306" y="0"/>
                  </a:lnTo>
                  <a:lnTo>
                    <a:pt x="592764" y="2120"/>
                  </a:lnTo>
                  <a:lnTo>
                    <a:pt x="640976" y="8359"/>
                  </a:lnTo>
                  <a:lnTo>
                    <a:pt x="687752" y="18533"/>
                  </a:lnTo>
                  <a:lnTo>
                    <a:pt x="732899" y="32459"/>
                  </a:lnTo>
                  <a:lnTo>
                    <a:pt x="776226" y="49955"/>
                  </a:lnTo>
                  <a:lnTo>
                    <a:pt x="817541" y="70837"/>
                  </a:lnTo>
                  <a:lnTo>
                    <a:pt x="856652" y="94923"/>
                  </a:lnTo>
                  <a:lnTo>
                    <a:pt x="893368" y="122028"/>
                  </a:lnTo>
                  <a:lnTo>
                    <a:pt x="927496" y="151971"/>
                  </a:lnTo>
                  <a:lnTo>
                    <a:pt x="958846" y="184568"/>
                  </a:lnTo>
                  <a:lnTo>
                    <a:pt x="987226" y="219635"/>
                  </a:lnTo>
                  <a:lnTo>
                    <a:pt x="1012444" y="256991"/>
                  </a:lnTo>
                  <a:lnTo>
                    <a:pt x="1034307" y="296452"/>
                  </a:lnTo>
                  <a:lnTo>
                    <a:pt x="1052626" y="337834"/>
                  </a:lnTo>
                  <a:lnTo>
                    <a:pt x="1067207" y="380955"/>
                  </a:lnTo>
                  <a:lnTo>
                    <a:pt x="1077859" y="425632"/>
                  </a:lnTo>
                  <a:lnTo>
                    <a:pt x="1084392" y="471682"/>
                  </a:lnTo>
                  <a:lnTo>
                    <a:pt x="1086612" y="518922"/>
                  </a:lnTo>
                  <a:lnTo>
                    <a:pt x="1084392" y="566161"/>
                  </a:lnTo>
                  <a:lnTo>
                    <a:pt x="1077859" y="612211"/>
                  </a:lnTo>
                  <a:lnTo>
                    <a:pt x="1067207" y="656888"/>
                  </a:lnTo>
                  <a:lnTo>
                    <a:pt x="1052626" y="700009"/>
                  </a:lnTo>
                  <a:lnTo>
                    <a:pt x="1034307" y="741391"/>
                  </a:lnTo>
                  <a:lnTo>
                    <a:pt x="1012443" y="780852"/>
                  </a:lnTo>
                  <a:lnTo>
                    <a:pt x="987226" y="818208"/>
                  </a:lnTo>
                  <a:lnTo>
                    <a:pt x="958846" y="853275"/>
                  </a:lnTo>
                  <a:lnTo>
                    <a:pt x="927496" y="885872"/>
                  </a:lnTo>
                  <a:lnTo>
                    <a:pt x="893368" y="915815"/>
                  </a:lnTo>
                  <a:lnTo>
                    <a:pt x="856652" y="942920"/>
                  </a:lnTo>
                  <a:lnTo>
                    <a:pt x="817541" y="967006"/>
                  </a:lnTo>
                  <a:lnTo>
                    <a:pt x="776226" y="987888"/>
                  </a:lnTo>
                  <a:lnTo>
                    <a:pt x="732899" y="1005384"/>
                  </a:lnTo>
                  <a:lnTo>
                    <a:pt x="687752" y="1019310"/>
                  </a:lnTo>
                  <a:lnTo>
                    <a:pt x="640976" y="1029484"/>
                  </a:lnTo>
                  <a:lnTo>
                    <a:pt x="592764" y="1035723"/>
                  </a:lnTo>
                  <a:lnTo>
                    <a:pt x="543306" y="1037844"/>
                  </a:lnTo>
                  <a:lnTo>
                    <a:pt x="493847" y="1035723"/>
                  </a:lnTo>
                  <a:lnTo>
                    <a:pt x="445635" y="1029484"/>
                  </a:lnTo>
                  <a:lnTo>
                    <a:pt x="398859" y="1019310"/>
                  </a:lnTo>
                  <a:lnTo>
                    <a:pt x="353712" y="1005384"/>
                  </a:lnTo>
                  <a:lnTo>
                    <a:pt x="310385" y="987888"/>
                  </a:lnTo>
                  <a:lnTo>
                    <a:pt x="269070" y="967006"/>
                  </a:lnTo>
                  <a:lnTo>
                    <a:pt x="229959" y="942920"/>
                  </a:lnTo>
                  <a:lnTo>
                    <a:pt x="193243" y="915815"/>
                  </a:lnTo>
                  <a:lnTo>
                    <a:pt x="159115" y="885872"/>
                  </a:lnTo>
                  <a:lnTo>
                    <a:pt x="127765" y="853275"/>
                  </a:lnTo>
                  <a:lnTo>
                    <a:pt x="99385" y="818208"/>
                  </a:lnTo>
                  <a:lnTo>
                    <a:pt x="74167" y="780852"/>
                  </a:lnTo>
                  <a:lnTo>
                    <a:pt x="52304" y="741391"/>
                  </a:lnTo>
                  <a:lnTo>
                    <a:pt x="33985" y="700009"/>
                  </a:lnTo>
                  <a:lnTo>
                    <a:pt x="19404" y="656888"/>
                  </a:lnTo>
                  <a:lnTo>
                    <a:pt x="8752" y="612211"/>
                  </a:lnTo>
                  <a:lnTo>
                    <a:pt x="2219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65240" y="3948125"/>
            <a:ext cx="5784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29245" y="3535426"/>
            <a:ext cx="1101090" cy="1050925"/>
            <a:chOff x="7429245" y="3535426"/>
            <a:chExt cx="1101090" cy="1050925"/>
          </a:xfrm>
        </p:grpSpPr>
        <p:sp>
          <p:nvSpPr>
            <p:cNvPr id="28" name="object 28"/>
            <p:cNvSpPr/>
            <p:nvPr/>
          </p:nvSpPr>
          <p:spPr>
            <a:xfrm>
              <a:off x="7435595" y="3541776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544068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2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8" y="1037844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5" y="518922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35595" y="3541776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0" y="518922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8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5" y="518922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8" y="1037844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689850" y="3948125"/>
            <a:ext cx="5784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53602" y="3535426"/>
            <a:ext cx="1101090" cy="1050925"/>
            <a:chOff x="8753602" y="3535426"/>
            <a:chExt cx="1101090" cy="1050925"/>
          </a:xfrm>
        </p:grpSpPr>
        <p:sp>
          <p:nvSpPr>
            <p:cNvPr id="32" name="object 32"/>
            <p:cNvSpPr/>
            <p:nvPr/>
          </p:nvSpPr>
          <p:spPr>
            <a:xfrm>
              <a:off x="8759952" y="3541776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544068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2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8" y="1037844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6" y="518922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59952" y="3541776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0" y="518922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8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6" y="518922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8" y="1037844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057258" y="3765550"/>
            <a:ext cx="4927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  (1.0)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69863" y="5104003"/>
            <a:ext cx="688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41081" y="5104003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10604" y="1464563"/>
            <a:ext cx="2748280" cy="3620770"/>
          </a:xfrm>
          <a:custGeom>
            <a:avLst/>
            <a:gdLst/>
            <a:ahLst/>
            <a:cxnLst/>
            <a:rect l="l" t="t" r="r" b="b"/>
            <a:pathLst>
              <a:path w="2748279" h="3620770">
                <a:moveTo>
                  <a:pt x="75946" y="3193796"/>
                </a:moveTo>
                <a:lnTo>
                  <a:pt x="69405" y="3177921"/>
                </a:lnTo>
                <a:lnTo>
                  <a:pt x="43561" y="3115056"/>
                </a:lnTo>
                <a:lnTo>
                  <a:pt x="0" y="3188335"/>
                </a:lnTo>
                <a:lnTo>
                  <a:pt x="31584" y="3190608"/>
                </a:lnTo>
                <a:lnTo>
                  <a:pt x="241" y="3619627"/>
                </a:lnTo>
                <a:lnTo>
                  <a:pt x="12941" y="3620516"/>
                </a:lnTo>
                <a:lnTo>
                  <a:pt x="44272" y="3191522"/>
                </a:lnTo>
                <a:lnTo>
                  <a:pt x="75946" y="3193796"/>
                </a:lnTo>
                <a:close/>
              </a:path>
              <a:path w="2748279" h="3620770">
                <a:moveTo>
                  <a:pt x="80899" y="105791"/>
                </a:moveTo>
                <a:lnTo>
                  <a:pt x="74434" y="92329"/>
                </a:lnTo>
                <a:lnTo>
                  <a:pt x="44069" y="28956"/>
                </a:lnTo>
                <a:lnTo>
                  <a:pt x="4699" y="104521"/>
                </a:lnTo>
                <a:lnTo>
                  <a:pt x="36360" y="105054"/>
                </a:lnTo>
                <a:lnTo>
                  <a:pt x="29210" y="533908"/>
                </a:lnTo>
                <a:lnTo>
                  <a:pt x="41910" y="534035"/>
                </a:lnTo>
                <a:lnTo>
                  <a:pt x="49060" y="105270"/>
                </a:lnTo>
                <a:lnTo>
                  <a:pt x="80899" y="105791"/>
                </a:lnTo>
                <a:close/>
              </a:path>
              <a:path w="2748279" h="3620770">
                <a:moveTo>
                  <a:pt x="1408557" y="3190494"/>
                </a:moveTo>
                <a:lnTo>
                  <a:pt x="1402232" y="3178429"/>
                </a:lnTo>
                <a:lnTo>
                  <a:pt x="1369060" y="3115056"/>
                </a:lnTo>
                <a:lnTo>
                  <a:pt x="1332357" y="3191891"/>
                </a:lnTo>
                <a:lnTo>
                  <a:pt x="1364081" y="3191319"/>
                </a:lnTo>
                <a:lnTo>
                  <a:pt x="1372108" y="3620135"/>
                </a:lnTo>
                <a:lnTo>
                  <a:pt x="1384808" y="3619881"/>
                </a:lnTo>
                <a:lnTo>
                  <a:pt x="1376781" y="3191078"/>
                </a:lnTo>
                <a:lnTo>
                  <a:pt x="1408557" y="3190494"/>
                </a:lnTo>
                <a:close/>
              </a:path>
              <a:path w="2748279" h="3620770">
                <a:moveTo>
                  <a:pt x="1418971" y="85979"/>
                </a:moveTo>
                <a:lnTo>
                  <a:pt x="1412506" y="72517"/>
                </a:lnTo>
                <a:lnTo>
                  <a:pt x="1382141" y="9144"/>
                </a:lnTo>
                <a:lnTo>
                  <a:pt x="1342771" y="84709"/>
                </a:lnTo>
                <a:lnTo>
                  <a:pt x="1374432" y="85242"/>
                </a:lnTo>
                <a:lnTo>
                  <a:pt x="1367282" y="514096"/>
                </a:lnTo>
                <a:lnTo>
                  <a:pt x="1379982" y="514223"/>
                </a:lnTo>
                <a:lnTo>
                  <a:pt x="1387132" y="85458"/>
                </a:lnTo>
                <a:lnTo>
                  <a:pt x="1418971" y="85979"/>
                </a:lnTo>
                <a:close/>
              </a:path>
              <a:path w="2748279" h="3620770">
                <a:moveTo>
                  <a:pt x="2738755" y="1629791"/>
                </a:moveTo>
                <a:lnTo>
                  <a:pt x="2732290" y="1616329"/>
                </a:lnTo>
                <a:lnTo>
                  <a:pt x="2702052" y="1553248"/>
                </a:lnTo>
                <a:lnTo>
                  <a:pt x="2702433" y="1552956"/>
                </a:lnTo>
                <a:lnTo>
                  <a:pt x="2701569" y="1552727"/>
                </a:lnTo>
                <a:lnTo>
                  <a:pt x="2701569" y="1553629"/>
                </a:lnTo>
                <a:lnTo>
                  <a:pt x="2662555" y="1628521"/>
                </a:lnTo>
                <a:lnTo>
                  <a:pt x="2694343" y="1629054"/>
                </a:lnTo>
                <a:lnTo>
                  <a:pt x="2687205" y="2068296"/>
                </a:lnTo>
                <a:lnTo>
                  <a:pt x="2630005" y="2045652"/>
                </a:lnTo>
                <a:lnTo>
                  <a:pt x="2630005" y="2059266"/>
                </a:lnTo>
                <a:lnTo>
                  <a:pt x="1822843" y="1905889"/>
                </a:lnTo>
                <a:lnTo>
                  <a:pt x="2033447" y="1823008"/>
                </a:lnTo>
                <a:lnTo>
                  <a:pt x="2630005" y="2059266"/>
                </a:lnTo>
                <a:lnTo>
                  <a:pt x="2630005" y="2045652"/>
                </a:lnTo>
                <a:lnTo>
                  <a:pt x="2050732" y="1816201"/>
                </a:lnTo>
                <a:lnTo>
                  <a:pt x="2631529" y="1587627"/>
                </a:lnTo>
                <a:lnTo>
                  <a:pt x="2634996" y="1605153"/>
                </a:lnTo>
                <a:lnTo>
                  <a:pt x="2639415" y="1601736"/>
                </a:lnTo>
                <a:lnTo>
                  <a:pt x="2645156" y="1616329"/>
                </a:lnTo>
                <a:lnTo>
                  <a:pt x="2686520" y="1570355"/>
                </a:lnTo>
                <a:lnTo>
                  <a:pt x="2701569" y="1553629"/>
                </a:lnTo>
                <a:lnTo>
                  <a:pt x="2701569" y="1552727"/>
                </a:lnTo>
                <a:lnTo>
                  <a:pt x="2628925" y="1532737"/>
                </a:lnTo>
                <a:lnTo>
                  <a:pt x="2628925" y="1575003"/>
                </a:lnTo>
                <a:lnTo>
                  <a:pt x="2033473" y="1809369"/>
                </a:lnTo>
                <a:lnTo>
                  <a:pt x="2016188" y="1802523"/>
                </a:lnTo>
                <a:lnTo>
                  <a:pt x="2016188" y="1816163"/>
                </a:lnTo>
                <a:lnTo>
                  <a:pt x="1799488" y="1901456"/>
                </a:lnTo>
                <a:lnTo>
                  <a:pt x="1777365" y="1897265"/>
                </a:lnTo>
                <a:lnTo>
                  <a:pt x="1777365" y="1910156"/>
                </a:lnTo>
                <a:lnTo>
                  <a:pt x="1375410" y="2068360"/>
                </a:lnTo>
                <a:lnTo>
                  <a:pt x="1375410" y="1833778"/>
                </a:lnTo>
                <a:lnTo>
                  <a:pt x="1777365" y="1910156"/>
                </a:lnTo>
                <a:lnTo>
                  <a:pt x="1777365" y="1897265"/>
                </a:lnTo>
                <a:lnTo>
                  <a:pt x="1376794" y="1821141"/>
                </a:lnTo>
                <a:lnTo>
                  <a:pt x="1811870" y="1735251"/>
                </a:lnTo>
                <a:lnTo>
                  <a:pt x="2016188" y="1816163"/>
                </a:lnTo>
                <a:lnTo>
                  <a:pt x="2016188" y="1802523"/>
                </a:lnTo>
                <a:lnTo>
                  <a:pt x="1834896" y="1730705"/>
                </a:lnTo>
                <a:lnTo>
                  <a:pt x="2628544" y="1574038"/>
                </a:lnTo>
                <a:lnTo>
                  <a:pt x="2628925" y="1575003"/>
                </a:lnTo>
                <a:lnTo>
                  <a:pt x="2628925" y="1532737"/>
                </a:lnTo>
                <a:lnTo>
                  <a:pt x="2620264" y="1530350"/>
                </a:lnTo>
                <a:lnTo>
                  <a:pt x="2623337" y="1545996"/>
                </a:lnTo>
                <a:lnTo>
                  <a:pt x="2617343" y="1545463"/>
                </a:lnTo>
                <a:lnTo>
                  <a:pt x="2623832" y="1562036"/>
                </a:lnTo>
                <a:lnTo>
                  <a:pt x="1813102" y="1722081"/>
                </a:lnTo>
                <a:lnTo>
                  <a:pt x="1790077" y="1712963"/>
                </a:lnTo>
                <a:lnTo>
                  <a:pt x="1790077" y="1726615"/>
                </a:lnTo>
                <a:lnTo>
                  <a:pt x="1375410" y="1808467"/>
                </a:lnTo>
                <a:lnTo>
                  <a:pt x="1375410" y="1629156"/>
                </a:lnTo>
                <a:lnTo>
                  <a:pt x="1407160" y="1629156"/>
                </a:lnTo>
                <a:lnTo>
                  <a:pt x="1400810" y="1616456"/>
                </a:lnTo>
                <a:lnTo>
                  <a:pt x="1369148" y="1553146"/>
                </a:lnTo>
                <a:lnTo>
                  <a:pt x="1425829" y="1616456"/>
                </a:lnTo>
                <a:lnTo>
                  <a:pt x="1437500" y="1586979"/>
                </a:lnTo>
                <a:lnTo>
                  <a:pt x="1790077" y="1726615"/>
                </a:lnTo>
                <a:lnTo>
                  <a:pt x="1790077" y="1712963"/>
                </a:lnTo>
                <a:lnTo>
                  <a:pt x="1442186" y="1575155"/>
                </a:lnTo>
                <a:lnTo>
                  <a:pt x="1444028" y="1570482"/>
                </a:lnTo>
                <a:lnTo>
                  <a:pt x="1453896" y="1545590"/>
                </a:lnTo>
                <a:lnTo>
                  <a:pt x="1369187" y="1552956"/>
                </a:lnTo>
                <a:lnTo>
                  <a:pt x="1368729" y="1552917"/>
                </a:lnTo>
                <a:lnTo>
                  <a:pt x="1368729" y="1553603"/>
                </a:lnTo>
                <a:lnTo>
                  <a:pt x="1330960" y="1629156"/>
                </a:lnTo>
                <a:lnTo>
                  <a:pt x="1362710" y="1629156"/>
                </a:lnTo>
                <a:lnTo>
                  <a:pt x="1362710" y="1810981"/>
                </a:lnTo>
                <a:lnTo>
                  <a:pt x="1362710" y="1831365"/>
                </a:lnTo>
                <a:lnTo>
                  <a:pt x="1362710" y="2068804"/>
                </a:lnTo>
                <a:lnTo>
                  <a:pt x="937742" y="1907794"/>
                </a:lnTo>
                <a:lnTo>
                  <a:pt x="1343469" y="1827707"/>
                </a:lnTo>
                <a:lnTo>
                  <a:pt x="1362710" y="1831365"/>
                </a:lnTo>
                <a:lnTo>
                  <a:pt x="1362710" y="1810981"/>
                </a:lnTo>
                <a:lnTo>
                  <a:pt x="1343418" y="1814791"/>
                </a:lnTo>
                <a:lnTo>
                  <a:pt x="1310093" y="1808467"/>
                </a:lnTo>
                <a:lnTo>
                  <a:pt x="1310093" y="1821370"/>
                </a:lnTo>
                <a:lnTo>
                  <a:pt x="915301" y="1899285"/>
                </a:lnTo>
                <a:lnTo>
                  <a:pt x="891806" y="1890395"/>
                </a:lnTo>
                <a:lnTo>
                  <a:pt x="891806" y="1903933"/>
                </a:lnTo>
                <a:lnTo>
                  <a:pt x="111823" y="2057882"/>
                </a:lnTo>
                <a:lnTo>
                  <a:pt x="691832" y="1828177"/>
                </a:lnTo>
                <a:lnTo>
                  <a:pt x="891806" y="1903933"/>
                </a:lnTo>
                <a:lnTo>
                  <a:pt x="891806" y="1890395"/>
                </a:lnTo>
                <a:lnTo>
                  <a:pt x="709333" y="1821243"/>
                </a:lnTo>
                <a:lnTo>
                  <a:pt x="903909" y="1744192"/>
                </a:lnTo>
                <a:lnTo>
                  <a:pt x="1310093" y="1821370"/>
                </a:lnTo>
                <a:lnTo>
                  <a:pt x="1310093" y="1808467"/>
                </a:lnTo>
                <a:lnTo>
                  <a:pt x="925931" y="1735467"/>
                </a:lnTo>
                <a:lnTo>
                  <a:pt x="1300861" y="1586979"/>
                </a:lnTo>
                <a:lnTo>
                  <a:pt x="1312545" y="1616456"/>
                </a:lnTo>
                <a:lnTo>
                  <a:pt x="1353642" y="1570482"/>
                </a:lnTo>
                <a:lnTo>
                  <a:pt x="1368729" y="1553603"/>
                </a:lnTo>
                <a:lnTo>
                  <a:pt x="1368729" y="1552917"/>
                </a:lnTo>
                <a:lnTo>
                  <a:pt x="1284478" y="1545590"/>
                </a:lnTo>
                <a:lnTo>
                  <a:pt x="1296174" y="1575155"/>
                </a:lnTo>
                <a:lnTo>
                  <a:pt x="902627" y="1731035"/>
                </a:lnTo>
                <a:lnTo>
                  <a:pt x="880618" y="1726857"/>
                </a:lnTo>
                <a:lnTo>
                  <a:pt x="880618" y="1739760"/>
                </a:lnTo>
                <a:lnTo>
                  <a:pt x="691718" y="1814576"/>
                </a:lnTo>
                <a:lnTo>
                  <a:pt x="674217" y="1807946"/>
                </a:lnTo>
                <a:lnTo>
                  <a:pt x="674217" y="1821510"/>
                </a:lnTo>
                <a:lnTo>
                  <a:pt x="51054" y="2068334"/>
                </a:lnTo>
                <a:lnTo>
                  <a:pt x="51054" y="1648968"/>
                </a:lnTo>
                <a:lnTo>
                  <a:pt x="82804" y="1648968"/>
                </a:lnTo>
                <a:lnTo>
                  <a:pt x="76454" y="1636268"/>
                </a:lnTo>
                <a:lnTo>
                  <a:pt x="55486" y="1594370"/>
                </a:lnTo>
                <a:lnTo>
                  <a:pt x="93345" y="1635379"/>
                </a:lnTo>
                <a:lnTo>
                  <a:pt x="98755" y="1621040"/>
                </a:lnTo>
                <a:lnTo>
                  <a:pt x="103251" y="1624457"/>
                </a:lnTo>
                <a:lnTo>
                  <a:pt x="106641" y="1606511"/>
                </a:lnTo>
                <a:lnTo>
                  <a:pt x="674217" y="1821510"/>
                </a:lnTo>
                <a:lnTo>
                  <a:pt x="674217" y="1807946"/>
                </a:lnTo>
                <a:lnTo>
                  <a:pt x="109054" y="1593811"/>
                </a:lnTo>
                <a:lnTo>
                  <a:pt x="109283" y="1593189"/>
                </a:lnTo>
                <a:lnTo>
                  <a:pt x="880618" y="1739760"/>
                </a:lnTo>
                <a:lnTo>
                  <a:pt x="880618" y="1726857"/>
                </a:lnTo>
                <a:lnTo>
                  <a:pt x="113830" y="1581162"/>
                </a:lnTo>
                <a:lnTo>
                  <a:pt x="120269" y="1564132"/>
                </a:lnTo>
                <a:lnTo>
                  <a:pt x="114579" y="1564716"/>
                </a:lnTo>
                <a:lnTo>
                  <a:pt x="117475" y="1549527"/>
                </a:lnTo>
                <a:lnTo>
                  <a:pt x="35560" y="1572768"/>
                </a:lnTo>
                <a:lnTo>
                  <a:pt x="41478" y="1579194"/>
                </a:lnTo>
                <a:lnTo>
                  <a:pt x="6591" y="1648968"/>
                </a:lnTo>
                <a:lnTo>
                  <a:pt x="38341" y="1648968"/>
                </a:lnTo>
                <a:lnTo>
                  <a:pt x="38341" y="2077732"/>
                </a:lnTo>
                <a:lnTo>
                  <a:pt x="44729" y="2077732"/>
                </a:lnTo>
                <a:lnTo>
                  <a:pt x="45974" y="2083816"/>
                </a:lnTo>
                <a:lnTo>
                  <a:pt x="914247" y="1912429"/>
                </a:lnTo>
                <a:lnTo>
                  <a:pt x="1366393" y="2083689"/>
                </a:lnTo>
                <a:lnTo>
                  <a:pt x="1368679" y="2077605"/>
                </a:lnTo>
                <a:lnTo>
                  <a:pt x="1369034" y="2077605"/>
                </a:lnTo>
                <a:lnTo>
                  <a:pt x="1371346" y="2083562"/>
                </a:lnTo>
                <a:lnTo>
                  <a:pt x="1800720" y="1914601"/>
                </a:lnTo>
                <a:lnTo>
                  <a:pt x="2692019" y="2083955"/>
                </a:lnTo>
                <a:lnTo>
                  <a:pt x="2692806" y="2079866"/>
                </a:lnTo>
                <a:lnTo>
                  <a:pt x="2693682" y="2077605"/>
                </a:lnTo>
                <a:lnTo>
                  <a:pt x="2699766" y="2077732"/>
                </a:lnTo>
                <a:lnTo>
                  <a:pt x="2707043" y="1629270"/>
                </a:lnTo>
                <a:lnTo>
                  <a:pt x="2738755" y="1629791"/>
                </a:lnTo>
                <a:close/>
              </a:path>
              <a:path w="2748279" h="3620770">
                <a:moveTo>
                  <a:pt x="2747899" y="76835"/>
                </a:moveTo>
                <a:lnTo>
                  <a:pt x="2741434" y="63373"/>
                </a:lnTo>
                <a:lnTo>
                  <a:pt x="2711069" y="0"/>
                </a:lnTo>
                <a:lnTo>
                  <a:pt x="2671699" y="75565"/>
                </a:lnTo>
                <a:lnTo>
                  <a:pt x="2703360" y="76098"/>
                </a:lnTo>
                <a:lnTo>
                  <a:pt x="2696210" y="504952"/>
                </a:lnTo>
                <a:lnTo>
                  <a:pt x="2708910" y="505079"/>
                </a:lnTo>
                <a:lnTo>
                  <a:pt x="2716060" y="76314"/>
                </a:lnTo>
                <a:lnTo>
                  <a:pt x="2747899" y="76835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284</a:t>
            </a:fld>
            <a:endParaRPr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19310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multi-layer </a:t>
            </a:r>
            <a:r>
              <a:rPr sz="3000" spc="-1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pe</a:t>
            </a:r>
            <a:r>
              <a:rPr sz="3000" spc="-50" dirty="0">
                <a:solidFill>
                  <a:srgbClr val="455F51"/>
                </a:solidFill>
              </a:rPr>
              <a:t>r</a:t>
            </a:r>
            <a:r>
              <a:rPr sz="3000" spc="-5" dirty="0">
                <a:solidFill>
                  <a:srgbClr val="455F51"/>
                </a:solidFill>
              </a:rPr>
              <a:t>ce</a:t>
            </a:r>
            <a:r>
              <a:rPr sz="3000" spc="-15" dirty="0">
                <a:solidFill>
                  <a:srgbClr val="455F51"/>
                </a:solidFill>
              </a:rPr>
              <a:t>p</a:t>
            </a:r>
            <a:r>
              <a:rPr sz="3000" dirty="0">
                <a:solidFill>
                  <a:srgbClr val="455F51"/>
                </a:solidFill>
              </a:rPr>
              <a:t>t</a:t>
            </a:r>
            <a:r>
              <a:rPr sz="3000" spc="-35" dirty="0">
                <a:solidFill>
                  <a:srgbClr val="455F51"/>
                </a:solidFill>
              </a:rPr>
              <a:t>r</a:t>
            </a:r>
            <a:r>
              <a:rPr sz="3000" dirty="0">
                <a:solidFill>
                  <a:srgbClr val="455F51"/>
                </a:solidFill>
              </a:rPr>
              <a:t>o</a:t>
            </a:r>
            <a:r>
              <a:rPr sz="3000" spc="-15" dirty="0">
                <a:solidFill>
                  <a:srgbClr val="455F51"/>
                </a:solidFill>
              </a:rPr>
              <a:t>n</a:t>
            </a:r>
            <a:r>
              <a:rPr sz="3000" dirty="0">
                <a:solidFill>
                  <a:srgbClr val="455F51"/>
                </a:solidFill>
              </a:rPr>
              <a:t>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574126"/>
            <a:ext cx="4167504" cy="23298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Addition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“hidden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layers”</a:t>
            </a:r>
            <a:endParaRPr sz="2800">
              <a:latin typeface="Calibri"/>
              <a:cs typeface="Calibri"/>
            </a:endParaRPr>
          </a:p>
          <a:p>
            <a:pPr marL="241300" marR="906780" indent="-228600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 a </a:t>
            </a:r>
            <a:r>
              <a:rPr sz="2800" spc="-10" dirty="0">
                <a:latin typeface="Calibri"/>
                <a:cs typeface="Calibri"/>
              </a:rPr>
              <a:t>Deep </a:t>
            </a:r>
            <a:r>
              <a:rPr sz="2800" spc="-15" dirty="0">
                <a:latin typeface="Calibri"/>
                <a:cs typeface="Calibri"/>
              </a:rPr>
              <a:t>Neural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41300" marR="270510" indent="-228600">
              <a:lnSpc>
                <a:spcPts val="303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 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trickier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we’ll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talk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890" y="2171445"/>
            <a:ext cx="3749548" cy="315290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62443" y="2564638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5561" y="2564638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196" y="2584450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8990" y="4187190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83600" y="4187190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547606" y="3774694"/>
            <a:ext cx="1099820" cy="1050925"/>
            <a:chOff x="9547606" y="3774694"/>
            <a:chExt cx="1099820" cy="1050925"/>
          </a:xfrm>
        </p:grpSpPr>
        <p:sp>
          <p:nvSpPr>
            <p:cNvPr id="15" name="object 15"/>
            <p:cNvSpPr/>
            <p:nvPr/>
          </p:nvSpPr>
          <p:spPr>
            <a:xfrm>
              <a:off x="9553956" y="3781044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543305" y="0"/>
                  </a:moveTo>
                  <a:lnTo>
                    <a:pt x="493847" y="2120"/>
                  </a:lnTo>
                  <a:lnTo>
                    <a:pt x="445635" y="8359"/>
                  </a:lnTo>
                  <a:lnTo>
                    <a:pt x="398859" y="18533"/>
                  </a:lnTo>
                  <a:lnTo>
                    <a:pt x="353712" y="32459"/>
                  </a:lnTo>
                  <a:lnTo>
                    <a:pt x="310385" y="49955"/>
                  </a:lnTo>
                  <a:lnTo>
                    <a:pt x="269070" y="70837"/>
                  </a:lnTo>
                  <a:lnTo>
                    <a:pt x="229959" y="94923"/>
                  </a:lnTo>
                  <a:lnTo>
                    <a:pt x="193243" y="122028"/>
                  </a:lnTo>
                  <a:lnTo>
                    <a:pt x="159115" y="151971"/>
                  </a:lnTo>
                  <a:lnTo>
                    <a:pt x="127765" y="184568"/>
                  </a:lnTo>
                  <a:lnTo>
                    <a:pt x="99385" y="219635"/>
                  </a:lnTo>
                  <a:lnTo>
                    <a:pt x="74168" y="256991"/>
                  </a:lnTo>
                  <a:lnTo>
                    <a:pt x="52304" y="296452"/>
                  </a:lnTo>
                  <a:lnTo>
                    <a:pt x="33985" y="337834"/>
                  </a:lnTo>
                  <a:lnTo>
                    <a:pt x="19404" y="380955"/>
                  </a:lnTo>
                  <a:lnTo>
                    <a:pt x="8752" y="425632"/>
                  </a:lnTo>
                  <a:lnTo>
                    <a:pt x="2219" y="471682"/>
                  </a:lnTo>
                  <a:lnTo>
                    <a:pt x="0" y="518921"/>
                  </a:lnTo>
                  <a:lnTo>
                    <a:pt x="2219" y="566161"/>
                  </a:lnTo>
                  <a:lnTo>
                    <a:pt x="8752" y="612211"/>
                  </a:lnTo>
                  <a:lnTo>
                    <a:pt x="19404" y="656888"/>
                  </a:lnTo>
                  <a:lnTo>
                    <a:pt x="33985" y="700009"/>
                  </a:lnTo>
                  <a:lnTo>
                    <a:pt x="52304" y="741391"/>
                  </a:lnTo>
                  <a:lnTo>
                    <a:pt x="74167" y="780852"/>
                  </a:lnTo>
                  <a:lnTo>
                    <a:pt x="99385" y="818208"/>
                  </a:lnTo>
                  <a:lnTo>
                    <a:pt x="127765" y="853275"/>
                  </a:lnTo>
                  <a:lnTo>
                    <a:pt x="159115" y="885872"/>
                  </a:lnTo>
                  <a:lnTo>
                    <a:pt x="193243" y="915815"/>
                  </a:lnTo>
                  <a:lnTo>
                    <a:pt x="229959" y="942920"/>
                  </a:lnTo>
                  <a:lnTo>
                    <a:pt x="269070" y="967006"/>
                  </a:lnTo>
                  <a:lnTo>
                    <a:pt x="310385" y="987888"/>
                  </a:lnTo>
                  <a:lnTo>
                    <a:pt x="353712" y="1005384"/>
                  </a:lnTo>
                  <a:lnTo>
                    <a:pt x="398859" y="1019310"/>
                  </a:lnTo>
                  <a:lnTo>
                    <a:pt x="445635" y="1029484"/>
                  </a:lnTo>
                  <a:lnTo>
                    <a:pt x="493847" y="1035723"/>
                  </a:lnTo>
                  <a:lnTo>
                    <a:pt x="543305" y="1037843"/>
                  </a:lnTo>
                  <a:lnTo>
                    <a:pt x="592764" y="1035723"/>
                  </a:lnTo>
                  <a:lnTo>
                    <a:pt x="640976" y="1029484"/>
                  </a:lnTo>
                  <a:lnTo>
                    <a:pt x="687752" y="1019310"/>
                  </a:lnTo>
                  <a:lnTo>
                    <a:pt x="732899" y="1005384"/>
                  </a:lnTo>
                  <a:lnTo>
                    <a:pt x="776226" y="987888"/>
                  </a:lnTo>
                  <a:lnTo>
                    <a:pt x="817541" y="967006"/>
                  </a:lnTo>
                  <a:lnTo>
                    <a:pt x="856652" y="942920"/>
                  </a:lnTo>
                  <a:lnTo>
                    <a:pt x="893368" y="915815"/>
                  </a:lnTo>
                  <a:lnTo>
                    <a:pt x="927496" y="885872"/>
                  </a:lnTo>
                  <a:lnTo>
                    <a:pt x="958846" y="853275"/>
                  </a:lnTo>
                  <a:lnTo>
                    <a:pt x="987226" y="818208"/>
                  </a:lnTo>
                  <a:lnTo>
                    <a:pt x="1012444" y="780852"/>
                  </a:lnTo>
                  <a:lnTo>
                    <a:pt x="1034307" y="741391"/>
                  </a:lnTo>
                  <a:lnTo>
                    <a:pt x="1052626" y="700009"/>
                  </a:lnTo>
                  <a:lnTo>
                    <a:pt x="1067207" y="656888"/>
                  </a:lnTo>
                  <a:lnTo>
                    <a:pt x="1077859" y="612211"/>
                  </a:lnTo>
                  <a:lnTo>
                    <a:pt x="1084392" y="566161"/>
                  </a:lnTo>
                  <a:lnTo>
                    <a:pt x="1086612" y="518921"/>
                  </a:lnTo>
                  <a:lnTo>
                    <a:pt x="1084392" y="471682"/>
                  </a:lnTo>
                  <a:lnTo>
                    <a:pt x="1077859" y="425632"/>
                  </a:lnTo>
                  <a:lnTo>
                    <a:pt x="1067207" y="380955"/>
                  </a:lnTo>
                  <a:lnTo>
                    <a:pt x="1052626" y="337834"/>
                  </a:lnTo>
                  <a:lnTo>
                    <a:pt x="1034307" y="296452"/>
                  </a:lnTo>
                  <a:lnTo>
                    <a:pt x="1012444" y="256991"/>
                  </a:lnTo>
                  <a:lnTo>
                    <a:pt x="987226" y="219635"/>
                  </a:lnTo>
                  <a:lnTo>
                    <a:pt x="958846" y="184568"/>
                  </a:lnTo>
                  <a:lnTo>
                    <a:pt x="927496" y="151971"/>
                  </a:lnTo>
                  <a:lnTo>
                    <a:pt x="893368" y="122028"/>
                  </a:lnTo>
                  <a:lnTo>
                    <a:pt x="856652" y="94923"/>
                  </a:lnTo>
                  <a:lnTo>
                    <a:pt x="817541" y="70837"/>
                  </a:lnTo>
                  <a:lnTo>
                    <a:pt x="776226" y="49955"/>
                  </a:lnTo>
                  <a:lnTo>
                    <a:pt x="732899" y="32459"/>
                  </a:lnTo>
                  <a:lnTo>
                    <a:pt x="687752" y="18533"/>
                  </a:lnTo>
                  <a:lnTo>
                    <a:pt x="640976" y="8359"/>
                  </a:lnTo>
                  <a:lnTo>
                    <a:pt x="592764" y="2120"/>
                  </a:lnTo>
                  <a:lnTo>
                    <a:pt x="54330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53956" y="3781044"/>
              <a:ext cx="1087120" cy="1038225"/>
            </a:xfrm>
            <a:custGeom>
              <a:avLst/>
              <a:gdLst/>
              <a:ahLst/>
              <a:cxnLst/>
              <a:rect l="l" t="t" r="r" b="b"/>
              <a:pathLst>
                <a:path w="1087120" h="1038225">
                  <a:moveTo>
                    <a:pt x="0" y="518921"/>
                  </a:moveTo>
                  <a:lnTo>
                    <a:pt x="2219" y="471682"/>
                  </a:lnTo>
                  <a:lnTo>
                    <a:pt x="8752" y="425632"/>
                  </a:lnTo>
                  <a:lnTo>
                    <a:pt x="19404" y="380955"/>
                  </a:lnTo>
                  <a:lnTo>
                    <a:pt x="33985" y="337834"/>
                  </a:lnTo>
                  <a:lnTo>
                    <a:pt x="52304" y="296452"/>
                  </a:lnTo>
                  <a:lnTo>
                    <a:pt x="74168" y="256991"/>
                  </a:lnTo>
                  <a:lnTo>
                    <a:pt x="99385" y="219635"/>
                  </a:lnTo>
                  <a:lnTo>
                    <a:pt x="127765" y="184568"/>
                  </a:lnTo>
                  <a:lnTo>
                    <a:pt x="159115" y="151971"/>
                  </a:lnTo>
                  <a:lnTo>
                    <a:pt x="193243" y="122028"/>
                  </a:lnTo>
                  <a:lnTo>
                    <a:pt x="229959" y="94923"/>
                  </a:lnTo>
                  <a:lnTo>
                    <a:pt x="269070" y="70837"/>
                  </a:lnTo>
                  <a:lnTo>
                    <a:pt x="310385" y="49955"/>
                  </a:lnTo>
                  <a:lnTo>
                    <a:pt x="353712" y="32459"/>
                  </a:lnTo>
                  <a:lnTo>
                    <a:pt x="398859" y="18533"/>
                  </a:lnTo>
                  <a:lnTo>
                    <a:pt x="445635" y="8359"/>
                  </a:lnTo>
                  <a:lnTo>
                    <a:pt x="493847" y="2120"/>
                  </a:lnTo>
                  <a:lnTo>
                    <a:pt x="543305" y="0"/>
                  </a:lnTo>
                  <a:lnTo>
                    <a:pt x="592764" y="2120"/>
                  </a:lnTo>
                  <a:lnTo>
                    <a:pt x="640976" y="8359"/>
                  </a:lnTo>
                  <a:lnTo>
                    <a:pt x="687752" y="18533"/>
                  </a:lnTo>
                  <a:lnTo>
                    <a:pt x="732899" y="32459"/>
                  </a:lnTo>
                  <a:lnTo>
                    <a:pt x="776226" y="49955"/>
                  </a:lnTo>
                  <a:lnTo>
                    <a:pt x="817541" y="70837"/>
                  </a:lnTo>
                  <a:lnTo>
                    <a:pt x="856652" y="94923"/>
                  </a:lnTo>
                  <a:lnTo>
                    <a:pt x="893368" y="122028"/>
                  </a:lnTo>
                  <a:lnTo>
                    <a:pt x="927496" y="151971"/>
                  </a:lnTo>
                  <a:lnTo>
                    <a:pt x="958846" y="184568"/>
                  </a:lnTo>
                  <a:lnTo>
                    <a:pt x="987226" y="219635"/>
                  </a:lnTo>
                  <a:lnTo>
                    <a:pt x="1012444" y="256991"/>
                  </a:lnTo>
                  <a:lnTo>
                    <a:pt x="1034307" y="296452"/>
                  </a:lnTo>
                  <a:lnTo>
                    <a:pt x="1052626" y="337834"/>
                  </a:lnTo>
                  <a:lnTo>
                    <a:pt x="1067207" y="380955"/>
                  </a:lnTo>
                  <a:lnTo>
                    <a:pt x="1077859" y="425632"/>
                  </a:lnTo>
                  <a:lnTo>
                    <a:pt x="1084392" y="471682"/>
                  </a:lnTo>
                  <a:lnTo>
                    <a:pt x="1086612" y="518921"/>
                  </a:lnTo>
                  <a:lnTo>
                    <a:pt x="1084392" y="566161"/>
                  </a:lnTo>
                  <a:lnTo>
                    <a:pt x="1077859" y="612211"/>
                  </a:lnTo>
                  <a:lnTo>
                    <a:pt x="1067207" y="656888"/>
                  </a:lnTo>
                  <a:lnTo>
                    <a:pt x="1052626" y="700009"/>
                  </a:lnTo>
                  <a:lnTo>
                    <a:pt x="1034307" y="741391"/>
                  </a:lnTo>
                  <a:lnTo>
                    <a:pt x="1012444" y="780852"/>
                  </a:lnTo>
                  <a:lnTo>
                    <a:pt x="987226" y="818208"/>
                  </a:lnTo>
                  <a:lnTo>
                    <a:pt x="958846" y="853275"/>
                  </a:lnTo>
                  <a:lnTo>
                    <a:pt x="927496" y="885872"/>
                  </a:lnTo>
                  <a:lnTo>
                    <a:pt x="893368" y="915815"/>
                  </a:lnTo>
                  <a:lnTo>
                    <a:pt x="856652" y="942920"/>
                  </a:lnTo>
                  <a:lnTo>
                    <a:pt x="817541" y="967006"/>
                  </a:lnTo>
                  <a:lnTo>
                    <a:pt x="776226" y="987888"/>
                  </a:lnTo>
                  <a:lnTo>
                    <a:pt x="732899" y="1005384"/>
                  </a:lnTo>
                  <a:lnTo>
                    <a:pt x="687752" y="1019310"/>
                  </a:lnTo>
                  <a:lnTo>
                    <a:pt x="640976" y="1029484"/>
                  </a:lnTo>
                  <a:lnTo>
                    <a:pt x="592764" y="1035723"/>
                  </a:lnTo>
                  <a:lnTo>
                    <a:pt x="543305" y="1037843"/>
                  </a:lnTo>
                  <a:lnTo>
                    <a:pt x="493847" y="1035723"/>
                  </a:lnTo>
                  <a:lnTo>
                    <a:pt x="445635" y="1029484"/>
                  </a:lnTo>
                  <a:lnTo>
                    <a:pt x="398859" y="1019310"/>
                  </a:lnTo>
                  <a:lnTo>
                    <a:pt x="353712" y="1005384"/>
                  </a:lnTo>
                  <a:lnTo>
                    <a:pt x="310385" y="987888"/>
                  </a:lnTo>
                  <a:lnTo>
                    <a:pt x="269070" y="967006"/>
                  </a:lnTo>
                  <a:lnTo>
                    <a:pt x="229959" y="942920"/>
                  </a:lnTo>
                  <a:lnTo>
                    <a:pt x="193243" y="915815"/>
                  </a:lnTo>
                  <a:lnTo>
                    <a:pt x="159115" y="885872"/>
                  </a:lnTo>
                  <a:lnTo>
                    <a:pt x="127765" y="853275"/>
                  </a:lnTo>
                  <a:lnTo>
                    <a:pt x="99385" y="818208"/>
                  </a:lnTo>
                  <a:lnTo>
                    <a:pt x="74167" y="780852"/>
                  </a:lnTo>
                  <a:lnTo>
                    <a:pt x="52304" y="741391"/>
                  </a:lnTo>
                  <a:lnTo>
                    <a:pt x="33985" y="700009"/>
                  </a:lnTo>
                  <a:lnTo>
                    <a:pt x="19404" y="656888"/>
                  </a:lnTo>
                  <a:lnTo>
                    <a:pt x="8752" y="612211"/>
                  </a:lnTo>
                  <a:lnTo>
                    <a:pt x="2219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51263" y="4004309"/>
            <a:ext cx="492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Ne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  (1.0)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63867" y="5342382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4831" y="5342382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46164" y="2162301"/>
            <a:ext cx="4540250" cy="1624330"/>
            <a:chOff x="6646164" y="2162301"/>
            <a:chExt cx="4540250" cy="1624330"/>
          </a:xfrm>
        </p:grpSpPr>
        <p:sp>
          <p:nvSpPr>
            <p:cNvPr id="21" name="object 21"/>
            <p:cNvSpPr/>
            <p:nvPr/>
          </p:nvSpPr>
          <p:spPr>
            <a:xfrm>
              <a:off x="6646164" y="2168651"/>
              <a:ext cx="4533900" cy="1617980"/>
            </a:xfrm>
            <a:custGeom>
              <a:avLst/>
              <a:gdLst/>
              <a:ahLst/>
              <a:cxnLst/>
              <a:rect l="l" t="t" r="r" b="b"/>
              <a:pathLst>
                <a:path w="4533900" h="1617979">
                  <a:moveTo>
                    <a:pt x="3455797" y="1606042"/>
                  </a:moveTo>
                  <a:lnTo>
                    <a:pt x="2732582" y="1086307"/>
                  </a:lnTo>
                  <a:lnTo>
                    <a:pt x="2737929" y="1078865"/>
                  </a:lnTo>
                  <a:lnTo>
                    <a:pt x="2751074" y="1060577"/>
                  </a:lnTo>
                  <a:lnTo>
                    <a:pt x="2667000" y="1046988"/>
                  </a:lnTo>
                  <a:lnTo>
                    <a:pt x="2706624" y="1122426"/>
                  </a:lnTo>
                  <a:lnTo>
                    <a:pt x="2725191" y="1096581"/>
                  </a:lnTo>
                  <a:lnTo>
                    <a:pt x="3420529" y="1596402"/>
                  </a:lnTo>
                  <a:lnTo>
                    <a:pt x="3334461" y="1573479"/>
                  </a:lnTo>
                  <a:lnTo>
                    <a:pt x="3334461" y="1586560"/>
                  </a:lnTo>
                  <a:lnTo>
                    <a:pt x="2313863" y="1425524"/>
                  </a:lnTo>
                  <a:lnTo>
                    <a:pt x="2398293" y="1337195"/>
                  </a:lnTo>
                  <a:lnTo>
                    <a:pt x="3334461" y="1586560"/>
                  </a:lnTo>
                  <a:lnTo>
                    <a:pt x="3334461" y="1573479"/>
                  </a:lnTo>
                  <a:lnTo>
                    <a:pt x="2408301" y="1326730"/>
                  </a:lnTo>
                  <a:lnTo>
                    <a:pt x="2618879" y="1106436"/>
                  </a:lnTo>
                  <a:lnTo>
                    <a:pt x="2641854" y="1128395"/>
                  </a:lnTo>
                  <a:lnTo>
                    <a:pt x="2654160" y="1088517"/>
                  </a:lnTo>
                  <a:lnTo>
                    <a:pt x="2667000" y="1046988"/>
                  </a:lnTo>
                  <a:lnTo>
                    <a:pt x="2586736" y="1075690"/>
                  </a:lnTo>
                  <a:lnTo>
                    <a:pt x="2609723" y="1097686"/>
                  </a:lnTo>
                  <a:lnTo>
                    <a:pt x="2394331" y="1323009"/>
                  </a:lnTo>
                  <a:lnTo>
                    <a:pt x="2384323" y="1320355"/>
                  </a:lnTo>
                  <a:lnTo>
                    <a:pt x="2384323" y="1333474"/>
                  </a:lnTo>
                  <a:lnTo>
                    <a:pt x="2298636" y="1423123"/>
                  </a:lnTo>
                  <a:lnTo>
                    <a:pt x="2287955" y="1421447"/>
                  </a:lnTo>
                  <a:lnTo>
                    <a:pt x="2287955" y="1434287"/>
                  </a:lnTo>
                  <a:lnTo>
                    <a:pt x="2126615" y="1603070"/>
                  </a:lnTo>
                  <a:lnTo>
                    <a:pt x="2096160" y="1581429"/>
                  </a:lnTo>
                  <a:lnTo>
                    <a:pt x="2096160" y="1597063"/>
                  </a:lnTo>
                  <a:lnTo>
                    <a:pt x="131241" y="1093914"/>
                  </a:lnTo>
                  <a:lnTo>
                    <a:pt x="1747266" y="1348955"/>
                  </a:lnTo>
                  <a:lnTo>
                    <a:pt x="2096160" y="1597063"/>
                  </a:lnTo>
                  <a:lnTo>
                    <a:pt x="2096160" y="1581429"/>
                  </a:lnTo>
                  <a:lnTo>
                    <a:pt x="1775358" y="1353388"/>
                  </a:lnTo>
                  <a:lnTo>
                    <a:pt x="2287955" y="1434287"/>
                  </a:lnTo>
                  <a:lnTo>
                    <a:pt x="2287955" y="1421447"/>
                  </a:lnTo>
                  <a:lnTo>
                    <a:pt x="1752168" y="1336890"/>
                  </a:lnTo>
                  <a:lnTo>
                    <a:pt x="1401559" y="1087653"/>
                  </a:lnTo>
                  <a:lnTo>
                    <a:pt x="1403642" y="1079804"/>
                  </a:lnTo>
                  <a:lnTo>
                    <a:pt x="1404493" y="1078611"/>
                  </a:lnTo>
                  <a:lnTo>
                    <a:pt x="1408150" y="1073467"/>
                  </a:lnTo>
                  <a:lnTo>
                    <a:pt x="2384323" y="1333474"/>
                  </a:lnTo>
                  <a:lnTo>
                    <a:pt x="2384323" y="1320355"/>
                  </a:lnTo>
                  <a:lnTo>
                    <a:pt x="1416050" y="1062380"/>
                  </a:lnTo>
                  <a:lnTo>
                    <a:pt x="1417701" y="1060069"/>
                  </a:lnTo>
                  <a:lnTo>
                    <a:pt x="1409242" y="1058760"/>
                  </a:lnTo>
                  <a:lnTo>
                    <a:pt x="1409674" y="1057148"/>
                  </a:lnTo>
                  <a:lnTo>
                    <a:pt x="1416939" y="1029843"/>
                  </a:lnTo>
                  <a:lnTo>
                    <a:pt x="1333500" y="1046988"/>
                  </a:lnTo>
                  <a:lnTo>
                    <a:pt x="1373505" y="1122172"/>
                  </a:lnTo>
                  <a:lnTo>
                    <a:pt x="1390929" y="1097699"/>
                  </a:lnTo>
                  <a:lnTo>
                    <a:pt x="1397381" y="1103376"/>
                  </a:lnTo>
                  <a:lnTo>
                    <a:pt x="1398104" y="1100632"/>
                  </a:lnTo>
                  <a:lnTo>
                    <a:pt x="1724075" y="1332471"/>
                  </a:lnTo>
                  <a:lnTo>
                    <a:pt x="77177" y="1072616"/>
                  </a:lnTo>
                  <a:lnTo>
                    <a:pt x="83312" y="1048766"/>
                  </a:lnTo>
                  <a:lnTo>
                    <a:pt x="79806" y="1049528"/>
                  </a:lnTo>
                  <a:lnTo>
                    <a:pt x="81153" y="1041019"/>
                  </a:lnTo>
                  <a:lnTo>
                    <a:pt x="0" y="1066800"/>
                  </a:lnTo>
                  <a:lnTo>
                    <a:pt x="64389" y="1122553"/>
                  </a:lnTo>
                  <a:lnTo>
                    <a:pt x="66497" y="1114310"/>
                  </a:lnTo>
                  <a:lnTo>
                    <a:pt x="69342" y="1116330"/>
                  </a:lnTo>
                  <a:lnTo>
                    <a:pt x="73152" y="1092034"/>
                  </a:lnTo>
                  <a:lnTo>
                    <a:pt x="2125218" y="1617599"/>
                  </a:lnTo>
                  <a:lnTo>
                    <a:pt x="2126602" y="1611985"/>
                  </a:lnTo>
                  <a:lnTo>
                    <a:pt x="2127250" y="1611071"/>
                  </a:lnTo>
                  <a:lnTo>
                    <a:pt x="2132076" y="1615694"/>
                  </a:lnTo>
                  <a:lnTo>
                    <a:pt x="2303183" y="1436687"/>
                  </a:lnTo>
                  <a:lnTo>
                    <a:pt x="3450336" y="1617726"/>
                  </a:lnTo>
                  <a:lnTo>
                    <a:pt x="3450856" y="1614436"/>
                  </a:lnTo>
                  <a:lnTo>
                    <a:pt x="3451491" y="1612125"/>
                  </a:lnTo>
                  <a:lnTo>
                    <a:pt x="3455797" y="1606042"/>
                  </a:lnTo>
                  <a:close/>
                </a:path>
                <a:path w="4533900" h="1617979">
                  <a:moveTo>
                    <a:pt x="4533900" y="518922"/>
                  </a:moveTo>
                  <a:lnTo>
                    <a:pt x="4531703" y="471690"/>
                  </a:lnTo>
                  <a:lnTo>
                    <a:pt x="4525276" y="425640"/>
                  </a:lnTo>
                  <a:lnTo>
                    <a:pt x="4514786" y="380961"/>
                  </a:lnTo>
                  <a:lnTo>
                    <a:pt x="4500423" y="337845"/>
                  </a:lnTo>
                  <a:lnTo>
                    <a:pt x="4482389" y="296456"/>
                  </a:lnTo>
                  <a:lnTo>
                    <a:pt x="4460849" y="256997"/>
                  </a:lnTo>
                  <a:lnTo>
                    <a:pt x="4436021" y="219646"/>
                  </a:lnTo>
                  <a:lnTo>
                    <a:pt x="4408081" y="184569"/>
                  </a:lnTo>
                  <a:lnTo>
                    <a:pt x="4377207" y="151980"/>
                  </a:lnTo>
                  <a:lnTo>
                    <a:pt x="4343603" y="122034"/>
                  </a:lnTo>
                  <a:lnTo>
                    <a:pt x="4307446" y="94932"/>
                  </a:lnTo>
                  <a:lnTo>
                    <a:pt x="4268940" y="70840"/>
                  </a:lnTo>
                  <a:lnTo>
                    <a:pt x="4228262" y="49961"/>
                  </a:lnTo>
                  <a:lnTo>
                    <a:pt x="4185615" y="32461"/>
                  </a:lnTo>
                  <a:lnTo>
                    <a:pt x="4141165" y="18542"/>
                  </a:lnTo>
                  <a:lnTo>
                    <a:pt x="4095115" y="8369"/>
                  </a:lnTo>
                  <a:lnTo>
                    <a:pt x="4047655" y="2120"/>
                  </a:lnTo>
                  <a:lnTo>
                    <a:pt x="3998976" y="0"/>
                  </a:lnTo>
                  <a:lnTo>
                    <a:pt x="3950284" y="2120"/>
                  </a:lnTo>
                  <a:lnTo>
                    <a:pt x="3902824" y="8369"/>
                  </a:lnTo>
                  <a:lnTo>
                    <a:pt x="3856774" y="18542"/>
                  </a:lnTo>
                  <a:lnTo>
                    <a:pt x="3812324" y="32461"/>
                  </a:lnTo>
                  <a:lnTo>
                    <a:pt x="3769677" y="49961"/>
                  </a:lnTo>
                  <a:lnTo>
                    <a:pt x="3728999" y="70840"/>
                  </a:lnTo>
                  <a:lnTo>
                    <a:pt x="3690493" y="94932"/>
                  </a:lnTo>
                  <a:lnTo>
                    <a:pt x="3654336" y="122034"/>
                  </a:lnTo>
                  <a:lnTo>
                    <a:pt x="3620732" y="151980"/>
                  </a:lnTo>
                  <a:lnTo>
                    <a:pt x="3589858" y="184569"/>
                  </a:lnTo>
                  <a:lnTo>
                    <a:pt x="3561918" y="219646"/>
                  </a:lnTo>
                  <a:lnTo>
                    <a:pt x="3537089" y="256997"/>
                  </a:lnTo>
                  <a:lnTo>
                    <a:pt x="3515550" y="296456"/>
                  </a:lnTo>
                  <a:lnTo>
                    <a:pt x="3497516" y="337845"/>
                  </a:lnTo>
                  <a:lnTo>
                    <a:pt x="3483152" y="380961"/>
                  </a:lnTo>
                  <a:lnTo>
                    <a:pt x="3472662" y="425640"/>
                  </a:lnTo>
                  <a:lnTo>
                    <a:pt x="3466236" y="471690"/>
                  </a:lnTo>
                  <a:lnTo>
                    <a:pt x="3464052" y="518922"/>
                  </a:lnTo>
                  <a:lnTo>
                    <a:pt x="3466236" y="566166"/>
                  </a:lnTo>
                  <a:lnTo>
                    <a:pt x="3472662" y="612216"/>
                  </a:lnTo>
                  <a:lnTo>
                    <a:pt x="3483152" y="656894"/>
                  </a:lnTo>
                  <a:lnTo>
                    <a:pt x="3497516" y="700011"/>
                  </a:lnTo>
                  <a:lnTo>
                    <a:pt x="3515550" y="741400"/>
                  </a:lnTo>
                  <a:lnTo>
                    <a:pt x="3537089" y="780859"/>
                  </a:lnTo>
                  <a:lnTo>
                    <a:pt x="3561918" y="818210"/>
                  </a:lnTo>
                  <a:lnTo>
                    <a:pt x="3589858" y="853287"/>
                  </a:lnTo>
                  <a:lnTo>
                    <a:pt x="3620732" y="885875"/>
                  </a:lnTo>
                  <a:lnTo>
                    <a:pt x="3654336" y="915822"/>
                  </a:lnTo>
                  <a:lnTo>
                    <a:pt x="3690493" y="942924"/>
                  </a:lnTo>
                  <a:lnTo>
                    <a:pt x="3728999" y="967016"/>
                  </a:lnTo>
                  <a:lnTo>
                    <a:pt x="3769677" y="987894"/>
                  </a:lnTo>
                  <a:lnTo>
                    <a:pt x="3812324" y="1005395"/>
                  </a:lnTo>
                  <a:lnTo>
                    <a:pt x="3856774" y="1019314"/>
                  </a:lnTo>
                  <a:lnTo>
                    <a:pt x="3902824" y="1029487"/>
                  </a:lnTo>
                  <a:lnTo>
                    <a:pt x="3950284" y="1035735"/>
                  </a:lnTo>
                  <a:lnTo>
                    <a:pt x="3998976" y="1037844"/>
                  </a:lnTo>
                  <a:lnTo>
                    <a:pt x="4047655" y="1035735"/>
                  </a:lnTo>
                  <a:lnTo>
                    <a:pt x="4095115" y="1029487"/>
                  </a:lnTo>
                  <a:lnTo>
                    <a:pt x="4141165" y="1019314"/>
                  </a:lnTo>
                  <a:lnTo>
                    <a:pt x="4185615" y="1005395"/>
                  </a:lnTo>
                  <a:lnTo>
                    <a:pt x="4228262" y="987894"/>
                  </a:lnTo>
                  <a:lnTo>
                    <a:pt x="4268940" y="967016"/>
                  </a:lnTo>
                  <a:lnTo>
                    <a:pt x="4307446" y="942924"/>
                  </a:lnTo>
                  <a:lnTo>
                    <a:pt x="4343603" y="915822"/>
                  </a:lnTo>
                  <a:lnTo>
                    <a:pt x="4377207" y="885875"/>
                  </a:lnTo>
                  <a:lnTo>
                    <a:pt x="4408081" y="853287"/>
                  </a:lnTo>
                  <a:lnTo>
                    <a:pt x="4436021" y="818210"/>
                  </a:lnTo>
                  <a:lnTo>
                    <a:pt x="4460849" y="780859"/>
                  </a:lnTo>
                  <a:lnTo>
                    <a:pt x="4482389" y="741400"/>
                  </a:lnTo>
                  <a:lnTo>
                    <a:pt x="4500423" y="700011"/>
                  </a:lnTo>
                  <a:lnTo>
                    <a:pt x="4514786" y="656894"/>
                  </a:lnTo>
                  <a:lnTo>
                    <a:pt x="4525276" y="612216"/>
                  </a:lnTo>
                  <a:lnTo>
                    <a:pt x="4531703" y="566166"/>
                  </a:lnTo>
                  <a:lnTo>
                    <a:pt x="4533900" y="51892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10216" y="2168651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528807" y="255498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46644" y="694690"/>
            <a:ext cx="3579495" cy="3092450"/>
            <a:chOff x="7446644" y="694690"/>
            <a:chExt cx="3579495" cy="3092450"/>
          </a:xfrm>
        </p:grpSpPr>
        <p:sp>
          <p:nvSpPr>
            <p:cNvPr id="25" name="object 25"/>
            <p:cNvSpPr/>
            <p:nvPr/>
          </p:nvSpPr>
          <p:spPr>
            <a:xfrm>
              <a:off x="10449305" y="2294381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3"/>
                  </a:moveTo>
                  <a:lnTo>
                    <a:pt x="281050" y="293623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6645" y="701039"/>
              <a:ext cx="3199765" cy="3086100"/>
            </a:xfrm>
            <a:custGeom>
              <a:avLst/>
              <a:gdLst/>
              <a:ahLst/>
              <a:cxnLst/>
              <a:rect l="l" t="t" r="r" b="b"/>
              <a:pathLst>
                <a:path w="3199765" h="3086100">
                  <a:moveTo>
                    <a:pt x="1832991" y="518922"/>
                  </a:moveTo>
                  <a:lnTo>
                    <a:pt x="1830793" y="471690"/>
                  </a:lnTo>
                  <a:lnTo>
                    <a:pt x="1824367" y="425640"/>
                  </a:lnTo>
                  <a:lnTo>
                    <a:pt x="1813877" y="380961"/>
                  </a:lnTo>
                  <a:lnTo>
                    <a:pt x="1799513" y="337845"/>
                  </a:lnTo>
                  <a:lnTo>
                    <a:pt x="1781479" y="296456"/>
                  </a:lnTo>
                  <a:lnTo>
                    <a:pt x="1759940" y="256997"/>
                  </a:lnTo>
                  <a:lnTo>
                    <a:pt x="1735112" y="219646"/>
                  </a:lnTo>
                  <a:lnTo>
                    <a:pt x="1707172" y="184569"/>
                  </a:lnTo>
                  <a:lnTo>
                    <a:pt x="1676298" y="151980"/>
                  </a:lnTo>
                  <a:lnTo>
                    <a:pt x="1642694" y="122034"/>
                  </a:lnTo>
                  <a:lnTo>
                    <a:pt x="1606537" y="94932"/>
                  </a:lnTo>
                  <a:lnTo>
                    <a:pt x="1568030" y="70840"/>
                  </a:lnTo>
                  <a:lnTo>
                    <a:pt x="1527352" y="49961"/>
                  </a:lnTo>
                  <a:lnTo>
                    <a:pt x="1484706" y="32461"/>
                  </a:lnTo>
                  <a:lnTo>
                    <a:pt x="1440256" y="18542"/>
                  </a:lnTo>
                  <a:lnTo>
                    <a:pt x="1394206" y="8369"/>
                  </a:lnTo>
                  <a:lnTo>
                    <a:pt x="1346746" y="2120"/>
                  </a:lnTo>
                  <a:lnTo>
                    <a:pt x="1298067" y="0"/>
                  </a:lnTo>
                  <a:lnTo>
                    <a:pt x="1249375" y="2120"/>
                  </a:lnTo>
                  <a:lnTo>
                    <a:pt x="1201915" y="8369"/>
                  </a:lnTo>
                  <a:lnTo>
                    <a:pt x="1155865" y="18542"/>
                  </a:lnTo>
                  <a:lnTo>
                    <a:pt x="1111415" y="32461"/>
                  </a:lnTo>
                  <a:lnTo>
                    <a:pt x="1068768" y="49961"/>
                  </a:lnTo>
                  <a:lnTo>
                    <a:pt x="1028090" y="70840"/>
                  </a:lnTo>
                  <a:lnTo>
                    <a:pt x="989584" y="94932"/>
                  </a:lnTo>
                  <a:lnTo>
                    <a:pt x="953427" y="122034"/>
                  </a:lnTo>
                  <a:lnTo>
                    <a:pt x="919822" y="151980"/>
                  </a:lnTo>
                  <a:lnTo>
                    <a:pt x="888949" y="184569"/>
                  </a:lnTo>
                  <a:lnTo>
                    <a:pt x="861009" y="219646"/>
                  </a:lnTo>
                  <a:lnTo>
                    <a:pt x="836180" y="256997"/>
                  </a:lnTo>
                  <a:lnTo>
                    <a:pt x="814641" y="296456"/>
                  </a:lnTo>
                  <a:lnTo>
                    <a:pt x="796607" y="337845"/>
                  </a:lnTo>
                  <a:lnTo>
                    <a:pt x="782243" y="380961"/>
                  </a:lnTo>
                  <a:lnTo>
                    <a:pt x="771753" y="425640"/>
                  </a:lnTo>
                  <a:lnTo>
                    <a:pt x="765327" y="471690"/>
                  </a:lnTo>
                  <a:lnTo>
                    <a:pt x="763143" y="518922"/>
                  </a:lnTo>
                  <a:lnTo>
                    <a:pt x="765327" y="566166"/>
                  </a:lnTo>
                  <a:lnTo>
                    <a:pt x="771753" y="612216"/>
                  </a:lnTo>
                  <a:lnTo>
                    <a:pt x="782243" y="656894"/>
                  </a:lnTo>
                  <a:lnTo>
                    <a:pt x="796607" y="700011"/>
                  </a:lnTo>
                  <a:lnTo>
                    <a:pt x="814641" y="741400"/>
                  </a:lnTo>
                  <a:lnTo>
                    <a:pt x="836180" y="780859"/>
                  </a:lnTo>
                  <a:lnTo>
                    <a:pt x="861009" y="818210"/>
                  </a:lnTo>
                  <a:lnTo>
                    <a:pt x="888949" y="853287"/>
                  </a:lnTo>
                  <a:lnTo>
                    <a:pt x="919822" y="885875"/>
                  </a:lnTo>
                  <a:lnTo>
                    <a:pt x="953427" y="915822"/>
                  </a:lnTo>
                  <a:lnTo>
                    <a:pt x="989584" y="942924"/>
                  </a:lnTo>
                  <a:lnTo>
                    <a:pt x="1028090" y="967016"/>
                  </a:lnTo>
                  <a:lnTo>
                    <a:pt x="1068768" y="987894"/>
                  </a:lnTo>
                  <a:lnTo>
                    <a:pt x="1111415" y="1005395"/>
                  </a:lnTo>
                  <a:lnTo>
                    <a:pt x="1155865" y="1019314"/>
                  </a:lnTo>
                  <a:lnTo>
                    <a:pt x="1201915" y="1029487"/>
                  </a:lnTo>
                  <a:lnTo>
                    <a:pt x="1249375" y="1035735"/>
                  </a:lnTo>
                  <a:lnTo>
                    <a:pt x="1298067" y="1037844"/>
                  </a:lnTo>
                  <a:lnTo>
                    <a:pt x="1346746" y="1035735"/>
                  </a:lnTo>
                  <a:lnTo>
                    <a:pt x="1394206" y="1029487"/>
                  </a:lnTo>
                  <a:lnTo>
                    <a:pt x="1440256" y="1019314"/>
                  </a:lnTo>
                  <a:lnTo>
                    <a:pt x="1484706" y="1005395"/>
                  </a:lnTo>
                  <a:lnTo>
                    <a:pt x="1527352" y="987894"/>
                  </a:lnTo>
                  <a:lnTo>
                    <a:pt x="1568030" y="967016"/>
                  </a:lnTo>
                  <a:lnTo>
                    <a:pt x="1606537" y="942924"/>
                  </a:lnTo>
                  <a:lnTo>
                    <a:pt x="1642694" y="915822"/>
                  </a:lnTo>
                  <a:lnTo>
                    <a:pt x="1676298" y="885875"/>
                  </a:lnTo>
                  <a:lnTo>
                    <a:pt x="1707172" y="853287"/>
                  </a:lnTo>
                  <a:lnTo>
                    <a:pt x="1735112" y="818210"/>
                  </a:lnTo>
                  <a:lnTo>
                    <a:pt x="1759940" y="780859"/>
                  </a:lnTo>
                  <a:lnTo>
                    <a:pt x="1781479" y="741400"/>
                  </a:lnTo>
                  <a:lnTo>
                    <a:pt x="1799513" y="700011"/>
                  </a:lnTo>
                  <a:lnTo>
                    <a:pt x="1813877" y="656894"/>
                  </a:lnTo>
                  <a:lnTo>
                    <a:pt x="1824367" y="612216"/>
                  </a:lnTo>
                  <a:lnTo>
                    <a:pt x="1830793" y="566166"/>
                  </a:lnTo>
                  <a:lnTo>
                    <a:pt x="1832991" y="518922"/>
                  </a:lnTo>
                  <a:close/>
                </a:path>
                <a:path w="3199765" h="3086100">
                  <a:moveTo>
                    <a:pt x="3199511" y="2505456"/>
                  </a:moveTo>
                  <a:lnTo>
                    <a:pt x="3196539" y="2504960"/>
                  </a:lnTo>
                  <a:lnTo>
                    <a:pt x="3134931" y="2486850"/>
                  </a:lnTo>
                  <a:lnTo>
                    <a:pt x="3134931" y="2554554"/>
                  </a:lnTo>
                  <a:lnTo>
                    <a:pt x="3130499" y="2556040"/>
                  </a:lnTo>
                  <a:lnTo>
                    <a:pt x="3134474" y="2553081"/>
                  </a:lnTo>
                  <a:lnTo>
                    <a:pt x="3134931" y="2554554"/>
                  </a:lnTo>
                  <a:lnTo>
                    <a:pt x="3134931" y="2486850"/>
                  </a:lnTo>
                  <a:lnTo>
                    <a:pt x="3116580" y="2481453"/>
                  </a:lnTo>
                  <a:lnTo>
                    <a:pt x="3118434" y="2491854"/>
                  </a:lnTo>
                  <a:lnTo>
                    <a:pt x="3115564" y="2491359"/>
                  </a:lnTo>
                  <a:lnTo>
                    <a:pt x="3122091" y="2512695"/>
                  </a:lnTo>
                  <a:lnTo>
                    <a:pt x="0" y="3073273"/>
                  </a:lnTo>
                  <a:lnTo>
                    <a:pt x="2286" y="3085846"/>
                  </a:lnTo>
                  <a:lnTo>
                    <a:pt x="3098177" y="2529954"/>
                  </a:lnTo>
                  <a:lnTo>
                    <a:pt x="1325118" y="3073527"/>
                  </a:lnTo>
                  <a:lnTo>
                    <a:pt x="1328928" y="3085592"/>
                  </a:lnTo>
                  <a:lnTo>
                    <a:pt x="3126117" y="2534577"/>
                  </a:lnTo>
                  <a:lnTo>
                    <a:pt x="3130004" y="2556205"/>
                  </a:lnTo>
                  <a:lnTo>
                    <a:pt x="3114294" y="2561463"/>
                  </a:lnTo>
                  <a:lnTo>
                    <a:pt x="3136709" y="2583891"/>
                  </a:lnTo>
                  <a:lnTo>
                    <a:pt x="2646934" y="3074543"/>
                  </a:lnTo>
                  <a:lnTo>
                    <a:pt x="2655824" y="3083560"/>
                  </a:lnTo>
                  <a:lnTo>
                    <a:pt x="3145663" y="2592844"/>
                  </a:lnTo>
                  <a:lnTo>
                    <a:pt x="3168142" y="2615311"/>
                  </a:lnTo>
                  <a:lnTo>
                    <a:pt x="3181578" y="2574925"/>
                  </a:lnTo>
                  <a:lnTo>
                    <a:pt x="3195066" y="2534412"/>
                  </a:lnTo>
                  <a:lnTo>
                    <a:pt x="3155175" y="2547772"/>
                  </a:lnTo>
                  <a:lnTo>
                    <a:pt x="3186328" y="2518029"/>
                  </a:lnTo>
                  <a:lnTo>
                    <a:pt x="3199511" y="250545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09787" y="701040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3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7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3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27744" y="1087882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58390" y="694690"/>
            <a:ext cx="2161540" cy="1050925"/>
            <a:chOff x="8458390" y="694690"/>
            <a:chExt cx="2161540" cy="1050925"/>
          </a:xfrm>
        </p:grpSpPr>
        <p:sp>
          <p:nvSpPr>
            <p:cNvPr id="30" name="object 30"/>
            <p:cNvSpPr/>
            <p:nvPr/>
          </p:nvSpPr>
          <p:spPr>
            <a:xfrm>
              <a:off x="8472678" y="797814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541764" y="701040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535685" y="0"/>
                  </a:moveTo>
                  <a:lnTo>
                    <a:pt x="486918" y="2120"/>
                  </a:lnTo>
                  <a:lnTo>
                    <a:pt x="439380" y="8359"/>
                  </a:lnTo>
                  <a:lnTo>
                    <a:pt x="393259" y="18533"/>
                  </a:lnTo>
                  <a:lnTo>
                    <a:pt x="348744" y="32459"/>
                  </a:lnTo>
                  <a:lnTo>
                    <a:pt x="306024" y="49955"/>
                  </a:lnTo>
                  <a:lnTo>
                    <a:pt x="265288" y="70837"/>
                  </a:lnTo>
                  <a:lnTo>
                    <a:pt x="226726" y="94923"/>
                  </a:lnTo>
                  <a:lnTo>
                    <a:pt x="190526" y="122028"/>
                  </a:lnTo>
                  <a:lnTo>
                    <a:pt x="156876" y="151971"/>
                  </a:lnTo>
                  <a:lnTo>
                    <a:pt x="125967" y="184568"/>
                  </a:lnTo>
                  <a:lnTo>
                    <a:pt x="97986" y="219635"/>
                  </a:lnTo>
                  <a:lnTo>
                    <a:pt x="73123" y="256991"/>
                  </a:lnTo>
                  <a:lnTo>
                    <a:pt x="51567" y="296452"/>
                  </a:lnTo>
                  <a:lnTo>
                    <a:pt x="33507" y="337834"/>
                  </a:lnTo>
                  <a:lnTo>
                    <a:pt x="19131" y="380955"/>
                  </a:lnTo>
                  <a:lnTo>
                    <a:pt x="8628" y="425632"/>
                  </a:lnTo>
                  <a:lnTo>
                    <a:pt x="2188" y="471682"/>
                  </a:lnTo>
                  <a:lnTo>
                    <a:pt x="0" y="518922"/>
                  </a:lnTo>
                  <a:lnTo>
                    <a:pt x="2188" y="566161"/>
                  </a:lnTo>
                  <a:lnTo>
                    <a:pt x="8628" y="612211"/>
                  </a:lnTo>
                  <a:lnTo>
                    <a:pt x="19131" y="656888"/>
                  </a:lnTo>
                  <a:lnTo>
                    <a:pt x="33507" y="700009"/>
                  </a:lnTo>
                  <a:lnTo>
                    <a:pt x="51567" y="741391"/>
                  </a:lnTo>
                  <a:lnTo>
                    <a:pt x="73123" y="780852"/>
                  </a:lnTo>
                  <a:lnTo>
                    <a:pt x="97986" y="818208"/>
                  </a:lnTo>
                  <a:lnTo>
                    <a:pt x="125967" y="853275"/>
                  </a:lnTo>
                  <a:lnTo>
                    <a:pt x="156876" y="885872"/>
                  </a:lnTo>
                  <a:lnTo>
                    <a:pt x="190526" y="915815"/>
                  </a:lnTo>
                  <a:lnTo>
                    <a:pt x="226726" y="942920"/>
                  </a:lnTo>
                  <a:lnTo>
                    <a:pt x="265288" y="967006"/>
                  </a:lnTo>
                  <a:lnTo>
                    <a:pt x="306024" y="987888"/>
                  </a:lnTo>
                  <a:lnTo>
                    <a:pt x="348744" y="1005384"/>
                  </a:lnTo>
                  <a:lnTo>
                    <a:pt x="393259" y="1019310"/>
                  </a:lnTo>
                  <a:lnTo>
                    <a:pt x="439380" y="1029484"/>
                  </a:lnTo>
                  <a:lnTo>
                    <a:pt x="486918" y="1035723"/>
                  </a:lnTo>
                  <a:lnTo>
                    <a:pt x="535685" y="1037844"/>
                  </a:lnTo>
                  <a:lnTo>
                    <a:pt x="584453" y="1035723"/>
                  </a:lnTo>
                  <a:lnTo>
                    <a:pt x="631991" y="1029484"/>
                  </a:lnTo>
                  <a:lnTo>
                    <a:pt x="678112" y="1019310"/>
                  </a:lnTo>
                  <a:lnTo>
                    <a:pt x="722627" y="1005384"/>
                  </a:lnTo>
                  <a:lnTo>
                    <a:pt x="765347" y="987888"/>
                  </a:lnTo>
                  <a:lnTo>
                    <a:pt x="806083" y="967006"/>
                  </a:lnTo>
                  <a:lnTo>
                    <a:pt x="844645" y="942920"/>
                  </a:lnTo>
                  <a:lnTo>
                    <a:pt x="880845" y="915815"/>
                  </a:lnTo>
                  <a:lnTo>
                    <a:pt x="914495" y="885872"/>
                  </a:lnTo>
                  <a:lnTo>
                    <a:pt x="945404" y="853275"/>
                  </a:lnTo>
                  <a:lnTo>
                    <a:pt x="973385" y="818208"/>
                  </a:lnTo>
                  <a:lnTo>
                    <a:pt x="998248" y="780852"/>
                  </a:lnTo>
                  <a:lnTo>
                    <a:pt x="1019804" y="741391"/>
                  </a:lnTo>
                  <a:lnTo>
                    <a:pt x="1037864" y="700009"/>
                  </a:lnTo>
                  <a:lnTo>
                    <a:pt x="1052240" y="656888"/>
                  </a:lnTo>
                  <a:lnTo>
                    <a:pt x="1062743" y="612211"/>
                  </a:lnTo>
                  <a:lnTo>
                    <a:pt x="1069183" y="566161"/>
                  </a:lnTo>
                  <a:lnTo>
                    <a:pt x="1071371" y="518922"/>
                  </a:lnTo>
                  <a:lnTo>
                    <a:pt x="1069183" y="471682"/>
                  </a:lnTo>
                  <a:lnTo>
                    <a:pt x="1062743" y="425632"/>
                  </a:lnTo>
                  <a:lnTo>
                    <a:pt x="1052240" y="380955"/>
                  </a:lnTo>
                  <a:lnTo>
                    <a:pt x="1037864" y="337834"/>
                  </a:lnTo>
                  <a:lnTo>
                    <a:pt x="1019804" y="296452"/>
                  </a:lnTo>
                  <a:lnTo>
                    <a:pt x="998248" y="256991"/>
                  </a:lnTo>
                  <a:lnTo>
                    <a:pt x="973385" y="219635"/>
                  </a:lnTo>
                  <a:lnTo>
                    <a:pt x="945404" y="184568"/>
                  </a:lnTo>
                  <a:lnTo>
                    <a:pt x="914495" y="151971"/>
                  </a:lnTo>
                  <a:lnTo>
                    <a:pt x="880845" y="122028"/>
                  </a:lnTo>
                  <a:lnTo>
                    <a:pt x="844645" y="94923"/>
                  </a:lnTo>
                  <a:lnTo>
                    <a:pt x="806083" y="70837"/>
                  </a:lnTo>
                  <a:lnTo>
                    <a:pt x="765347" y="49955"/>
                  </a:lnTo>
                  <a:lnTo>
                    <a:pt x="722627" y="32459"/>
                  </a:lnTo>
                  <a:lnTo>
                    <a:pt x="678112" y="18533"/>
                  </a:lnTo>
                  <a:lnTo>
                    <a:pt x="631991" y="8359"/>
                  </a:lnTo>
                  <a:lnTo>
                    <a:pt x="584453" y="2120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41764" y="701040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0" y="518922"/>
                  </a:moveTo>
                  <a:lnTo>
                    <a:pt x="2188" y="471682"/>
                  </a:lnTo>
                  <a:lnTo>
                    <a:pt x="8628" y="425632"/>
                  </a:lnTo>
                  <a:lnTo>
                    <a:pt x="19131" y="380955"/>
                  </a:lnTo>
                  <a:lnTo>
                    <a:pt x="33507" y="337834"/>
                  </a:lnTo>
                  <a:lnTo>
                    <a:pt x="51567" y="296452"/>
                  </a:lnTo>
                  <a:lnTo>
                    <a:pt x="73123" y="256991"/>
                  </a:lnTo>
                  <a:lnTo>
                    <a:pt x="97986" y="219635"/>
                  </a:lnTo>
                  <a:lnTo>
                    <a:pt x="125967" y="184568"/>
                  </a:lnTo>
                  <a:lnTo>
                    <a:pt x="156876" y="151971"/>
                  </a:lnTo>
                  <a:lnTo>
                    <a:pt x="190526" y="122028"/>
                  </a:lnTo>
                  <a:lnTo>
                    <a:pt x="226726" y="94923"/>
                  </a:lnTo>
                  <a:lnTo>
                    <a:pt x="265288" y="70837"/>
                  </a:lnTo>
                  <a:lnTo>
                    <a:pt x="306024" y="49955"/>
                  </a:lnTo>
                  <a:lnTo>
                    <a:pt x="348744" y="32459"/>
                  </a:lnTo>
                  <a:lnTo>
                    <a:pt x="393259" y="18533"/>
                  </a:lnTo>
                  <a:lnTo>
                    <a:pt x="439380" y="8359"/>
                  </a:lnTo>
                  <a:lnTo>
                    <a:pt x="486918" y="2120"/>
                  </a:lnTo>
                  <a:lnTo>
                    <a:pt x="535685" y="0"/>
                  </a:lnTo>
                  <a:lnTo>
                    <a:pt x="584453" y="2120"/>
                  </a:lnTo>
                  <a:lnTo>
                    <a:pt x="631991" y="8359"/>
                  </a:lnTo>
                  <a:lnTo>
                    <a:pt x="678112" y="18533"/>
                  </a:lnTo>
                  <a:lnTo>
                    <a:pt x="722627" y="32459"/>
                  </a:lnTo>
                  <a:lnTo>
                    <a:pt x="765347" y="49955"/>
                  </a:lnTo>
                  <a:lnTo>
                    <a:pt x="806083" y="70837"/>
                  </a:lnTo>
                  <a:lnTo>
                    <a:pt x="844645" y="94923"/>
                  </a:lnTo>
                  <a:lnTo>
                    <a:pt x="880845" y="122028"/>
                  </a:lnTo>
                  <a:lnTo>
                    <a:pt x="914495" y="151971"/>
                  </a:lnTo>
                  <a:lnTo>
                    <a:pt x="945404" y="184568"/>
                  </a:lnTo>
                  <a:lnTo>
                    <a:pt x="973385" y="219635"/>
                  </a:lnTo>
                  <a:lnTo>
                    <a:pt x="998248" y="256991"/>
                  </a:lnTo>
                  <a:lnTo>
                    <a:pt x="1019804" y="296452"/>
                  </a:lnTo>
                  <a:lnTo>
                    <a:pt x="1037864" y="337834"/>
                  </a:lnTo>
                  <a:lnTo>
                    <a:pt x="1052240" y="380955"/>
                  </a:lnTo>
                  <a:lnTo>
                    <a:pt x="1062743" y="425632"/>
                  </a:lnTo>
                  <a:lnTo>
                    <a:pt x="1069183" y="471682"/>
                  </a:lnTo>
                  <a:lnTo>
                    <a:pt x="1071371" y="518922"/>
                  </a:lnTo>
                  <a:lnTo>
                    <a:pt x="1069183" y="566161"/>
                  </a:lnTo>
                  <a:lnTo>
                    <a:pt x="1062743" y="612211"/>
                  </a:lnTo>
                  <a:lnTo>
                    <a:pt x="1052240" y="656888"/>
                  </a:lnTo>
                  <a:lnTo>
                    <a:pt x="1037864" y="700009"/>
                  </a:lnTo>
                  <a:lnTo>
                    <a:pt x="1019804" y="741391"/>
                  </a:lnTo>
                  <a:lnTo>
                    <a:pt x="998248" y="780852"/>
                  </a:lnTo>
                  <a:lnTo>
                    <a:pt x="973385" y="818208"/>
                  </a:lnTo>
                  <a:lnTo>
                    <a:pt x="945404" y="853275"/>
                  </a:lnTo>
                  <a:lnTo>
                    <a:pt x="914495" y="885872"/>
                  </a:lnTo>
                  <a:lnTo>
                    <a:pt x="880845" y="915815"/>
                  </a:lnTo>
                  <a:lnTo>
                    <a:pt x="844645" y="942920"/>
                  </a:lnTo>
                  <a:lnTo>
                    <a:pt x="806083" y="967006"/>
                  </a:lnTo>
                  <a:lnTo>
                    <a:pt x="765347" y="987888"/>
                  </a:lnTo>
                  <a:lnTo>
                    <a:pt x="722627" y="1005384"/>
                  </a:lnTo>
                  <a:lnTo>
                    <a:pt x="678112" y="1019310"/>
                  </a:lnTo>
                  <a:lnTo>
                    <a:pt x="631991" y="1029484"/>
                  </a:lnTo>
                  <a:lnTo>
                    <a:pt x="584453" y="1035723"/>
                  </a:lnTo>
                  <a:lnTo>
                    <a:pt x="535685" y="1037844"/>
                  </a:lnTo>
                  <a:lnTo>
                    <a:pt x="486918" y="1035723"/>
                  </a:lnTo>
                  <a:lnTo>
                    <a:pt x="439380" y="1029484"/>
                  </a:lnTo>
                  <a:lnTo>
                    <a:pt x="393259" y="1019310"/>
                  </a:lnTo>
                  <a:lnTo>
                    <a:pt x="348744" y="1005384"/>
                  </a:lnTo>
                  <a:lnTo>
                    <a:pt x="306024" y="987888"/>
                  </a:lnTo>
                  <a:lnTo>
                    <a:pt x="265288" y="967006"/>
                  </a:lnTo>
                  <a:lnTo>
                    <a:pt x="226726" y="942920"/>
                  </a:lnTo>
                  <a:lnTo>
                    <a:pt x="190526" y="915815"/>
                  </a:lnTo>
                  <a:lnTo>
                    <a:pt x="156876" y="885872"/>
                  </a:lnTo>
                  <a:lnTo>
                    <a:pt x="125967" y="853275"/>
                  </a:lnTo>
                  <a:lnTo>
                    <a:pt x="97986" y="818208"/>
                  </a:lnTo>
                  <a:lnTo>
                    <a:pt x="73123" y="780852"/>
                  </a:lnTo>
                  <a:lnTo>
                    <a:pt x="51567" y="741391"/>
                  </a:lnTo>
                  <a:lnTo>
                    <a:pt x="33507" y="700009"/>
                  </a:lnTo>
                  <a:lnTo>
                    <a:pt x="19131" y="656888"/>
                  </a:lnTo>
                  <a:lnTo>
                    <a:pt x="8628" y="612211"/>
                  </a:lnTo>
                  <a:lnTo>
                    <a:pt x="2188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960991" y="1087882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869938" y="714501"/>
            <a:ext cx="3512820" cy="1050925"/>
            <a:chOff x="6869938" y="714501"/>
            <a:chExt cx="3512820" cy="1050925"/>
          </a:xfrm>
        </p:grpSpPr>
        <p:sp>
          <p:nvSpPr>
            <p:cNvPr id="35" name="object 35"/>
            <p:cNvSpPr/>
            <p:nvPr/>
          </p:nvSpPr>
          <p:spPr>
            <a:xfrm>
              <a:off x="6876288" y="720851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534923" y="0"/>
                  </a:moveTo>
                  <a:lnTo>
                    <a:pt x="486239" y="2120"/>
                  </a:lnTo>
                  <a:lnTo>
                    <a:pt x="438778" y="8359"/>
                  </a:lnTo>
                  <a:lnTo>
                    <a:pt x="392729" y="18533"/>
                  </a:lnTo>
                  <a:lnTo>
                    <a:pt x="348283" y="32459"/>
                  </a:lnTo>
                  <a:lnTo>
                    <a:pt x="305626" y="49955"/>
                  </a:lnTo>
                  <a:lnTo>
                    <a:pt x="264950" y="70837"/>
                  </a:lnTo>
                  <a:lnTo>
                    <a:pt x="226441" y="94923"/>
                  </a:lnTo>
                  <a:lnTo>
                    <a:pt x="190290" y="122028"/>
                  </a:lnTo>
                  <a:lnTo>
                    <a:pt x="156686" y="151971"/>
                  </a:lnTo>
                  <a:lnTo>
                    <a:pt x="125816" y="184568"/>
                  </a:lnTo>
                  <a:lnTo>
                    <a:pt x="97871" y="219635"/>
                  </a:lnTo>
                  <a:lnTo>
                    <a:pt x="73039" y="256991"/>
                  </a:lnTo>
                  <a:lnTo>
                    <a:pt x="51508" y="296452"/>
                  </a:lnTo>
                  <a:lnTo>
                    <a:pt x="33469" y="337834"/>
                  </a:lnTo>
                  <a:lnTo>
                    <a:pt x="19109" y="380955"/>
                  </a:lnTo>
                  <a:lnTo>
                    <a:pt x="8619" y="425632"/>
                  </a:lnTo>
                  <a:lnTo>
                    <a:pt x="2186" y="471682"/>
                  </a:lnTo>
                  <a:lnTo>
                    <a:pt x="0" y="518922"/>
                  </a:lnTo>
                  <a:lnTo>
                    <a:pt x="2186" y="566161"/>
                  </a:lnTo>
                  <a:lnTo>
                    <a:pt x="8619" y="612211"/>
                  </a:lnTo>
                  <a:lnTo>
                    <a:pt x="19109" y="656888"/>
                  </a:lnTo>
                  <a:lnTo>
                    <a:pt x="33469" y="700009"/>
                  </a:lnTo>
                  <a:lnTo>
                    <a:pt x="51508" y="741391"/>
                  </a:lnTo>
                  <a:lnTo>
                    <a:pt x="73039" y="780852"/>
                  </a:lnTo>
                  <a:lnTo>
                    <a:pt x="97871" y="818208"/>
                  </a:lnTo>
                  <a:lnTo>
                    <a:pt x="125816" y="853275"/>
                  </a:lnTo>
                  <a:lnTo>
                    <a:pt x="156686" y="885872"/>
                  </a:lnTo>
                  <a:lnTo>
                    <a:pt x="190290" y="915815"/>
                  </a:lnTo>
                  <a:lnTo>
                    <a:pt x="226441" y="942920"/>
                  </a:lnTo>
                  <a:lnTo>
                    <a:pt x="264950" y="967006"/>
                  </a:lnTo>
                  <a:lnTo>
                    <a:pt x="305626" y="987888"/>
                  </a:lnTo>
                  <a:lnTo>
                    <a:pt x="348283" y="1005384"/>
                  </a:lnTo>
                  <a:lnTo>
                    <a:pt x="392729" y="1019310"/>
                  </a:lnTo>
                  <a:lnTo>
                    <a:pt x="438778" y="1029484"/>
                  </a:lnTo>
                  <a:lnTo>
                    <a:pt x="486239" y="1035723"/>
                  </a:lnTo>
                  <a:lnTo>
                    <a:pt x="534923" y="1037844"/>
                  </a:lnTo>
                  <a:lnTo>
                    <a:pt x="583608" y="1035723"/>
                  </a:lnTo>
                  <a:lnTo>
                    <a:pt x="631069" y="1029484"/>
                  </a:lnTo>
                  <a:lnTo>
                    <a:pt x="677118" y="1019310"/>
                  </a:lnTo>
                  <a:lnTo>
                    <a:pt x="721564" y="1005384"/>
                  </a:lnTo>
                  <a:lnTo>
                    <a:pt x="764221" y="987888"/>
                  </a:lnTo>
                  <a:lnTo>
                    <a:pt x="804897" y="967006"/>
                  </a:lnTo>
                  <a:lnTo>
                    <a:pt x="843406" y="942920"/>
                  </a:lnTo>
                  <a:lnTo>
                    <a:pt x="879557" y="915815"/>
                  </a:lnTo>
                  <a:lnTo>
                    <a:pt x="913161" y="885872"/>
                  </a:lnTo>
                  <a:lnTo>
                    <a:pt x="944031" y="853275"/>
                  </a:lnTo>
                  <a:lnTo>
                    <a:pt x="971976" y="818208"/>
                  </a:lnTo>
                  <a:lnTo>
                    <a:pt x="996808" y="780852"/>
                  </a:lnTo>
                  <a:lnTo>
                    <a:pt x="1018339" y="741391"/>
                  </a:lnTo>
                  <a:lnTo>
                    <a:pt x="1036378" y="700009"/>
                  </a:lnTo>
                  <a:lnTo>
                    <a:pt x="1050738" y="656888"/>
                  </a:lnTo>
                  <a:lnTo>
                    <a:pt x="1061228" y="612211"/>
                  </a:lnTo>
                  <a:lnTo>
                    <a:pt x="1067661" y="566161"/>
                  </a:lnTo>
                  <a:lnTo>
                    <a:pt x="1069847" y="518922"/>
                  </a:lnTo>
                  <a:lnTo>
                    <a:pt x="1067661" y="471682"/>
                  </a:lnTo>
                  <a:lnTo>
                    <a:pt x="1061228" y="425632"/>
                  </a:lnTo>
                  <a:lnTo>
                    <a:pt x="1050738" y="380955"/>
                  </a:lnTo>
                  <a:lnTo>
                    <a:pt x="1036378" y="337834"/>
                  </a:lnTo>
                  <a:lnTo>
                    <a:pt x="1018339" y="296452"/>
                  </a:lnTo>
                  <a:lnTo>
                    <a:pt x="996808" y="256991"/>
                  </a:lnTo>
                  <a:lnTo>
                    <a:pt x="971976" y="219635"/>
                  </a:lnTo>
                  <a:lnTo>
                    <a:pt x="944031" y="184568"/>
                  </a:lnTo>
                  <a:lnTo>
                    <a:pt x="913161" y="151971"/>
                  </a:lnTo>
                  <a:lnTo>
                    <a:pt x="879557" y="122028"/>
                  </a:lnTo>
                  <a:lnTo>
                    <a:pt x="843406" y="94923"/>
                  </a:lnTo>
                  <a:lnTo>
                    <a:pt x="804897" y="70837"/>
                  </a:lnTo>
                  <a:lnTo>
                    <a:pt x="764221" y="49955"/>
                  </a:lnTo>
                  <a:lnTo>
                    <a:pt x="721564" y="32459"/>
                  </a:lnTo>
                  <a:lnTo>
                    <a:pt x="677118" y="18533"/>
                  </a:lnTo>
                  <a:lnTo>
                    <a:pt x="631069" y="8359"/>
                  </a:lnTo>
                  <a:lnTo>
                    <a:pt x="583608" y="2120"/>
                  </a:lnTo>
                  <a:lnTo>
                    <a:pt x="534923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76288" y="720851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3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7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3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06177" y="797813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94626" y="1107440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642989" y="289559"/>
            <a:ext cx="4007485" cy="1913889"/>
            <a:chOff x="6642989" y="289559"/>
            <a:chExt cx="4007485" cy="1913889"/>
          </a:xfrm>
        </p:grpSpPr>
        <p:sp>
          <p:nvSpPr>
            <p:cNvPr id="40" name="object 40"/>
            <p:cNvSpPr/>
            <p:nvPr/>
          </p:nvSpPr>
          <p:spPr>
            <a:xfrm>
              <a:off x="7139178" y="817626"/>
              <a:ext cx="562610" cy="294005"/>
            </a:xfrm>
            <a:custGeom>
              <a:avLst/>
              <a:gdLst/>
              <a:ahLst/>
              <a:cxnLst/>
              <a:rect l="l" t="t" r="r" b="b"/>
              <a:pathLst>
                <a:path w="562609" h="294005">
                  <a:moveTo>
                    <a:pt x="0" y="293624"/>
                  </a:moveTo>
                  <a:lnTo>
                    <a:pt x="281050" y="293624"/>
                  </a:lnTo>
                  <a:lnTo>
                    <a:pt x="281050" y="0"/>
                  </a:lnTo>
                  <a:lnTo>
                    <a:pt x="56210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42989" y="289559"/>
              <a:ext cx="4007485" cy="1913889"/>
            </a:xfrm>
            <a:custGeom>
              <a:avLst/>
              <a:gdLst/>
              <a:ahLst/>
              <a:cxnLst/>
              <a:rect l="l" t="t" r="r" b="b"/>
              <a:pathLst>
                <a:path w="4007484" h="1913889">
                  <a:moveTo>
                    <a:pt x="806323" y="96012"/>
                  </a:moveTo>
                  <a:lnTo>
                    <a:pt x="799973" y="83312"/>
                  </a:lnTo>
                  <a:lnTo>
                    <a:pt x="768223" y="19812"/>
                  </a:lnTo>
                  <a:lnTo>
                    <a:pt x="730123" y="96012"/>
                  </a:lnTo>
                  <a:lnTo>
                    <a:pt x="761873" y="96012"/>
                  </a:lnTo>
                  <a:lnTo>
                    <a:pt x="761873" y="431292"/>
                  </a:lnTo>
                  <a:lnTo>
                    <a:pt x="774573" y="431292"/>
                  </a:lnTo>
                  <a:lnTo>
                    <a:pt x="774573" y="96012"/>
                  </a:lnTo>
                  <a:lnTo>
                    <a:pt x="806323" y="96012"/>
                  </a:lnTo>
                  <a:close/>
                </a:path>
                <a:path w="4007484" h="1913889">
                  <a:moveTo>
                    <a:pt x="2177923" y="76200"/>
                  </a:moveTo>
                  <a:lnTo>
                    <a:pt x="2171573" y="63500"/>
                  </a:lnTo>
                  <a:lnTo>
                    <a:pt x="2139823" y="0"/>
                  </a:lnTo>
                  <a:lnTo>
                    <a:pt x="2101723" y="76200"/>
                  </a:lnTo>
                  <a:lnTo>
                    <a:pt x="2133473" y="76200"/>
                  </a:lnTo>
                  <a:lnTo>
                    <a:pt x="2133473" y="411480"/>
                  </a:lnTo>
                  <a:lnTo>
                    <a:pt x="2146173" y="411480"/>
                  </a:lnTo>
                  <a:lnTo>
                    <a:pt x="2146173" y="76200"/>
                  </a:lnTo>
                  <a:lnTo>
                    <a:pt x="2177923" y="76200"/>
                  </a:lnTo>
                  <a:close/>
                </a:path>
                <a:path w="4007484" h="1913889">
                  <a:moveTo>
                    <a:pt x="3473323" y="76200"/>
                  </a:moveTo>
                  <a:lnTo>
                    <a:pt x="3466973" y="63500"/>
                  </a:lnTo>
                  <a:lnTo>
                    <a:pt x="3435223" y="0"/>
                  </a:lnTo>
                  <a:lnTo>
                    <a:pt x="3397123" y="76200"/>
                  </a:lnTo>
                  <a:lnTo>
                    <a:pt x="3428873" y="76200"/>
                  </a:lnTo>
                  <a:lnTo>
                    <a:pt x="3428873" y="411480"/>
                  </a:lnTo>
                  <a:lnTo>
                    <a:pt x="3441573" y="411480"/>
                  </a:lnTo>
                  <a:lnTo>
                    <a:pt x="3441573" y="76200"/>
                  </a:lnTo>
                  <a:lnTo>
                    <a:pt x="3473323" y="76200"/>
                  </a:lnTo>
                  <a:close/>
                </a:path>
                <a:path w="4007484" h="1913889">
                  <a:moveTo>
                    <a:pt x="4006977" y="1873123"/>
                  </a:moveTo>
                  <a:lnTo>
                    <a:pt x="3976065" y="1849780"/>
                  </a:lnTo>
                  <a:lnTo>
                    <a:pt x="3976065" y="1865668"/>
                  </a:lnTo>
                  <a:lnTo>
                    <a:pt x="3874605" y="1842782"/>
                  </a:lnTo>
                  <a:lnTo>
                    <a:pt x="3874605" y="1855736"/>
                  </a:lnTo>
                  <a:lnTo>
                    <a:pt x="2944431" y="1738058"/>
                  </a:lnTo>
                  <a:lnTo>
                    <a:pt x="3059760" y="1671955"/>
                  </a:lnTo>
                  <a:lnTo>
                    <a:pt x="3874605" y="1855736"/>
                  </a:lnTo>
                  <a:lnTo>
                    <a:pt x="3874605" y="1842782"/>
                  </a:lnTo>
                  <a:lnTo>
                    <a:pt x="3076054" y="1662607"/>
                  </a:lnTo>
                  <a:lnTo>
                    <a:pt x="3366846" y="1495920"/>
                  </a:lnTo>
                  <a:lnTo>
                    <a:pt x="3368167" y="1502156"/>
                  </a:lnTo>
                  <a:lnTo>
                    <a:pt x="3374821" y="1496898"/>
                  </a:lnTo>
                  <a:lnTo>
                    <a:pt x="3388233" y="1520317"/>
                  </a:lnTo>
                  <a:lnTo>
                    <a:pt x="3418065" y="1475359"/>
                  </a:lnTo>
                  <a:lnTo>
                    <a:pt x="3435273" y="1449438"/>
                  </a:lnTo>
                  <a:lnTo>
                    <a:pt x="3473069" y="1525651"/>
                  </a:lnTo>
                  <a:lnTo>
                    <a:pt x="3492220" y="1500301"/>
                  </a:lnTo>
                  <a:lnTo>
                    <a:pt x="3976065" y="1865668"/>
                  </a:lnTo>
                  <a:lnTo>
                    <a:pt x="3976065" y="1849780"/>
                  </a:lnTo>
                  <a:lnTo>
                    <a:pt x="3499878" y="1490167"/>
                  </a:lnTo>
                  <a:lnTo>
                    <a:pt x="3505695" y="1482471"/>
                  </a:lnTo>
                  <a:lnTo>
                    <a:pt x="3519043" y="1464818"/>
                  </a:lnTo>
                  <a:lnTo>
                    <a:pt x="3435324" y="1449349"/>
                  </a:lnTo>
                  <a:lnTo>
                    <a:pt x="3434931" y="1449349"/>
                  </a:lnTo>
                  <a:lnTo>
                    <a:pt x="3433318" y="1448904"/>
                  </a:lnTo>
                  <a:lnTo>
                    <a:pt x="3362299" y="1424520"/>
                  </a:lnTo>
                  <a:lnTo>
                    <a:pt x="3362299" y="1483893"/>
                  </a:lnTo>
                  <a:lnTo>
                    <a:pt x="3057702" y="1658467"/>
                  </a:lnTo>
                  <a:lnTo>
                    <a:pt x="3041408" y="1654797"/>
                  </a:lnTo>
                  <a:lnTo>
                    <a:pt x="3041408" y="1667814"/>
                  </a:lnTo>
                  <a:lnTo>
                    <a:pt x="2923476" y="1735404"/>
                  </a:lnTo>
                  <a:lnTo>
                    <a:pt x="2905226" y="1733105"/>
                  </a:lnTo>
                  <a:lnTo>
                    <a:pt x="2905226" y="1745869"/>
                  </a:lnTo>
                  <a:lnTo>
                    <a:pt x="2670340" y="1880489"/>
                  </a:lnTo>
                  <a:lnTo>
                    <a:pt x="2643784" y="1859991"/>
                  </a:lnTo>
                  <a:lnTo>
                    <a:pt x="2643784" y="1875993"/>
                  </a:lnTo>
                  <a:lnTo>
                    <a:pt x="2050478" y="1745246"/>
                  </a:lnTo>
                  <a:lnTo>
                    <a:pt x="2370899" y="1678266"/>
                  </a:lnTo>
                  <a:lnTo>
                    <a:pt x="2391041" y="1680806"/>
                  </a:lnTo>
                  <a:lnTo>
                    <a:pt x="2643784" y="1875993"/>
                  </a:lnTo>
                  <a:lnTo>
                    <a:pt x="2643784" y="1859991"/>
                  </a:lnTo>
                  <a:lnTo>
                    <a:pt x="2415819" y="1683943"/>
                  </a:lnTo>
                  <a:lnTo>
                    <a:pt x="2905226" y="1745869"/>
                  </a:lnTo>
                  <a:lnTo>
                    <a:pt x="2905226" y="1733105"/>
                  </a:lnTo>
                  <a:lnTo>
                    <a:pt x="2408961" y="1670316"/>
                  </a:lnTo>
                  <a:lnTo>
                    <a:pt x="2742946" y="1600492"/>
                  </a:lnTo>
                  <a:lnTo>
                    <a:pt x="3041408" y="1667814"/>
                  </a:lnTo>
                  <a:lnTo>
                    <a:pt x="3041408" y="1654797"/>
                  </a:lnTo>
                  <a:lnTo>
                    <a:pt x="2772943" y="1594218"/>
                  </a:lnTo>
                  <a:lnTo>
                    <a:pt x="3360255" y="1471422"/>
                  </a:lnTo>
                  <a:lnTo>
                    <a:pt x="3360724" y="1472247"/>
                  </a:lnTo>
                  <a:lnTo>
                    <a:pt x="3362299" y="1483893"/>
                  </a:lnTo>
                  <a:lnTo>
                    <a:pt x="3362299" y="1424520"/>
                  </a:lnTo>
                  <a:lnTo>
                    <a:pt x="3353943" y="1421638"/>
                  </a:lnTo>
                  <a:lnTo>
                    <a:pt x="3354819" y="1428216"/>
                  </a:lnTo>
                  <a:lnTo>
                    <a:pt x="3352546" y="1427607"/>
                  </a:lnTo>
                  <a:lnTo>
                    <a:pt x="3357905" y="1453222"/>
                  </a:lnTo>
                  <a:lnTo>
                    <a:pt x="3351377" y="1454099"/>
                  </a:lnTo>
                  <a:lnTo>
                    <a:pt x="3350387" y="1454150"/>
                  </a:lnTo>
                  <a:lnTo>
                    <a:pt x="3263773" y="1465808"/>
                  </a:lnTo>
                  <a:lnTo>
                    <a:pt x="3263773" y="1478584"/>
                  </a:lnTo>
                  <a:lnTo>
                    <a:pt x="2743022" y="1587474"/>
                  </a:lnTo>
                  <a:lnTo>
                    <a:pt x="2713024" y="1580718"/>
                  </a:lnTo>
                  <a:lnTo>
                    <a:pt x="2713024" y="1593748"/>
                  </a:lnTo>
                  <a:lnTo>
                    <a:pt x="2387244" y="1661858"/>
                  </a:lnTo>
                  <a:lnTo>
                    <a:pt x="2370925" y="1649260"/>
                  </a:lnTo>
                  <a:lnTo>
                    <a:pt x="2370925" y="1665262"/>
                  </a:lnTo>
                  <a:lnTo>
                    <a:pt x="2370226" y="1665414"/>
                  </a:lnTo>
                  <a:lnTo>
                    <a:pt x="2332190" y="1660613"/>
                  </a:lnTo>
                  <a:lnTo>
                    <a:pt x="2332190" y="1673364"/>
                  </a:lnTo>
                  <a:lnTo>
                    <a:pt x="2020239" y="1738579"/>
                  </a:lnTo>
                  <a:lnTo>
                    <a:pt x="1989975" y="1731911"/>
                  </a:lnTo>
                  <a:lnTo>
                    <a:pt x="1989975" y="1744916"/>
                  </a:lnTo>
                  <a:lnTo>
                    <a:pt x="1374482" y="1873592"/>
                  </a:lnTo>
                  <a:lnTo>
                    <a:pt x="1699044" y="1687550"/>
                  </a:lnTo>
                  <a:lnTo>
                    <a:pt x="1718170" y="1684997"/>
                  </a:lnTo>
                  <a:lnTo>
                    <a:pt x="1989975" y="1744916"/>
                  </a:lnTo>
                  <a:lnTo>
                    <a:pt x="1989975" y="1731911"/>
                  </a:lnTo>
                  <a:lnTo>
                    <a:pt x="1754860" y="1680108"/>
                  </a:lnTo>
                  <a:lnTo>
                    <a:pt x="2061692" y="1639138"/>
                  </a:lnTo>
                  <a:lnTo>
                    <a:pt x="2332190" y="1673364"/>
                  </a:lnTo>
                  <a:lnTo>
                    <a:pt x="2332190" y="1660613"/>
                  </a:lnTo>
                  <a:lnTo>
                    <a:pt x="2110765" y="1632585"/>
                  </a:lnTo>
                  <a:lnTo>
                    <a:pt x="2296490" y="1607781"/>
                  </a:lnTo>
                  <a:lnTo>
                    <a:pt x="2370925" y="1665262"/>
                  </a:lnTo>
                  <a:lnTo>
                    <a:pt x="2370925" y="1649260"/>
                  </a:lnTo>
                  <a:lnTo>
                    <a:pt x="2314168" y="1605419"/>
                  </a:lnTo>
                  <a:lnTo>
                    <a:pt x="2597200" y="1567624"/>
                  </a:lnTo>
                  <a:lnTo>
                    <a:pt x="2713024" y="1593748"/>
                  </a:lnTo>
                  <a:lnTo>
                    <a:pt x="2713024" y="1580718"/>
                  </a:lnTo>
                  <a:lnTo>
                    <a:pt x="2633535" y="1562773"/>
                  </a:lnTo>
                  <a:lnTo>
                    <a:pt x="3263773" y="1478584"/>
                  </a:lnTo>
                  <a:lnTo>
                    <a:pt x="3263773" y="1465808"/>
                  </a:lnTo>
                  <a:lnTo>
                    <a:pt x="2597886" y="1554721"/>
                  </a:lnTo>
                  <a:lnTo>
                    <a:pt x="2561552" y="1546529"/>
                  </a:lnTo>
                  <a:lnTo>
                    <a:pt x="2561552" y="1559585"/>
                  </a:lnTo>
                  <a:lnTo>
                    <a:pt x="2300033" y="1594497"/>
                  </a:lnTo>
                  <a:lnTo>
                    <a:pt x="2282355" y="1580857"/>
                  </a:lnTo>
                  <a:lnTo>
                    <a:pt x="2282355" y="1596859"/>
                  </a:lnTo>
                  <a:lnTo>
                    <a:pt x="2061502" y="1626362"/>
                  </a:lnTo>
                  <a:lnTo>
                    <a:pt x="2012429" y="1620164"/>
                  </a:lnTo>
                  <a:lnTo>
                    <a:pt x="2012429" y="1632915"/>
                  </a:lnTo>
                  <a:lnTo>
                    <a:pt x="1728152" y="1670862"/>
                  </a:lnTo>
                  <a:lnTo>
                    <a:pt x="1833791" y="1610309"/>
                  </a:lnTo>
                  <a:lnTo>
                    <a:pt x="2012429" y="1632915"/>
                  </a:lnTo>
                  <a:lnTo>
                    <a:pt x="2012429" y="1620164"/>
                  </a:lnTo>
                  <a:lnTo>
                    <a:pt x="1852028" y="1599857"/>
                  </a:lnTo>
                  <a:lnTo>
                    <a:pt x="2033625" y="1495755"/>
                  </a:lnTo>
                  <a:lnTo>
                    <a:pt x="2035175" y="1502791"/>
                  </a:lnTo>
                  <a:lnTo>
                    <a:pt x="2041690" y="1497533"/>
                  </a:lnTo>
                  <a:lnTo>
                    <a:pt x="2054733" y="1520317"/>
                  </a:lnTo>
                  <a:lnTo>
                    <a:pt x="2084565" y="1475359"/>
                  </a:lnTo>
                  <a:lnTo>
                    <a:pt x="2101773" y="1449438"/>
                  </a:lnTo>
                  <a:lnTo>
                    <a:pt x="2138680" y="1526032"/>
                  </a:lnTo>
                  <a:lnTo>
                    <a:pt x="2158098" y="1500886"/>
                  </a:lnTo>
                  <a:lnTo>
                    <a:pt x="2282355" y="1596859"/>
                  </a:lnTo>
                  <a:lnTo>
                    <a:pt x="2282355" y="1580857"/>
                  </a:lnTo>
                  <a:lnTo>
                    <a:pt x="2169744" y="1493888"/>
                  </a:lnTo>
                  <a:lnTo>
                    <a:pt x="2172309" y="1482496"/>
                  </a:lnTo>
                  <a:lnTo>
                    <a:pt x="2179358" y="1473377"/>
                  </a:lnTo>
                  <a:lnTo>
                    <a:pt x="2561552" y="1559585"/>
                  </a:lnTo>
                  <a:lnTo>
                    <a:pt x="2561552" y="1546529"/>
                  </a:lnTo>
                  <a:lnTo>
                    <a:pt x="2177415" y="1459852"/>
                  </a:lnTo>
                  <a:lnTo>
                    <a:pt x="2178037" y="1457071"/>
                  </a:lnTo>
                  <a:lnTo>
                    <a:pt x="2184400" y="1428877"/>
                  </a:lnTo>
                  <a:lnTo>
                    <a:pt x="2101723" y="1449324"/>
                  </a:lnTo>
                  <a:lnTo>
                    <a:pt x="2101430" y="1449349"/>
                  </a:lnTo>
                  <a:lnTo>
                    <a:pt x="2030780" y="1431391"/>
                  </a:lnTo>
                  <a:lnTo>
                    <a:pt x="2030780" y="1482763"/>
                  </a:lnTo>
                  <a:lnTo>
                    <a:pt x="1831098" y="1597202"/>
                  </a:lnTo>
                  <a:lnTo>
                    <a:pt x="1812861" y="1594904"/>
                  </a:lnTo>
                  <a:lnTo>
                    <a:pt x="1812861" y="1607654"/>
                  </a:lnTo>
                  <a:lnTo>
                    <a:pt x="1705457" y="1669211"/>
                  </a:lnTo>
                  <a:lnTo>
                    <a:pt x="1682000" y="1664055"/>
                  </a:lnTo>
                  <a:lnTo>
                    <a:pt x="1682000" y="1677022"/>
                  </a:lnTo>
                  <a:lnTo>
                    <a:pt x="1665706" y="1679206"/>
                  </a:lnTo>
                  <a:lnTo>
                    <a:pt x="1665706" y="1691995"/>
                  </a:lnTo>
                  <a:lnTo>
                    <a:pt x="1336586" y="1880628"/>
                  </a:lnTo>
                  <a:lnTo>
                    <a:pt x="1170520" y="1758124"/>
                  </a:lnTo>
                  <a:lnTo>
                    <a:pt x="1665706" y="1691995"/>
                  </a:lnTo>
                  <a:lnTo>
                    <a:pt x="1665706" y="1679206"/>
                  </a:lnTo>
                  <a:lnTo>
                    <a:pt x="1155839" y="1747278"/>
                  </a:lnTo>
                  <a:lnTo>
                    <a:pt x="1137831" y="1734007"/>
                  </a:lnTo>
                  <a:lnTo>
                    <a:pt x="1137831" y="1749691"/>
                  </a:lnTo>
                  <a:lnTo>
                    <a:pt x="154863" y="1880946"/>
                  </a:lnTo>
                  <a:lnTo>
                    <a:pt x="1050620" y="1685353"/>
                  </a:lnTo>
                  <a:lnTo>
                    <a:pt x="1137831" y="1749691"/>
                  </a:lnTo>
                  <a:lnTo>
                    <a:pt x="1137831" y="1734007"/>
                  </a:lnTo>
                  <a:lnTo>
                    <a:pt x="1067028" y="1681772"/>
                  </a:lnTo>
                  <a:lnTo>
                    <a:pt x="1386789" y="1611960"/>
                  </a:lnTo>
                  <a:lnTo>
                    <a:pt x="1682000" y="1677022"/>
                  </a:lnTo>
                  <a:lnTo>
                    <a:pt x="1682000" y="1664055"/>
                  </a:lnTo>
                  <a:lnTo>
                    <a:pt x="1416329" y="1605508"/>
                  </a:lnTo>
                  <a:lnTo>
                    <a:pt x="1555559" y="1575104"/>
                  </a:lnTo>
                  <a:lnTo>
                    <a:pt x="1812861" y="1607654"/>
                  </a:lnTo>
                  <a:lnTo>
                    <a:pt x="1812861" y="1594904"/>
                  </a:lnTo>
                  <a:lnTo>
                    <a:pt x="1592554" y="1567027"/>
                  </a:lnTo>
                  <a:lnTo>
                    <a:pt x="2027148" y="1472120"/>
                  </a:lnTo>
                  <a:lnTo>
                    <a:pt x="2029269" y="1475828"/>
                  </a:lnTo>
                  <a:lnTo>
                    <a:pt x="2030780" y="1482763"/>
                  </a:lnTo>
                  <a:lnTo>
                    <a:pt x="2030780" y="1431391"/>
                  </a:lnTo>
                  <a:lnTo>
                    <a:pt x="2018919" y="1428369"/>
                  </a:lnTo>
                  <a:lnTo>
                    <a:pt x="2024443" y="1453730"/>
                  </a:lnTo>
                  <a:lnTo>
                    <a:pt x="2016887" y="1454150"/>
                  </a:lnTo>
                  <a:lnTo>
                    <a:pt x="2020531" y="1460538"/>
                  </a:lnTo>
                  <a:lnTo>
                    <a:pt x="1554861" y="1562265"/>
                  </a:lnTo>
                  <a:lnTo>
                    <a:pt x="1517865" y="1557591"/>
                  </a:lnTo>
                  <a:lnTo>
                    <a:pt x="1517865" y="1570342"/>
                  </a:lnTo>
                  <a:lnTo>
                    <a:pt x="1386713" y="1598980"/>
                  </a:lnTo>
                  <a:lnTo>
                    <a:pt x="1357172" y="1592478"/>
                  </a:lnTo>
                  <a:lnTo>
                    <a:pt x="1357172" y="1605432"/>
                  </a:lnTo>
                  <a:lnTo>
                    <a:pt x="1053465" y="1671751"/>
                  </a:lnTo>
                  <a:lnTo>
                    <a:pt x="1037056" y="1659648"/>
                  </a:lnTo>
                  <a:lnTo>
                    <a:pt x="1037056" y="1675345"/>
                  </a:lnTo>
                  <a:lnTo>
                    <a:pt x="42443" y="1892566"/>
                  </a:lnTo>
                  <a:lnTo>
                    <a:pt x="705434" y="1512519"/>
                  </a:lnTo>
                  <a:lnTo>
                    <a:pt x="721233" y="1540129"/>
                  </a:lnTo>
                  <a:lnTo>
                    <a:pt x="751065" y="1495171"/>
                  </a:lnTo>
                  <a:lnTo>
                    <a:pt x="768273" y="1469250"/>
                  </a:lnTo>
                  <a:lnTo>
                    <a:pt x="806958" y="1545082"/>
                  </a:lnTo>
                  <a:lnTo>
                    <a:pt x="825817" y="1519491"/>
                  </a:lnTo>
                  <a:lnTo>
                    <a:pt x="1037056" y="1675345"/>
                  </a:lnTo>
                  <a:lnTo>
                    <a:pt x="1037056" y="1659648"/>
                  </a:lnTo>
                  <a:lnTo>
                    <a:pt x="839419" y="1513852"/>
                  </a:lnTo>
                  <a:lnTo>
                    <a:pt x="841362" y="1498384"/>
                  </a:lnTo>
                  <a:lnTo>
                    <a:pt x="845591" y="1492669"/>
                  </a:lnTo>
                  <a:lnTo>
                    <a:pt x="1357172" y="1605432"/>
                  </a:lnTo>
                  <a:lnTo>
                    <a:pt x="1357172" y="1592478"/>
                  </a:lnTo>
                  <a:lnTo>
                    <a:pt x="904786" y="1492770"/>
                  </a:lnTo>
                  <a:lnTo>
                    <a:pt x="1517865" y="1570342"/>
                  </a:lnTo>
                  <a:lnTo>
                    <a:pt x="1517865" y="1557591"/>
                  </a:lnTo>
                  <a:lnTo>
                    <a:pt x="845515" y="1472514"/>
                  </a:lnTo>
                  <a:lnTo>
                    <a:pt x="850900" y="1448308"/>
                  </a:lnTo>
                  <a:lnTo>
                    <a:pt x="847572" y="1449146"/>
                  </a:lnTo>
                  <a:lnTo>
                    <a:pt x="848614" y="1440942"/>
                  </a:lnTo>
                  <a:lnTo>
                    <a:pt x="768223" y="1469136"/>
                  </a:lnTo>
                  <a:lnTo>
                    <a:pt x="683387" y="1473962"/>
                  </a:lnTo>
                  <a:lnTo>
                    <a:pt x="699135" y="1501508"/>
                  </a:lnTo>
                  <a:lnTo>
                    <a:pt x="0" y="1902206"/>
                  </a:lnTo>
                  <a:lnTo>
                    <a:pt x="3200" y="1907806"/>
                  </a:lnTo>
                  <a:lnTo>
                    <a:pt x="4064" y="1913890"/>
                  </a:lnTo>
                  <a:lnTo>
                    <a:pt x="1152525" y="1760524"/>
                  </a:lnTo>
                  <a:lnTo>
                    <a:pt x="1332357" y="1893189"/>
                  </a:lnTo>
                  <a:lnTo>
                    <a:pt x="1336484" y="1887601"/>
                  </a:lnTo>
                  <a:lnTo>
                    <a:pt x="1336649" y="1887905"/>
                  </a:lnTo>
                  <a:lnTo>
                    <a:pt x="1337945" y="1894205"/>
                  </a:lnTo>
                  <a:lnTo>
                    <a:pt x="2020201" y="1751571"/>
                  </a:lnTo>
                  <a:lnTo>
                    <a:pt x="2667889" y="1894332"/>
                  </a:lnTo>
                  <a:lnTo>
                    <a:pt x="2669121" y="1888540"/>
                  </a:lnTo>
                  <a:lnTo>
                    <a:pt x="2669921" y="1887499"/>
                  </a:lnTo>
                  <a:lnTo>
                    <a:pt x="2673350" y="1893443"/>
                  </a:lnTo>
                  <a:lnTo>
                    <a:pt x="2926194" y="1748510"/>
                  </a:lnTo>
                  <a:lnTo>
                    <a:pt x="4001516" y="1884553"/>
                  </a:lnTo>
                  <a:lnTo>
                    <a:pt x="4001871" y="1881606"/>
                  </a:lnTo>
                  <a:lnTo>
                    <a:pt x="4002468" y="1878965"/>
                  </a:lnTo>
                  <a:lnTo>
                    <a:pt x="4006977" y="1873123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285</a:t>
            </a:fld>
            <a:endParaRPr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3041" y="348488"/>
            <a:ext cx="245046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3000" b="1" spc="-5" dirty="0">
                <a:solidFill>
                  <a:srgbClr val="455F51"/>
                </a:solidFill>
                <a:latin typeface="Calibri"/>
                <a:cs typeface="Calibri"/>
              </a:rPr>
              <a:t>modern </a:t>
            </a:r>
            <a:r>
              <a:rPr sz="3000" b="1" dirty="0">
                <a:solidFill>
                  <a:srgbClr val="455F51"/>
                </a:solidFill>
                <a:latin typeface="Calibri"/>
                <a:cs typeface="Calibri"/>
              </a:rPr>
              <a:t>deep </a:t>
            </a:r>
            <a:r>
              <a:rPr sz="3000" b="1" spc="-6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neural</a:t>
            </a:r>
            <a:r>
              <a:rPr sz="3000" b="1" spc="-10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network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041" y="1806701"/>
            <a:ext cx="3789679" cy="30111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Replace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</a:t>
            </a:r>
            <a:r>
              <a:rPr sz="2800" spc="-10" dirty="0">
                <a:latin typeface="Calibri"/>
                <a:cs typeface="Calibri"/>
              </a:rPr>
              <a:t> activation </a:t>
            </a:r>
            <a:r>
              <a:rPr sz="2800" spc="-5" dirty="0">
                <a:latin typeface="Calibri"/>
                <a:cs typeface="Calibri"/>
              </a:rPr>
              <a:t> function with </a:t>
            </a:r>
            <a:r>
              <a:rPr sz="2800" spc="-10" dirty="0">
                <a:latin typeface="Calibri"/>
                <a:cs typeface="Calibri"/>
              </a:rPr>
              <a:t>something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better</a:t>
            </a:r>
            <a:endParaRPr sz="2800">
              <a:latin typeface="Calibri"/>
              <a:cs typeface="Calibri"/>
            </a:endParaRPr>
          </a:p>
          <a:p>
            <a:pPr marL="241300" marR="532130" indent="-228600">
              <a:lnSpc>
                <a:spcPts val="302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Apply </a:t>
            </a:r>
            <a:r>
              <a:rPr sz="2800" spc="-10" dirty="0">
                <a:latin typeface="Calibri"/>
                <a:cs typeface="Calibri"/>
              </a:rPr>
              <a:t>softmax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  <a:p>
            <a:pPr marL="241300" marR="278130" indent="-22860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 </a:t>
            </a:r>
            <a:r>
              <a:rPr sz="2800" spc="-15" dirty="0">
                <a:latin typeface="Calibri"/>
                <a:cs typeface="Calibri"/>
              </a:rPr>
              <a:t>gradient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4406" y="2790189"/>
            <a:ext cx="3749548" cy="31513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62847" y="3182569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96093" y="3182569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9602" y="320268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9014" y="4805298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4005" y="4805298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eig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247121" y="4391914"/>
            <a:ext cx="1101090" cy="1050925"/>
            <a:chOff x="10247121" y="4391914"/>
            <a:chExt cx="1101090" cy="1050925"/>
          </a:xfrm>
        </p:grpSpPr>
        <p:sp>
          <p:nvSpPr>
            <p:cNvPr id="15" name="object 15"/>
            <p:cNvSpPr/>
            <p:nvPr/>
          </p:nvSpPr>
          <p:spPr>
            <a:xfrm>
              <a:off x="10253471" y="4398264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544068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2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8" y="1037844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5" y="518922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53471" y="4398264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0" y="518922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8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5" y="518922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8" y="1037844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51414" y="4622419"/>
            <a:ext cx="492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Ne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  (1.0)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64018" y="5960465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35236" y="5960465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347204" y="2779522"/>
            <a:ext cx="4540250" cy="1625600"/>
            <a:chOff x="7347204" y="2779522"/>
            <a:chExt cx="4540250" cy="1625600"/>
          </a:xfrm>
        </p:grpSpPr>
        <p:sp>
          <p:nvSpPr>
            <p:cNvPr id="21" name="object 21"/>
            <p:cNvSpPr/>
            <p:nvPr/>
          </p:nvSpPr>
          <p:spPr>
            <a:xfrm>
              <a:off x="7347204" y="2785871"/>
              <a:ext cx="4533900" cy="1619250"/>
            </a:xfrm>
            <a:custGeom>
              <a:avLst/>
              <a:gdLst/>
              <a:ahLst/>
              <a:cxnLst/>
              <a:rect l="l" t="t" r="r" b="b"/>
              <a:pathLst>
                <a:path w="4533900" h="1619250">
                  <a:moveTo>
                    <a:pt x="3454273" y="1607566"/>
                  </a:moveTo>
                  <a:lnTo>
                    <a:pt x="2731058" y="1087831"/>
                  </a:lnTo>
                  <a:lnTo>
                    <a:pt x="2736405" y="1080389"/>
                  </a:lnTo>
                  <a:lnTo>
                    <a:pt x="2749550" y="1062101"/>
                  </a:lnTo>
                  <a:lnTo>
                    <a:pt x="2665476" y="1048512"/>
                  </a:lnTo>
                  <a:lnTo>
                    <a:pt x="2705100" y="1123950"/>
                  </a:lnTo>
                  <a:lnTo>
                    <a:pt x="2723667" y="1098105"/>
                  </a:lnTo>
                  <a:lnTo>
                    <a:pt x="3419005" y="1597926"/>
                  </a:lnTo>
                  <a:lnTo>
                    <a:pt x="3330714" y="1574406"/>
                  </a:lnTo>
                  <a:lnTo>
                    <a:pt x="3330714" y="1587487"/>
                  </a:lnTo>
                  <a:lnTo>
                    <a:pt x="2312543" y="1426832"/>
                  </a:lnTo>
                  <a:lnTo>
                    <a:pt x="2396769" y="1338719"/>
                  </a:lnTo>
                  <a:lnTo>
                    <a:pt x="3330714" y="1587487"/>
                  </a:lnTo>
                  <a:lnTo>
                    <a:pt x="3330714" y="1574406"/>
                  </a:lnTo>
                  <a:lnTo>
                    <a:pt x="2406777" y="1328254"/>
                  </a:lnTo>
                  <a:lnTo>
                    <a:pt x="2617355" y="1107960"/>
                  </a:lnTo>
                  <a:lnTo>
                    <a:pt x="2640330" y="1129919"/>
                  </a:lnTo>
                  <a:lnTo>
                    <a:pt x="2652636" y="1090041"/>
                  </a:lnTo>
                  <a:lnTo>
                    <a:pt x="2665476" y="1048512"/>
                  </a:lnTo>
                  <a:lnTo>
                    <a:pt x="2585212" y="1077214"/>
                  </a:lnTo>
                  <a:lnTo>
                    <a:pt x="2608199" y="1099210"/>
                  </a:lnTo>
                  <a:lnTo>
                    <a:pt x="2392807" y="1324533"/>
                  </a:lnTo>
                  <a:lnTo>
                    <a:pt x="2382799" y="1321879"/>
                  </a:lnTo>
                  <a:lnTo>
                    <a:pt x="2382799" y="1334998"/>
                  </a:lnTo>
                  <a:lnTo>
                    <a:pt x="2297315" y="1424432"/>
                  </a:lnTo>
                  <a:lnTo>
                    <a:pt x="2286635" y="1422755"/>
                  </a:lnTo>
                  <a:lnTo>
                    <a:pt x="2286635" y="1435595"/>
                  </a:lnTo>
                  <a:lnTo>
                    <a:pt x="2125091" y="1604606"/>
                  </a:lnTo>
                  <a:lnTo>
                    <a:pt x="2093785" y="1582356"/>
                  </a:lnTo>
                  <a:lnTo>
                    <a:pt x="2093785" y="1597977"/>
                  </a:lnTo>
                  <a:lnTo>
                    <a:pt x="131241" y="1095438"/>
                  </a:lnTo>
                  <a:lnTo>
                    <a:pt x="1745310" y="1350162"/>
                  </a:lnTo>
                  <a:lnTo>
                    <a:pt x="2093785" y="1597977"/>
                  </a:lnTo>
                  <a:lnTo>
                    <a:pt x="2093785" y="1582356"/>
                  </a:lnTo>
                  <a:lnTo>
                    <a:pt x="1773389" y="1354594"/>
                  </a:lnTo>
                  <a:lnTo>
                    <a:pt x="2286635" y="1435595"/>
                  </a:lnTo>
                  <a:lnTo>
                    <a:pt x="2286635" y="1422755"/>
                  </a:lnTo>
                  <a:lnTo>
                    <a:pt x="1750187" y="1338110"/>
                  </a:lnTo>
                  <a:lnTo>
                    <a:pt x="1400035" y="1089177"/>
                  </a:lnTo>
                  <a:lnTo>
                    <a:pt x="1402118" y="1081328"/>
                  </a:lnTo>
                  <a:lnTo>
                    <a:pt x="1402969" y="1080135"/>
                  </a:lnTo>
                  <a:lnTo>
                    <a:pt x="1406626" y="1074991"/>
                  </a:lnTo>
                  <a:lnTo>
                    <a:pt x="2382799" y="1334998"/>
                  </a:lnTo>
                  <a:lnTo>
                    <a:pt x="2382799" y="1321879"/>
                  </a:lnTo>
                  <a:lnTo>
                    <a:pt x="1414526" y="1063904"/>
                  </a:lnTo>
                  <a:lnTo>
                    <a:pt x="1416177" y="1061593"/>
                  </a:lnTo>
                  <a:lnTo>
                    <a:pt x="1407718" y="1060284"/>
                  </a:lnTo>
                  <a:lnTo>
                    <a:pt x="1408150" y="1058672"/>
                  </a:lnTo>
                  <a:lnTo>
                    <a:pt x="1415415" y="1031367"/>
                  </a:lnTo>
                  <a:lnTo>
                    <a:pt x="1331976" y="1048512"/>
                  </a:lnTo>
                  <a:lnTo>
                    <a:pt x="1371981" y="1123696"/>
                  </a:lnTo>
                  <a:lnTo>
                    <a:pt x="1389405" y="1099223"/>
                  </a:lnTo>
                  <a:lnTo>
                    <a:pt x="1395857" y="1104900"/>
                  </a:lnTo>
                  <a:lnTo>
                    <a:pt x="1396580" y="1102156"/>
                  </a:lnTo>
                  <a:lnTo>
                    <a:pt x="1722120" y="1333677"/>
                  </a:lnTo>
                  <a:lnTo>
                    <a:pt x="77177" y="1074140"/>
                  </a:lnTo>
                  <a:lnTo>
                    <a:pt x="83312" y="1050290"/>
                  </a:lnTo>
                  <a:lnTo>
                    <a:pt x="79806" y="1051052"/>
                  </a:lnTo>
                  <a:lnTo>
                    <a:pt x="81153" y="1042543"/>
                  </a:lnTo>
                  <a:lnTo>
                    <a:pt x="0" y="1068324"/>
                  </a:lnTo>
                  <a:lnTo>
                    <a:pt x="64389" y="1124077"/>
                  </a:lnTo>
                  <a:lnTo>
                    <a:pt x="66497" y="1115834"/>
                  </a:lnTo>
                  <a:lnTo>
                    <a:pt x="69342" y="1117854"/>
                  </a:lnTo>
                  <a:lnTo>
                    <a:pt x="73152" y="1093558"/>
                  </a:lnTo>
                  <a:lnTo>
                    <a:pt x="2125218" y="1619123"/>
                  </a:lnTo>
                  <a:lnTo>
                    <a:pt x="2126615" y="1613458"/>
                  </a:lnTo>
                  <a:lnTo>
                    <a:pt x="2130552" y="1617218"/>
                  </a:lnTo>
                  <a:lnTo>
                    <a:pt x="2301862" y="1438008"/>
                  </a:lnTo>
                  <a:lnTo>
                    <a:pt x="3450336" y="1619250"/>
                  </a:lnTo>
                  <a:lnTo>
                    <a:pt x="3451606" y="1611325"/>
                  </a:lnTo>
                  <a:lnTo>
                    <a:pt x="3454273" y="1607566"/>
                  </a:lnTo>
                  <a:close/>
                </a:path>
                <a:path w="4533900" h="1619250">
                  <a:moveTo>
                    <a:pt x="4533900" y="518922"/>
                  </a:moveTo>
                  <a:lnTo>
                    <a:pt x="4531703" y="471690"/>
                  </a:lnTo>
                  <a:lnTo>
                    <a:pt x="4525276" y="425640"/>
                  </a:lnTo>
                  <a:lnTo>
                    <a:pt x="4514786" y="380961"/>
                  </a:lnTo>
                  <a:lnTo>
                    <a:pt x="4500423" y="337845"/>
                  </a:lnTo>
                  <a:lnTo>
                    <a:pt x="4482389" y="296456"/>
                  </a:lnTo>
                  <a:lnTo>
                    <a:pt x="4460849" y="256997"/>
                  </a:lnTo>
                  <a:lnTo>
                    <a:pt x="4436021" y="219646"/>
                  </a:lnTo>
                  <a:lnTo>
                    <a:pt x="4408081" y="184569"/>
                  </a:lnTo>
                  <a:lnTo>
                    <a:pt x="4377207" y="151980"/>
                  </a:lnTo>
                  <a:lnTo>
                    <a:pt x="4343603" y="122034"/>
                  </a:lnTo>
                  <a:lnTo>
                    <a:pt x="4307446" y="94932"/>
                  </a:lnTo>
                  <a:lnTo>
                    <a:pt x="4268940" y="70840"/>
                  </a:lnTo>
                  <a:lnTo>
                    <a:pt x="4228262" y="49961"/>
                  </a:lnTo>
                  <a:lnTo>
                    <a:pt x="4185615" y="32461"/>
                  </a:lnTo>
                  <a:lnTo>
                    <a:pt x="4141165" y="18542"/>
                  </a:lnTo>
                  <a:lnTo>
                    <a:pt x="4095115" y="8369"/>
                  </a:lnTo>
                  <a:lnTo>
                    <a:pt x="4047655" y="2120"/>
                  </a:lnTo>
                  <a:lnTo>
                    <a:pt x="3998976" y="0"/>
                  </a:lnTo>
                  <a:lnTo>
                    <a:pt x="3950284" y="2120"/>
                  </a:lnTo>
                  <a:lnTo>
                    <a:pt x="3902824" y="8369"/>
                  </a:lnTo>
                  <a:lnTo>
                    <a:pt x="3856774" y="18542"/>
                  </a:lnTo>
                  <a:lnTo>
                    <a:pt x="3812324" y="32461"/>
                  </a:lnTo>
                  <a:lnTo>
                    <a:pt x="3769677" y="49961"/>
                  </a:lnTo>
                  <a:lnTo>
                    <a:pt x="3728999" y="70840"/>
                  </a:lnTo>
                  <a:lnTo>
                    <a:pt x="3690493" y="94932"/>
                  </a:lnTo>
                  <a:lnTo>
                    <a:pt x="3654336" y="122034"/>
                  </a:lnTo>
                  <a:lnTo>
                    <a:pt x="3620732" y="151980"/>
                  </a:lnTo>
                  <a:lnTo>
                    <a:pt x="3589858" y="184569"/>
                  </a:lnTo>
                  <a:lnTo>
                    <a:pt x="3561918" y="219646"/>
                  </a:lnTo>
                  <a:lnTo>
                    <a:pt x="3537089" y="256997"/>
                  </a:lnTo>
                  <a:lnTo>
                    <a:pt x="3515550" y="296456"/>
                  </a:lnTo>
                  <a:lnTo>
                    <a:pt x="3497516" y="337845"/>
                  </a:lnTo>
                  <a:lnTo>
                    <a:pt x="3483152" y="380961"/>
                  </a:lnTo>
                  <a:lnTo>
                    <a:pt x="3472662" y="425640"/>
                  </a:lnTo>
                  <a:lnTo>
                    <a:pt x="3466236" y="471690"/>
                  </a:lnTo>
                  <a:lnTo>
                    <a:pt x="3464052" y="518922"/>
                  </a:lnTo>
                  <a:lnTo>
                    <a:pt x="3466236" y="566166"/>
                  </a:lnTo>
                  <a:lnTo>
                    <a:pt x="3472662" y="612216"/>
                  </a:lnTo>
                  <a:lnTo>
                    <a:pt x="3483152" y="656894"/>
                  </a:lnTo>
                  <a:lnTo>
                    <a:pt x="3497516" y="700011"/>
                  </a:lnTo>
                  <a:lnTo>
                    <a:pt x="3515550" y="741400"/>
                  </a:lnTo>
                  <a:lnTo>
                    <a:pt x="3537089" y="780859"/>
                  </a:lnTo>
                  <a:lnTo>
                    <a:pt x="3561918" y="818210"/>
                  </a:lnTo>
                  <a:lnTo>
                    <a:pt x="3589858" y="853287"/>
                  </a:lnTo>
                  <a:lnTo>
                    <a:pt x="3620732" y="885875"/>
                  </a:lnTo>
                  <a:lnTo>
                    <a:pt x="3654336" y="915822"/>
                  </a:lnTo>
                  <a:lnTo>
                    <a:pt x="3690493" y="942924"/>
                  </a:lnTo>
                  <a:lnTo>
                    <a:pt x="3728999" y="967016"/>
                  </a:lnTo>
                  <a:lnTo>
                    <a:pt x="3769677" y="987894"/>
                  </a:lnTo>
                  <a:lnTo>
                    <a:pt x="3812324" y="1005395"/>
                  </a:lnTo>
                  <a:lnTo>
                    <a:pt x="3856774" y="1019314"/>
                  </a:lnTo>
                  <a:lnTo>
                    <a:pt x="3902824" y="1029487"/>
                  </a:lnTo>
                  <a:lnTo>
                    <a:pt x="3950284" y="1035735"/>
                  </a:lnTo>
                  <a:lnTo>
                    <a:pt x="3998976" y="1037844"/>
                  </a:lnTo>
                  <a:lnTo>
                    <a:pt x="4047655" y="1035735"/>
                  </a:lnTo>
                  <a:lnTo>
                    <a:pt x="4095115" y="1029487"/>
                  </a:lnTo>
                  <a:lnTo>
                    <a:pt x="4141165" y="1019314"/>
                  </a:lnTo>
                  <a:lnTo>
                    <a:pt x="4185615" y="1005395"/>
                  </a:lnTo>
                  <a:lnTo>
                    <a:pt x="4228262" y="987894"/>
                  </a:lnTo>
                  <a:lnTo>
                    <a:pt x="4268940" y="967016"/>
                  </a:lnTo>
                  <a:lnTo>
                    <a:pt x="4307446" y="942924"/>
                  </a:lnTo>
                  <a:lnTo>
                    <a:pt x="4343603" y="915822"/>
                  </a:lnTo>
                  <a:lnTo>
                    <a:pt x="4377207" y="885875"/>
                  </a:lnTo>
                  <a:lnTo>
                    <a:pt x="4408081" y="853287"/>
                  </a:lnTo>
                  <a:lnTo>
                    <a:pt x="4436021" y="818210"/>
                  </a:lnTo>
                  <a:lnTo>
                    <a:pt x="4460849" y="780859"/>
                  </a:lnTo>
                  <a:lnTo>
                    <a:pt x="4482389" y="741400"/>
                  </a:lnTo>
                  <a:lnTo>
                    <a:pt x="4500423" y="700011"/>
                  </a:lnTo>
                  <a:lnTo>
                    <a:pt x="4514786" y="656894"/>
                  </a:lnTo>
                  <a:lnTo>
                    <a:pt x="4525276" y="612216"/>
                  </a:lnTo>
                  <a:lnTo>
                    <a:pt x="4531703" y="566166"/>
                  </a:lnTo>
                  <a:lnTo>
                    <a:pt x="4533900" y="51892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11256" y="2785872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2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2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4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229213" y="317309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147684" y="1313433"/>
            <a:ext cx="3198495" cy="3091180"/>
            <a:chOff x="8147684" y="1313433"/>
            <a:chExt cx="3198495" cy="3091180"/>
          </a:xfrm>
        </p:grpSpPr>
        <p:sp>
          <p:nvSpPr>
            <p:cNvPr id="25" name="object 25"/>
            <p:cNvSpPr/>
            <p:nvPr/>
          </p:nvSpPr>
          <p:spPr>
            <a:xfrm>
              <a:off x="8147685" y="1319783"/>
              <a:ext cx="3198495" cy="3084830"/>
            </a:xfrm>
            <a:custGeom>
              <a:avLst/>
              <a:gdLst/>
              <a:ahLst/>
              <a:cxnLst/>
              <a:rect l="l" t="t" r="r" b="b"/>
              <a:pathLst>
                <a:path w="3198495" h="3084829">
                  <a:moveTo>
                    <a:pt x="1832991" y="518922"/>
                  </a:moveTo>
                  <a:lnTo>
                    <a:pt x="1830793" y="471690"/>
                  </a:lnTo>
                  <a:lnTo>
                    <a:pt x="1824355" y="425640"/>
                  </a:lnTo>
                  <a:lnTo>
                    <a:pt x="1813852" y="380961"/>
                  </a:lnTo>
                  <a:lnTo>
                    <a:pt x="1799475" y="337845"/>
                  </a:lnTo>
                  <a:lnTo>
                    <a:pt x="1781416" y="296456"/>
                  </a:lnTo>
                  <a:lnTo>
                    <a:pt x="1759864" y="256997"/>
                  </a:lnTo>
                  <a:lnTo>
                    <a:pt x="1734997" y="219646"/>
                  </a:lnTo>
                  <a:lnTo>
                    <a:pt x="1707019" y="184569"/>
                  </a:lnTo>
                  <a:lnTo>
                    <a:pt x="1676107" y="151980"/>
                  </a:lnTo>
                  <a:lnTo>
                    <a:pt x="1642452" y="122034"/>
                  </a:lnTo>
                  <a:lnTo>
                    <a:pt x="1606257" y="94932"/>
                  </a:lnTo>
                  <a:lnTo>
                    <a:pt x="1567700" y="70840"/>
                  </a:lnTo>
                  <a:lnTo>
                    <a:pt x="1526959" y="49961"/>
                  </a:lnTo>
                  <a:lnTo>
                    <a:pt x="1484236" y="32461"/>
                  </a:lnTo>
                  <a:lnTo>
                    <a:pt x="1439722" y="18542"/>
                  </a:lnTo>
                  <a:lnTo>
                    <a:pt x="1393609" y="8369"/>
                  </a:lnTo>
                  <a:lnTo>
                    <a:pt x="1346060" y="2120"/>
                  </a:lnTo>
                  <a:lnTo>
                    <a:pt x="1297305" y="0"/>
                  </a:lnTo>
                  <a:lnTo>
                    <a:pt x="1248537" y="2120"/>
                  </a:lnTo>
                  <a:lnTo>
                    <a:pt x="1200988" y="8369"/>
                  </a:lnTo>
                  <a:lnTo>
                    <a:pt x="1154874" y="18542"/>
                  </a:lnTo>
                  <a:lnTo>
                    <a:pt x="1110361" y="32461"/>
                  </a:lnTo>
                  <a:lnTo>
                    <a:pt x="1067638" y="49961"/>
                  </a:lnTo>
                  <a:lnTo>
                    <a:pt x="1026896" y="70840"/>
                  </a:lnTo>
                  <a:lnTo>
                    <a:pt x="988339" y="94932"/>
                  </a:lnTo>
                  <a:lnTo>
                    <a:pt x="952144" y="122034"/>
                  </a:lnTo>
                  <a:lnTo>
                    <a:pt x="918489" y="151980"/>
                  </a:lnTo>
                  <a:lnTo>
                    <a:pt x="887577" y="184569"/>
                  </a:lnTo>
                  <a:lnTo>
                    <a:pt x="859599" y="219646"/>
                  </a:lnTo>
                  <a:lnTo>
                    <a:pt x="834732" y="256997"/>
                  </a:lnTo>
                  <a:lnTo>
                    <a:pt x="813181" y="296456"/>
                  </a:lnTo>
                  <a:lnTo>
                    <a:pt x="795121" y="337845"/>
                  </a:lnTo>
                  <a:lnTo>
                    <a:pt x="780745" y="380961"/>
                  </a:lnTo>
                  <a:lnTo>
                    <a:pt x="770242" y="425640"/>
                  </a:lnTo>
                  <a:lnTo>
                    <a:pt x="763803" y="471690"/>
                  </a:lnTo>
                  <a:lnTo>
                    <a:pt x="761619" y="518922"/>
                  </a:lnTo>
                  <a:lnTo>
                    <a:pt x="763803" y="566166"/>
                  </a:lnTo>
                  <a:lnTo>
                    <a:pt x="770242" y="612216"/>
                  </a:lnTo>
                  <a:lnTo>
                    <a:pt x="780745" y="656894"/>
                  </a:lnTo>
                  <a:lnTo>
                    <a:pt x="795121" y="700011"/>
                  </a:lnTo>
                  <a:lnTo>
                    <a:pt x="813181" y="741400"/>
                  </a:lnTo>
                  <a:lnTo>
                    <a:pt x="834732" y="780859"/>
                  </a:lnTo>
                  <a:lnTo>
                    <a:pt x="859599" y="818210"/>
                  </a:lnTo>
                  <a:lnTo>
                    <a:pt x="887577" y="853287"/>
                  </a:lnTo>
                  <a:lnTo>
                    <a:pt x="918489" y="885875"/>
                  </a:lnTo>
                  <a:lnTo>
                    <a:pt x="952144" y="915822"/>
                  </a:lnTo>
                  <a:lnTo>
                    <a:pt x="988339" y="942924"/>
                  </a:lnTo>
                  <a:lnTo>
                    <a:pt x="1026896" y="967016"/>
                  </a:lnTo>
                  <a:lnTo>
                    <a:pt x="1067638" y="987894"/>
                  </a:lnTo>
                  <a:lnTo>
                    <a:pt x="1110361" y="1005395"/>
                  </a:lnTo>
                  <a:lnTo>
                    <a:pt x="1154874" y="1019314"/>
                  </a:lnTo>
                  <a:lnTo>
                    <a:pt x="1200988" y="1029487"/>
                  </a:lnTo>
                  <a:lnTo>
                    <a:pt x="1248537" y="1035735"/>
                  </a:lnTo>
                  <a:lnTo>
                    <a:pt x="1297305" y="1037844"/>
                  </a:lnTo>
                  <a:lnTo>
                    <a:pt x="1346060" y="1035735"/>
                  </a:lnTo>
                  <a:lnTo>
                    <a:pt x="1393609" y="1029487"/>
                  </a:lnTo>
                  <a:lnTo>
                    <a:pt x="1439722" y="1019314"/>
                  </a:lnTo>
                  <a:lnTo>
                    <a:pt x="1484236" y="1005395"/>
                  </a:lnTo>
                  <a:lnTo>
                    <a:pt x="1526959" y="987894"/>
                  </a:lnTo>
                  <a:lnTo>
                    <a:pt x="1567700" y="967016"/>
                  </a:lnTo>
                  <a:lnTo>
                    <a:pt x="1606257" y="942924"/>
                  </a:lnTo>
                  <a:lnTo>
                    <a:pt x="1642452" y="915822"/>
                  </a:lnTo>
                  <a:lnTo>
                    <a:pt x="1676107" y="885875"/>
                  </a:lnTo>
                  <a:lnTo>
                    <a:pt x="1707019" y="853287"/>
                  </a:lnTo>
                  <a:lnTo>
                    <a:pt x="1734997" y="818210"/>
                  </a:lnTo>
                  <a:lnTo>
                    <a:pt x="1759864" y="780859"/>
                  </a:lnTo>
                  <a:lnTo>
                    <a:pt x="1781416" y="741400"/>
                  </a:lnTo>
                  <a:lnTo>
                    <a:pt x="1799475" y="700011"/>
                  </a:lnTo>
                  <a:lnTo>
                    <a:pt x="1813852" y="656894"/>
                  </a:lnTo>
                  <a:lnTo>
                    <a:pt x="1824355" y="612216"/>
                  </a:lnTo>
                  <a:lnTo>
                    <a:pt x="1830793" y="566166"/>
                  </a:lnTo>
                  <a:lnTo>
                    <a:pt x="1832991" y="518922"/>
                  </a:lnTo>
                  <a:close/>
                </a:path>
                <a:path w="3198495" h="3084829">
                  <a:moveTo>
                    <a:pt x="3198241" y="2503932"/>
                  </a:moveTo>
                  <a:lnTo>
                    <a:pt x="3116580" y="2479929"/>
                  </a:lnTo>
                  <a:lnTo>
                    <a:pt x="3118485" y="2490584"/>
                  </a:lnTo>
                  <a:lnTo>
                    <a:pt x="3114040" y="2489835"/>
                  </a:lnTo>
                  <a:lnTo>
                    <a:pt x="3120631" y="2511399"/>
                  </a:lnTo>
                  <a:lnTo>
                    <a:pt x="0" y="3071749"/>
                  </a:lnTo>
                  <a:lnTo>
                    <a:pt x="2286" y="3084322"/>
                  </a:lnTo>
                  <a:lnTo>
                    <a:pt x="3094507" y="2529090"/>
                  </a:lnTo>
                  <a:lnTo>
                    <a:pt x="1323594" y="3072003"/>
                  </a:lnTo>
                  <a:lnTo>
                    <a:pt x="1327404" y="3084068"/>
                  </a:lnTo>
                  <a:lnTo>
                    <a:pt x="3126028" y="2532608"/>
                  </a:lnTo>
                  <a:lnTo>
                    <a:pt x="3130042" y="2554859"/>
                  </a:lnTo>
                  <a:lnTo>
                    <a:pt x="3133229" y="2552484"/>
                  </a:lnTo>
                  <a:lnTo>
                    <a:pt x="3133826" y="2554414"/>
                  </a:lnTo>
                  <a:lnTo>
                    <a:pt x="3112770" y="2561463"/>
                  </a:lnTo>
                  <a:lnTo>
                    <a:pt x="3135185" y="2583891"/>
                  </a:lnTo>
                  <a:lnTo>
                    <a:pt x="2645410" y="3074543"/>
                  </a:lnTo>
                  <a:lnTo>
                    <a:pt x="2654300" y="3083560"/>
                  </a:lnTo>
                  <a:lnTo>
                    <a:pt x="3144139" y="2592844"/>
                  </a:lnTo>
                  <a:lnTo>
                    <a:pt x="3166618" y="2615311"/>
                  </a:lnTo>
                  <a:lnTo>
                    <a:pt x="3180054" y="2574925"/>
                  </a:lnTo>
                  <a:lnTo>
                    <a:pt x="3193542" y="2534412"/>
                  </a:lnTo>
                  <a:lnTo>
                    <a:pt x="3151200" y="2548598"/>
                  </a:lnTo>
                  <a:lnTo>
                    <a:pt x="3184804" y="2516505"/>
                  </a:lnTo>
                  <a:lnTo>
                    <a:pt x="3197072" y="2504808"/>
                  </a:lnTo>
                  <a:lnTo>
                    <a:pt x="3198241" y="250393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09303" y="1319783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0" y="518921"/>
                  </a:moveTo>
                  <a:lnTo>
                    <a:pt x="2188" y="471682"/>
                  </a:lnTo>
                  <a:lnTo>
                    <a:pt x="8628" y="425632"/>
                  </a:lnTo>
                  <a:lnTo>
                    <a:pt x="19131" y="380955"/>
                  </a:lnTo>
                  <a:lnTo>
                    <a:pt x="33507" y="337834"/>
                  </a:lnTo>
                  <a:lnTo>
                    <a:pt x="51567" y="296452"/>
                  </a:lnTo>
                  <a:lnTo>
                    <a:pt x="73123" y="256991"/>
                  </a:lnTo>
                  <a:lnTo>
                    <a:pt x="97986" y="219635"/>
                  </a:lnTo>
                  <a:lnTo>
                    <a:pt x="125967" y="184568"/>
                  </a:lnTo>
                  <a:lnTo>
                    <a:pt x="156876" y="151971"/>
                  </a:lnTo>
                  <a:lnTo>
                    <a:pt x="190526" y="122028"/>
                  </a:lnTo>
                  <a:lnTo>
                    <a:pt x="226726" y="94923"/>
                  </a:lnTo>
                  <a:lnTo>
                    <a:pt x="265288" y="70837"/>
                  </a:lnTo>
                  <a:lnTo>
                    <a:pt x="306024" y="49955"/>
                  </a:lnTo>
                  <a:lnTo>
                    <a:pt x="348744" y="32459"/>
                  </a:lnTo>
                  <a:lnTo>
                    <a:pt x="393259" y="18533"/>
                  </a:lnTo>
                  <a:lnTo>
                    <a:pt x="439380" y="8359"/>
                  </a:lnTo>
                  <a:lnTo>
                    <a:pt x="486918" y="2120"/>
                  </a:lnTo>
                  <a:lnTo>
                    <a:pt x="535686" y="0"/>
                  </a:lnTo>
                  <a:lnTo>
                    <a:pt x="584453" y="2120"/>
                  </a:lnTo>
                  <a:lnTo>
                    <a:pt x="631991" y="8359"/>
                  </a:lnTo>
                  <a:lnTo>
                    <a:pt x="678112" y="18533"/>
                  </a:lnTo>
                  <a:lnTo>
                    <a:pt x="722627" y="32459"/>
                  </a:lnTo>
                  <a:lnTo>
                    <a:pt x="765347" y="49955"/>
                  </a:lnTo>
                  <a:lnTo>
                    <a:pt x="806083" y="70837"/>
                  </a:lnTo>
                  <a:lnTo>
                    <a:pt x="844645" y="94923"/>
                  </a:lnTo>
                  <a:lnTo>
                    <a:pt x="880845" y="122028"/>
                  </a:lnTo>
                  <a:lnTo>
                    <a:pt x="914495" y="151971"/>
                  </a:lnTo>
                  <a:lnTo>
                    <a:pt x="945404" y="184568"/>
                  </a:lnTo>
                  <a:lnTo>
                    <a:pt x="973385" y="219635"/>
                  </a:lnTo>
                  <a:lnTo>
                    <a:pt x="998248" y="256991"/>
                  </a:lnTo>
                  <a:lnTo>
                    <a:pt x="1019804" y="296452"/>
                  </a:lnTo>
                  <a:lnTo>
                    <a:pt x="1037864" y="337834"/>
                  </a:lnTo>
                  <a:lnTo>
                    <a:pt x="1052240" y="380955"/>
                  </a:lnTo>
                  <a:lnTo>
                    <a:pt x="1062743" y="425632"/>
                  </a:lnTo>
                  <a:lnTo>
                    <a:pt x="1069183" y="471682"/>
                  </a:lnTo>
                  <a:lnTo>
                    <a:pt x="1071372" y="518921"/>
                  </a:lnTo>
                  <a:lnTo>
                    <a:pt x="1069183" y="566161"/>
                  </a:lnTo>
                  <a:lnTo>
                    <a:pt x="1062743" y="612211"/>
                  </a:lnTo>
                  <a:lnTo>
                    <a:pt x="1052240" y="656888"/>
                  </a:lnTo>
                  <a:lnTo>
                    <a:pt x="1037864" y="700009"/>
                  </a:lnTo>
                  <a:lnTo>
                    <a:pt x="1019804" y="741391"/>
                  </a:lnTo>
                  <a:lnTo>
                    <a:pt x="998248" y="780852"/>
                  </a:lnTo>
                  <a:lnTo>
                    <a:pt x="973385" y="818208"/>
                  </a:lnTo>
                  <a:lnTo>
                    <a:pt x="945404" y="853275"/>
                  </a:lnTo>
                  <a:lnTo>
                    <a:pt x="914495" y="885872"/>
                  </a:lnTo>
                  <a:lnTo>
                    <a:pt x="880845" y="915815"/>
                  </a:lnTo>
                  <a:lnTo>
                    <a:pt x="844645" y="942920"/>
                  </a:lnTo>
                  <a:lnTo>
                    <a:pt x="806083" y="967006"/>
                  </a:lnTo>
                  <a:lnTo>
                    <a:pt x="765347" y="987888"/>
                  </a:lnTo>
                  <a:lnTo>
                    <a:pt x="722627" y="1005384"/>
                  </a:lnTo>
                  <a:lnTo>
                    <a:pt x="678112" y="1019310"/>
                  </a:lnTo>
                  <a:lnTo>
                    <a:pt x="631991" y="1029484"/>
                  </a:lnTo>
                  <a:lnTo>
                    <a:pt x="584453" y="1035723"/>
                  </a:lnTo>
                  <a:lnTo>
                    <a:pt x="535686" y="1037843"/>
                  </a:lnTo>
                  <a:lnTo>
                    <a:pt x="486918" y="1035723"/>
                  </a:lnTo>
                  <a:lnTo>
                    <a:pt x="439380" y="1029484"/>
                  </a:lnTo>
                  <a:lnTo>
                    <a:pt x="393259" y="1019310"/>
                  </a:lnTo>
                  <a:lnTo>
                    <a:pt x="348744" y="1005384"/>
                  </a:lnTo>
                  <a:lnTo>
                    <a:pt x="306024" y="987888"/>
                  </a:lnTo>
                  <a:lnTo>
                    <a:pt x="265288" y="967006"/>
                  </a:lnTo>
                  <a:lnTo>
                    <a:pt x="226726" y="942920"/>
                  </a:lnTo>
                  <a:lnTo>
                    <a:pt x="190526" y="915815"/>
                  </a:lnTo>
                  <a:lnTo>
                    <a:pt x="156876" y="885872"/>
                  </a:lnTo>
                  <a:lnTo>
                    <a:pt x="125967" y="853275"/>
                  </a:lnTo>
                  <a:lnTo>
                    <a:pt x="97986" y="818208"/>
                  </a:lnTo>
                  <a:lnTo>
                    <a:pt x="73123" y="780852"/>
                  </a:lnTo>
                  <a:lnTo>
                    <a:pt x="51567" y="741391"/>
                  </a:lnTo>
                  <a:lnTo>
                    <a:pt x="33507" y="700009"/>
                  </a:lnTo>
                  <a:lnTo>
                    <a:pt x="19131" y="656888"/>
                  </a:lnTo>
                  <a:lnTo>
                    <a:pt x="8628" y="612211"/>
                  </a:lnTo>
                  <a:lnTo>
                    <a:pt x="2188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42803" y="1319783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534924" y="0"/>
                  </a:moveTo>
                  <a:lnTo>
                    <a:pt x="486239" y="2120"/>
                  </a:lnTo>
                  <a:lnTo>
                    <a:pt x="438778" y="8359"/>
                  </a:lnTo>
                  <a:lnTo>
                    <a:pt x="392729" y="18533"/>
                  </a:lnTo>
                  <a:lnTo>
                    <a:pt x="348283" y="32459"/>
                  </a:lnTo>
                  <a:lnTo>
                    <a:pt x="305626" y="49955"/>
                  </a:lnTo>
                  <a:lnTo>
                    <a:pt x="264950" y="70837"/>
                  </a:lnTo>
                  <a:lnTo>
                    <a:pt x="226441" y="94923"/>
                  </a:lnTo>
                  <a:lnTo>
                    <a:pt x="190290" y="122028"/>
                  </a:lnTo>
                  <a:lnTo>
                    <a:pt x="156686" y="151971"/>
                  </a:lnTo>
                  <a:lnTo>
                    <a:pt x="125816" y="184568"/>
                  </a:lnTo>
                  <a:lnTo>
                    <a:pt x="97871" y="219635"/>
                  </a:lnTo>
                  <a:lnTo>
                    <a:pt x="73039" y="256991"/>
                  </a:lnTo>
                  <a:lnTo>
                    <a:pt x="51508" y="296452"/>
                  </a:lnTo>
                  <a:lnTo>
                    <a:pt x="33469" y="337834"/>
                  </a:lnTo>
                  <a:lnTo>
                    <a:pt x="19109" y="380955"/>
                  </a:lnTo>
                  <a:lnTo>
                    <a:pt x="8619" y="425632"/>
                  </a:lnTo>
                  <a:lnTo>
                    <a:pt x="2186" y="471682"/>
                  </a:lnTo>
                  <a:lnTo>
                    <a:pt x="0" y="518921"/>
                  </a:lnTo>
                  <a:lnTo>
                    <a:pt x="2186" y="566161"/>
                  </a:lnTo>
                  <a:lnTo>
                    <a:pt x="8619" y="612211"/>
                  </a:lnTo>
                  <a:lnTo>
                    <a:pt x="19109" y="656888"/>
                  </a:lnTo>
                  <a:lnTo>
                    <a:pt x="33469" y="700009"/>
                  </a:lnTo>
                  <a:lnTo>
                    <a:pt x="51508" y="741391"/>
                  </a:lnTo>
                  <a:lnTo>
                    <a:pt x="73039" y="780852"/>
                  </a:lnTo>
                  <a:lnTo>
                    <a:pt x="97871" y="818208"/>
                  </a:lnTo>
                  <a:lnTo>
                    <a:pt x="125816" y="853275"/>
                  </a:lnTo>
                  <a:lnTo>
                    <a:pt x="156686" y="885872"/>
                  </a:lnTo>
                  <a:lnTo>
                    <a:pt x="190290" y="915815"/>
                  </a:lnTo>
                  <a:lnTo>
                    <a:pt x="226441" y="942920"/>
                  </a:lnTo>
                  <a:lnTo>
                    <a:pt x="264950" y="967006"/>
                  </a:lnTo>
                  <a:lnTo>
                    <a:pt x="305626" y="987888"/>
                  </a:lnTo>
                  <a:lnTo>
                    <a:pt x="348283" y="1005384"/>
                  </a:lnTo>
                  <a:lnTo>
                    <a:pt x="392729" y="1019310"/>
                  </a:lnTo>
                  <a:lnTo>
                    <a:pt x="438778" y="1029484"/>
                  </a:lnTo>
                  <a:lnTo>
                    <a:pt x="486239" y="1035723"/>
                  </a:lnTo>
                  <a:lnTo>
                    <a:pt x="534924" y="1037843"/>
                  </a:lnTo>
                  <a:lnTo>
                    <a:pt x="583608" y="1035723"/>
                  </a:lnTo>
                  <a:lnTo>
                    <a:pt x="631069" y="1029484"/>
                  </a:lnTo>
                  <a:lnTo>
                    <a:pt x="677118" y="1019310"/>
                  </a:lnTo>
                  <a:lnTo>
                    <a:pt x="721564" y="1005384"/>
                  </a:lnTo>
                  <a:lnTo>
                    <a:pt x="764221" y="987888"/>
                  </a:lnTo>
                  <a:lnTo>
                    <a:pt x="804897" y="967006"/>
                  </a:lnTo>
                  <a:lnTo>
                    <a:pt x="843406" y="942920"/>
                  </a:lnTo>
                  <a:lnTo>
                    <a:pt x="879557" y="915815"/>
                  </a:lnTo>
                  <a:lnTo>
                    <a:pt x="913161" y="885872"/>
                  </a:lnTo>
                  <a:lnTo>
                    <a:pt x="944031" y="853275"/>
                  </a:lnTo>
                  <a:lnTo>
                    <a:pt x="971976" y="818208"/>
                  </a:lnTo>
                  <a:lnTo>
                    <a:pt x="996808" y="780852"/>
                  </a:lnTo>
                  <a:lnTo>
                    <a:pt x="1018339" y="741391"/>
                  </a:lnTo>
                  <a:lnTo>
                    <a:pt x="1036378" y="700009"/>
                  </a:lnTo>
                  <a:lnTo>
                    <a:pt x="1050738" y="656888"/>
                  </a:lnTo>
                  <a:lnTo>
                    <a:pt x="1061228" y="612211"/>
                  </a:lnTo>
                  <a:lnTo>
                    <a:pt x="1067661" y="566161"/>
                  </a:lnTo>
                  <a:lnTo>
                    <a:pt x="1069848" y="518921"/>
                  </a:lnTo>
                  <a:lnTo>
                    <a:pt x="1067661" y="471682"/>
                  </a:lnTo>
                  <a:lnTo>
                    <a:pt x="1061228" y="425632"/>
                  </a:lnTo>
                  <a:lnTo>
                    <a:pt x="1050738" y="380955"/>
                  </a:lnTo>
                  <a:lnTo>
                    <a:pt x="1036378" y="337834"/>
                  </a:lnTo>
                  <a:lnTo>
                    <a:pt x="1018339" y="296452"/>
                  </a:lnTo>
                  <a:lnTo>
                    <a:pt x="996808" y="256991"/>
                  </a:lnTo>
                  <a:lnTo>
                    <a:pt x="971976" y="219635"/>
                  </a:lnTo>
                  <a:lnTo>
                    <a:pt x="944031" y="184568"/>
                  </a:lnTo>
                  <a:lnTo>
                    <a:pt x="913161" y="151971"/>
                  </a:lnTo>
                  <a:lnTo>
                    <a:pt x="879557" y="122028"/>
                  </a:lnTo>
                  <a:lnTo>
                    <a:pt x="843406" y="94923"/>
                  </a:lnTo>
                  <a:lnTo>
                    <a:pt x="804897" y="70837"/>
                  </a:lnTo>
                  <a:lnTo>
                    <a:pt x="764221" y="49955"/>
                  </a:lnTo>
                  <a:lnTo>
                    <a:pt x="721564" y="32459"/>
                  </a:lnTo>
                  <a:lnTo>
                    <a:pt x="677118" y="18533"/>
                  </a:lnTo>
                  <a:lnTo>
                    <a:pt x="631069" y="8359"/>
                  </a:lnTo>
                  <a:lnTo>
                    <a:pt x="583608" y="2120"/>
                  </a:lnTo>
                  <a:lnTo>
                    <a:pt x="53492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42803" y="1319783"/>
              <a:ext cx="1069975" cy="1038225"/>
            </a:xfrm>
            <a:custGeom>
              <a:avLst/>
              <a:gdLst/>
              <a:ahLst/>
              <a:cxnLst/>
              <a:rect l="l" t="t" r="r" b="b"/>
              <a:pathLst>
                <a:path w="1069975" h="1038225">
                  <a:moveTo>
                    <a:pt x="0" y="518921"/>
                  </a:moveTo>
                  <a:lnTo>
                    <a:pt x="2186" y="471682"/>
                  </a:lnTo>
                  <a:lnTo>
                    <a:pt x="8619" y="425632"/>
                  </a:lnTo>
                  <a:lnTo>
                    <a:pt x="19109" y="380955"/>
                  </a:lnTo>
                  <a:lnTo>
                    <a:pt x="33469" y="337834"/>
                  </a:lnTo>
                  <a:lnTo>
                    <a:pt x="51508" y="296452"/>
                  </a:lnTo>
                  <a:lnTo>
                    <a:pt x="73039" y="256991"/>
                  </a:lnTo>
                  <a:lnTo>
                    <a:pt x="97871" y="219635"/>
                  </a:lnTo>
                  <a:lnTo>
                    <a:pt x="125816" y="184568"/>
                  </a:lnTo>
                  <a:lnTo>
                    <a:pt x="156686" y="151971"/>
                  </a:lnTo>
                  <a:lnTo>
                    <a:pt x="190290" y="122028"/>
                  </a:lnTo>
                  <a:lnTo>
                    <a:pt x="226441" y="94923"/>
                  </a:lnTo>
                  <a:lnTo>
                    <a:pt x="264950" y="70837"/>
                  </a:lnTo>
                  <a:lnTo>
                    <a:pt x="305626" y="49955"/>
                  </a:lnTo>
                  <a:lnTo>
                    <a:pt x="348283" y="32459"/>
                  </a:lnTo>
                  <a:lnTo>
                    <a:pt x="392729" y="18533"/>
                  </a:lnTo>
                  <a:lnTo>
                    <a:pt x="438778" y="8359"/>
                  </a:lnTo>
                  <a:lnTo>
                    <a:pt x="486239" y="2120"/>
                  </a:lnTo>
                  <a:lnTo>
                    <a:pt x="534924" y="0"/>
                  </a:lnTo>
                  <a:lnTo>
                    <a:pt x="583608" y="2120"/>
                  </a:lnTo>
                  <a:lnTo>
                    <a:pt x="631069" y="8359"/>
                  </a:lnTo>
                  <a:lnTo>
                    <a:pt x="677118" y="18533"/>
                  </a:lnTo>
                  <a:lnTo>
                    <a:pt x="721564" y="32459"/>
                  </a:lnTo>
                  <a:lnTo>
                    <a:pt x="764221" y="49955"/>
                  </a:lnTo>
                  <a:lnTo>
                    <a:pt x="804897" y="70837"/>
                  </a:lnTo>
                  <a:lnTo>
                    <a:pt x="843406" y="94923"/>
                  </a:lnTo>
                  <a:lnTo>
                    <a:pt x="879557" y="122028"/>
                  </a:lnTo>
                  <a:lnTo>
                    <a:pt x="913161" y="151971"/>
                  </a:lnTo>
                  <a:lnTo>
                    <a:pt x="944031" y="184568"/>
                  </a:lnTo>
                  <a:lnTo>
                    <a:pt x="971976" y="219635"/>
                  </a:lnTo>
                  <a:lnTo>
                    <a:pt x="996808" y="256991"/>
                  </a:lnTo>
                  <a:lnTo>
                    <a:pt x="1018339" y="296452"/>
                  </a:lnTo>
                  <a:lnTo>
                    <a:pt x="1036378" y="337834"/>
                  </a:lnTo>
                  <a:lnTo>
                    <a:pt x="1050738" y="380955"/>
                  </a:lnTo>
                  <a:lnTo>
                    <a:pt x="1061228" y="425632"/>
                  </a:lnTo>
                  <a:lnTo>
                    <a:pt x="1067661" y="471682"/>
                  </a:lnTo>
                  <a:lnTo>
                    <a:pt x="1069848" y="518921"/>
                  </a:lnTo>
                  <a:lnTo>
                    <a:pt x="1067661" y="566161"/>
                  </a:lnTo>
                  <a:lnTo>
                    <a:pt x="1061228" y="612211"/>
                  </a:lnTo>
                  <a:lnTo>
                    <a:pt x="1050738" y="656888"/>
                  </a:lnTo>
                  <a:lnTo>
                    <a:pt x="1036378" y="700009"/>
                  </a:lnTo>
                  <a:lnTo>
                    <a:pt x="1018339" y="741391"/>
                  </a:lnTo>
                  <a:lnTo>
                    <a:pt x="996808" y="780852"/>
                  </a:lnTo>
                  <a:lnTo>
                    <a:pt x="971976" y="818208"/>
                  </a:lnTo>
                  <a:lnTo>
                    <a:pt x="944031" y="853275"/>
                  </a:lnTo>
                  <a:lnTo>
                    <a:pt x="913161" y="885872"/>
                  </a:lnTo>
                  <a:lnTo>
                    <a:pt x="879557" y="915815"/>
                  </a:lnTo>
                  <a:lnTo>
                    <a:pt x="843406" y="942920"/>
                  </a:lnTo>
                  <a:lnTo>
                    <a:pt x="804897" y="967006"/>
                  </a:lnTo>
                  <a:lnTo>
                    <a:pt x="764221" y="987888"/>
                  </a:lnTo>
                  <a:lnTo>
                    <a:pt x="721564" y="1005384"/>
                  </a:lnTo>
                  <a:lnTo>
                    <a:pt x="677118" y="1019310"/>
                  </a:lnTo>
                  <a:lnTo>
                    <a:pt x="631069" y="1029484"/>
                  </a:lnTo>
                  <a:lnTo>
                    <a:pt x="583608" y="1035723"/>
                  </a:lnTo>
                  <a:lnTo>
                    <a:pt x="534924" y="1037843"/>
                  </a:lnTo>
                  <a:lnTo>
                    <a:pt x="486239" y="1035723"/>
                  </a:lnTo>
                  <a:lnTo>
                    <a:pt x="438778" y="1029484"/>
                  </a:lnTo>
                  <a:lnTo>
                    <a:pt x="392729" y="1019310"/>
                  </a:lnTo>
                  <a:lnTo>
                    <a:pt x="348283" y="1005384"/>
                  </a:lnTo>
                  <a:lnTo>
                    <a:pt x="305626" y="987888"/>
                  </a:lnTo>
                  <a:lnTo>
                    <a:pt x="264950" y="967006"/>
                  </a:lnTo>
                  <a:lnTo>
                    <a:pt x="226441" y="942920"/>
                  </a:lnTo>
                  <a:lnTo>
                    <a:pt x="190290" y="915815"/>
                  </a:lnTo>
                  <a:lnTo>
                    <a:pt x="156686" y="885872"/>
                  </a:lnTo>
                  <a:lnTo>
                    <a:pt x="125816" y="853275"/>
                  </a:lnTo>
                  <a:lnTo>
                    <a:pt x="97871" y="818208"/>
                  </a:lnTo>
                  <a:lnTo>
                    <a:pt x="73039" y="780852"/>
                  </a:lnTo>
                  <a:lnTo>
                    <a:pt x="51508" y="741391"/>
                  </a:lnTo>
                  <a:lnTo>
                    <a:pt x="33469" y="700009"/>
                  </a:lnTo>
                  <a:lnTo>
                    <a:pt x="19109" y="656888"/>
                  </a:lnTo>
                  <a:lnTo>
                    <a:pt x="8619" y="612211"/>
                  </a:lnTo>
                  <a:lnTo>
                    <a:pt x="2186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328150" y="1523238"/>
            <a:ext cx="1568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5565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69454" y="1333246"/>
            <a:ext cx="1084580" cy="1050925"/>
            <a:chOff x="7569454" y="1333246"/>
            <a:chExt cx="1084580" cy="1050925"/>
          </a:xfrm>
        </p:grpSpPr>
        <p:sp>
          <p:nvSpPr>
            <p:cNvPr id="31" name="object 31"/>
            <p:cNvSpPr/>
            <p:nvPr/>
          </p:nvSpPr>
          <p:spPr>
            <a:xfrm>
              <a:off x="7575804" y="1339596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535686" y="0"/>
                  </a:moveTo>
                  <a:lnTo>
                    <a:pt x="486918" y="2120"/>
                  </a:lnTo>
                  <a:lnTo>
                    <a:pt x="439380" y="8359"/>
                  </a:lnTo>
                  <a:lnTo>
                    <a:pt x="393259" y="18533"/>
                  </a:lnTo>
                  <a:lnTo>
                    <a:pt x="348744" y="32459"/>
                  </a:lnTo>
                  <a:lnTo>
                    <a:pt x="306024" y="49955"/>
                  </a:lnTo>
                  <a:lnTo>
                    <a:pt x="265288" y="70837"/>
                  </a:lnTo>
                  <a:lnTo>
                    <a:pt x="226726" y="94923"/>
                  </a:lnTo>
                  <a:lnTo>
                    <a:pt x="190526" y="122028"/>
                  </a:lnTo>
                  <a:lnTo>
                    <a:pt x="156876" y="151971"/>
                  </a:lnTo>
                  <a:lnTo>
                    <a:pt x="125967" y="184568"/>
                  </a:lnTo>
                  <a:lnTo>
                    <a:pt x="97986" y="219635"/>
                  </a:lnTo>
                  <a:lnTo>
                    <a:pt x="73123" y="256991"/>
                  </a:lnTo>
                  <a:lnTo>
                    <a:pt x="51567" y="296452"/>
                  </a:lnTo>
                  <a:lnTo>
                    <a:pt x="33507" y="337834"/>
                  </a:lnTo>
                  <a:lnTo>
                    <a:pt x="19131" y="380955"/>
                  </a:lnTo>
                  <a:lnTo>
                    <a:pt x="8628" y="425632"/>
                  </a:lnTo>
                  <a:lnTo>
                    <a:pt x="2188" y="471682"/>
                  </a:lnTo>
                  <a:lnTo>
                    <a:pt x="0" y="518921"/>
                  </a:lnTo>
                  <a:lnTo>
                    <a:pt x="2188" y="566161"/>
                  </a:lnTo>
                  <a:lnTo>
                    <a:pt x="8628" y="612211"/>
                  </a:lnTo>
                  <a:lnTo>
                    <a:pt x="19131" y="656888"/>
                  </a:lnTo>
                  <a:lnTo>
                    <a:pt x="33507" y="700009"/>
                  </a:lnTo>
                  <a:lnTo>
                    <a:pt x="51567" y="741391"/>
                  </a:lnTo>
                  <a:lnTo>
                    <a:pt x="73123" y="780852"/>
                  </a:lnTo>
                  <a:lnTo>
                    <a:pt x="97986" y="818208"/>
                  </a:lnTo>
                  <a:lnTo>
                    <a:pt x="125967" y="853275"/>
                  </a:lnTo>
                  <a:lnTo>
                    <a:pt x="156876" y="885872"/>
                  </a:lnTo>
                  <a:lnTo>
                    <a:pt x="190526" y="915815"/>
                  </a:lnTo>
                  <a:lnTo>
                    <a:pt x="226726" y="942920"/>
                  </a:lnTo>
                  <a:lnTo>
                    <a:pt x="265288" y="967006"/>
                  </a:lnTo>
                  <a:lnTo>
                    <a:pt x="306024" y="987888"/>
                  </a:lnTo>
                  <a:lnTo>
                    <a:pt x="348744" y="1005384"/>
                  </a:lnTo>
                  <a:lnTo>
                    <a:pt x="393259" y="1019310"/>
                  </a:lnTo>
                  <a:lnTo>
                    <a:pt x="439380" y="1029484"/>
                  </a:lnTo>
                  <a:lnTo>
                    <a:pt x="486918" y="1035723"/>
                  </a:lnTo>
                  <a:lnTo>
                    <a:pt x="535686" y="1037843"/>
                  </a:lnTo>
                  <a:lnTo>
                    <a:pt x="584453" y="1035723"/>
                  </a:lnTo>
                  <a:lnTo>
                    <a:pt x="631991" y="1029484"/>
                  </a:lnTo>
                  <a:lnTo>
                    <a:pt x="678112" y="1019310"/>
                  </a:lnTo>
                  <a:lnTo>
                    <a:pt x="722627" y="1005384"/>
                  </a:lnTo>
                  <a:lnTo>
                    <a:pt x="765347" y="987888"/>
                  </a:lnTo>
                  <a:lnTo>
                    <a:pt x="806083" y="967006"/>
                  </a:lnTo>
                  <a:lnTo>
                    <a:pt x="844645" y="942920"/>
                  </a:lnTo>
                  <a:lnTo>
                    <a:pt x="880845" y="915815"/>
                  </a:lnTo>
                  <a:lnTo>
                    <a:pt x="914495" y="885872"/>
                  </a:lnTo>
                  <a:lnTo>
                    <a:pt x="945404" y="853275"/>
                  </a:lnTo>
                  <a:lnTo>
                    <a:pt x="973385" y="818208"/>
                  </a:lnTo>
                  <a:lnTo>
                    <a:pt x="998248" y="780852"/>
                  </a:lnTo>
                  <a:lnTo>
                    <a:pt x="1019804" y="741391"/>
                  </a:lnTo>
                  <a:lnTo>
                    <a:pt x="1037864" y="700009"/>
                  </a:lnTo>
                  <a:lnTo>
                    <a:pt x="1052240" y="656888"/>
                  </a:lnTo>
                  <a:lnTo>
                    <a:pt x="1062743" y="612211"/>
                  </a:lnTo>
                  <a:lnTo>
                    <a:pt x="1069183" y="566161"/>
                  </a:lnTo>
                  <a:lnTo>
                    <a:pt x="1071372" y="518921"/>
                  </a:lnTo>
                  <a:lnTo>
                    <a:pt x="1069183" y="471682"/>
                  </a:lnTo>
                  <a:lnTo>
                    <a:pt x="1062743" y="425632"/>
                  </a:lnTo>
                  <a:lnTo>
                    <a:pt x="1052240" y="380955"/>
                  </a:lnTo>
                  <a:lnTo>
                    <a:pt x="1037864" y="337834"/>
                  </a:lnTo>
                  <a:lnTo>
                    <a:pt x="1019804" y="296452"/>
                  </a:lnTo>
                  <a:lnTo>
                    <a:pt x="998248" y="256991"/>
                  </a:lnTo>
                  <a:lnTo>
                    <a:pt x="973385" y="219635"/>
                  </a:lnTo>
                  <a:lnTo>
                    <a:pt x="945404" y="184568"/>
                  </a:lnTo>
                  <a:lnTo>
                    <a:pt x="914495" y="151971"/>
                  </a:lnTo>
                  <a:lnTo>
                    <a:pt x="880845" y="122028"/>
                  </a:lnTo>
                  <a:lnTo>
                    <a:pt x="844645" y="94923"/>
                  </a:lnTo>
                  <a:lnTo>
                    <a:pt x="806083" y="70837"/>
                  </a:lnTo>
                  <a:lnTo>
                    <a:pt x="765347" y="49955"/>
                  </a:lnTo>
                  <a:lnTo>
                    <a:pt x="722627" y="32459"/>
                  </a:lnTo>
                  <a:lnTo>
                    <a:pt x="678112" y="18533"/>
                  </a:lnTo>
                  <a:lnTo>
                    <a:pt x="631991" y="8359"/>
                  </a:lnTo>
                  <a:lnTo>
                    <a:pt x="584453" y="2120"/>
                  </a:lnTo>
                  <a:lnTo>
                    <a:pt x="53568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75804" y="1339596"/>
              <a:ext cx="1071880" cy="1038225"/>
            </a:xfrm>
            <a:custGeom>
              <a:avLst/>
              <a:gdLst/>
              <a:ahLst/>
              <a:cxnLst/>
              <a:rect l="l" t="t" r="r" b="b"/>
              <a:pathLst>
                <a:path w="1071879" h="1038225">
                  <a:moveTo>
                    <a:pt x="0" y="518921"/>
                  </a:moveTo>
                  <a:lnTo>
                    <a:pt x="2188" y="471682"/>
                  </a:lnTo>
                  <a:lnTo>
                    <a:pt x="8628" y="425632"/>
                  </a:lnTo>
                  <a:lnTo>
                    <a:pt x="19131" y="380955"/>
                  </a:lnTo>
                  <a:lnTo>
                    <a:pt x="33507" y="337834"/>
                  </a:lnTo>
                  <a:lnTo>
                    <a:pt x="51567" y="296452"/>
                  </a:lnTo>
                  <a:lnTo>
                    <a:pt x="73123" y="256991"/>
                  </a:lnTo>
                  <a:lnTo>
                    <a:pt x="97986" y="219635"/>
                  </a:lnTo>
                  <a:lnTo>
                    <a:pt x="125967" y="184568"/>
                  </a:lnTo>
                  <a:lnTo>
                    <a:pt x="156876" y="151971"/>
                  </a:lnTo>
                  <a:lnTo>
                    <a:pt x="190526" y="122028"/>
                  </a:lnTo>
                  <a:lnTo>
                    <a:pt x="226726" y="94923"/>
                  </a:lnTo>
                  <a:lnTo>
                    <a:pt x="265288" y="70837"/>
                  </a:lnTo>
                  <a:lnTo>
                    <a:pt x="306024" y="49955"/>
                  </a:lnTo>
                  <a:lnTo>
                    <a:pt x="348744" y="32459"/>
                  </a:lnTo>
                  <a:lnTo>
                    <a:pt x="393259" y="18533"/>
                  </a:lnTo>
                  <a:lnTo>
                    <a:pt x="439380" y="8359"/>
                  </a:lnTo>
                  <a:lnTo>
                    <a:pt x="486918" y="2120"/>
                  </a:lnTo>
                  <a:lnTo>
                    <a:pt x="535686" y="0"/>
                  </a:lnTo>
                  <a:lnTo>
                    <a:pt x="584453" y="2120"/>
                  </a:lnTo>
                  <a:lnTo>
                    <a:pt x="631991" y="8359"/>
                  </a:lnTo>
                  <a:lnTo>
                    <a:pt x="678112" y="18533"/>
                  </a:lnTo>
                  <a:lnTo>
                    <a:pt x="722627" y="32459"/>
                  </a:lnTo>
                  <a:lnTo>
                    <a:pt x="765347" y="49955"/>
                  </a:lnTo>
                  <a:lnTo>
                    <a:pt x="806083" y="70837"/>
                  </a:lnTo>
                  <a:lnTo>
                    <a:pt x="844645" y="94923"/>
                  </a:lnTo>
                  <a:lnTo>
                    <a:pt x="880845" y="122028"/>
                  </a:lnTo>
                  <a:lnTo>
                    <a:pt x="914495" y="151971"/>
                  </a:lnTo>
                  <a:lnTo>
                    <a:pt x="945404" y="184568"/>
                  </a:lnTo>
                  <a:lnTo>
                    <a:pt x="973385" y="219635"/>
                  </a:lnTo>
                  <a:lnTo>
                    <a:pt x="998248" y="256991"/>
                  </a:lnTo>
                  <a:lnTo>
                    <a:pt x="1019804" y="296452"/>
                  </a:lnTo>
                  <a:lnTo>
                    <a:pt x="1037864" y="337834"/>
                  </a:lnTo>
                  <a:lnTo>
                    <a:pt x="1052240" y="380955"/>
                  </a:lnTo>
                  <a:lnTo>
                    <a:pt x="1062743" y="425632"/>
                  </a:lnTo>
                  <a:lnTo>
                    <a:pt x="1069183" y="471682"/>
                  </a:lnTo>
                  <a:lnTo>
                    <a:pt x="1071372" y="518921"/>
                  </a:lnTo>
                  <a:lnTo>
                    <a:pt x="1069183" y="566161"/>
                  </a:lnTo>
                  <a:lnTo>
                    <a:pt x="1062743" y="612211"/>
                  </a:lnTo>
                  <a:lnTo>
                    <a:pt x="1052240" y="656888"/>
                  </a:lnTo>
                  <a:lnTo>
                    <a:pt x="1037864" y="700009"/>
                  </a:lnTo>
                  <a:lnTo>
                    <a:pt x="1019804" y="741391"/>
                  </a:lnTo>
                  <a:lnTo>
                    <a:pt x="998248" y="780852"/>
                  </a:lnTo>
                  <a:lnTo>
                    <a:pt x="973385" y="818208"/>
                  </a:lnTo>
                  <a:lnTo>
                    <a:pt x="945404" y="853275"/>
                  </a:lnTo>
                  <a:lnTo>
                    <a:pt x="914495" y="885872"/>
                  </a:lnTo>
                  <a:lnTo>
                    <a:pt x="880845" y="915815"/>
                  </a:lnTo>
                  <a:lnTo>
                    <a:pt x="844645" y="942920"/>
                  </a:lnTo>
                  <a:lnTo>
                    <a:pt x="806083" y="967006"/>
                  </a:lnTo>
                  <a:lnTo>
                    <a:pt x="765347" y="987888"/>
                  </a:lnTo>
                  <a:lnTo>
                    <a:pt x="722627" y="1005384"/>
                  </a:lnTo>
                  <a:lnTo>
                    <a:pt x="678112" y="1019310"/>
                  </a:lnTo>
                  <a:lnTo>
                    <a:pt x="631991" y="1029484"/>
                  </a:lnTo>
                  <a:lnTo>
                    <a:pt x="584453" y="1035723"/>
                  </a:lnTo>
                  <a:lnTo>
                    <a:pt x="535686" y="1037843"/>
                  </a:lnTo>
                  <a:lnTo>
                    <a:pt x="486918" y="1035723"/>
                  </a:lnTo>
                  <a:lnTo>
                    <a:pt x="439380" y="1029484"/>
                  </a:lnTo>
                  <a:lnTo>
                    <a:pt x="393259" y="1019310"/>
                  </a:lnTo>
                  <a:lnTo>
                    <a:pt x="348744" y="1005384"/>
                  </a:lnTo>
                  <a:lnTo>
                    <a:pt x="306024" y="987888"/>
                  </a:lnTo>
                  <a:lnTo>
                    <a:pt x="265288" y="967006"/>
                  </a:lnTo>
                  <a:lnTo>
                    <a:pt x="226726" y="942920"/>
                  </a:lnTo>
                  <a:lnTo>
                    <a:pt x="190526" y="915815"/>
                  </a:lnTo>
                  <a:lnTo>
                    <a:pt x="156876" y="885872"/>
                  </a:lnTo>
                  <a:lnTo>
                    <a:pt x="125967" y="853275"/>
                  </a:lnTo>
                  <a:lnTo>
                    <a:pt x="97986" y="818208"/>
                  </a:lnTo>
                  <a:lnTo>
                    <a:pt x="73123" y="780852"/>
                  </a:lnTo>
                  <a:lnTo>
                    <a:pt x="51567" y="741391"/>
                  </a:lnTo>
                  <a:lnTo>
                    <a:pt x="33507" y="700009"/>
                  </a:lnTo>
                  <a:lnTo>
                    <a:pt x="19131" y="656888"/>
                  </a:lnTo>
                  <a:lnTo>
                    <a:pt x="8628" y="612211"/>
                  </a:lnTo>
                  <a:lnTo>
                    <a:pt x="2188" y="566161"/>
                  </a:lnTo>
                  <a:lnTo>
                    <a:pt x="0" y="518921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994650" y="1542669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05522" y="908303"/>
            <a:ext cx="4467225" cy="2333625"/>
            <a:chOff x="7105522" y="908303"/>
            <a:chExt cx="4467225" cy="2333625"/>
          </a:xfrm>
        </p:grpSpPr>
        <p:sp>
          <p:nvSpPr>
            <p:cNvPr id="35" name="object 35"/>
            <p:cNvSpPr/>
            <p:nvPr/>
          </p:nvSpPr>
          <p:spPr>
            <a:xfrm>
              <a:off x="7344029" y="908303"/>
              <a:ext cx="4005579" cy="1913889"/>
            </a:xfrm>
            <a:custGeom>
              <a:avLst/>
              <a:gdLst/>
              <a:ahLst/>
              <a:cxnLst/>
              <a:rect l="l" t="t" r="r" b="b"/>
              <a:pathLst>
                <a:path w="4005579" h="1913889">
                  <a:moveTo>
                    <a:pt x="806323" y="96012"/>
                  </a:moveTo>
                  <a:lnTo>
                    <a:pt x="799973" y="83312"/>
                  </a:lnTo>
                  <a:lnTo>
                    <a:pt x="768223" y="19812"/>
                  </a:lnTo>
                  <a:lnTo>
                    <a:pt x="730123" y="96012"/>
                  </a:lnTo>
                  <a:lnTo>
                    <a:pt x="761873" y="96012"/>
                  </a:lnTo>
                  <a:lnTo>
                    <a:pt x="761873" y="431292"/>
                  </a:lnTo>
                  <a:lnTo>
                    <a:pt x="774573" y="431292"/>
                  </a:lnTo>
                  <a:lnTo>
                    <a:pt x="774573" y="96012"/>
                  </a:lnTo>
                  <a:lnTo>
                    <a:pt x="806323" y="96012"/>
                  </a:lnTo>
                  <a:close/>
                </a:path>
                <a:path w="4005579" h="1913889">
                  <a:moveTo>
                    <a:pt x="2176399" y="76200"/>
                  </a:moveTo>
                  <a:lnTo>
                    <a:pt x="2170049" y="63500"/>
                  </a:lnTo>
                  <a:lnTo>
                    <a:pt x="2138299" y="0"/>
                  </a:lnTo>
                  <a:lnTo>
                    <a:pt x="2100199" y="76200"/>
                  </a:lnTo>
                  <a:lnTo>
                    <a:pt x="2131949" y="76200"/>
                  </a:lnTo>
                  <a:lnTo>
                    <a:pt x="2131949" y="411480"/>
                  </a:lnTo>
                  <a:lnTo>
                    <a:pt x="2144649" y="411480"/>
                  </a:lnTo>
                  <a:lnTo>
                    <a:pt x="2144649" y="76200"/>
                  </a:lnTo>
                  <a:lnTo>
                    <a:pt x="2176399" y="76200"/>
                  </a:lnTo>
                  <a:close/>
                </a:path>
                <a:path w="4005579" h="1913889">
                  <a:moveTo>
                    <a:pt x="3471799" y="76200"/>
                  </a:moveTo>
                  <a:lnTo>
                    <a:pt x="3465449" y="63500"/>
                  </a:lnTo>
                  <a:lnTo>
                    <a:pt x="3433699" y="0"/>
                  </a:lnTo>
                  <a:lnTo>
                    <a:pt x="3395599" y="76200"/>
                  </a:lnTo>
                  <a:lnTo>
                    <a:pt x="3427349" y="76200"/>
                  </a:lnTo>
                  <a:lnTo>
                    <a:pt x="3427349" y="411480"/>
                  </a:lnTo>
                  <a:lnTo>
                    <a:pt x="3440049" y="411480"/>
                  </a:lnTo>
                  <a:lnTo>
                    <a:pt x="3440049" y="76200"/>
                  </a:lnTo>
                  <a:lnTo>
                    <a:pt x="3471799" y="76200"/>
                  </a:lnTo>
                  <a:close/>
                </a:path>
                <a:path w="4005579" h="1913889">
                  <a:moveTo>
                    <a:pt x="4005453" y="1873123"/>
                  </a:moveTo>
                  <a:lnTo>
                    <a:pt x="3974554" y="1849793"/>
                  </a:lnTo>
                  <a:lnTo>
                    <a:pt x="3974554" y="1865680"/>
                  </a:lnTo>
                  <a:lnTo>
                    <a:pt x="3871137" y="1842350"/>
                  </a:lnTo>
                  <a:lnTo>
                    <a:pt x="3871137" y="1855304"/>
                  </a:lnTo>
                  <a:lnTo>
                    <a:pt x="2943174" y="1737906"/>
                  </a:lnTo>
                  <a:lnTo>
                    <a:pt x="3058236" y="1671955"/>
                  </a:lnTo>
                  <a:lnTo>
                    <a:pt x="3871137" y="1855304"/>
                  </a:lnTo>
                  <a:lnTo>
                    <a:pt x="3871137" y="1842350"/>
                  </a:lnTo>
                  <a:lnTo>
                    <a:pt x="3074530" y="1662607"/>
                  </a:lnTo>
                  <a:lnTo>
                    <a:pt x="3364026" y="1496656"/>
                  </a:lnTo>
                  <a:lnTo>
                    <a:pt x="3364103" y="1497203"/>
                  </a:lnTo>
                  <a:lnTo>
                    <a:pt x="3365411" y="1496314"/>
                  </a:lnTo>
                  <a:lnTo>
                    <a:pt x="3366643" y="1502156"/>
                  </a:lnTo>
                  <a:lnTo>
                    <a:pt x="3373297" y="1496898"/>
                  </a:lnTo>
                  <a:lnTo>
                    <a:pt x="3386709" y="1520317"/>
                  </a:lnTo>
                  <a:lnTo>
                    <a:pt x="3416541" y="1475359"/>
                  </a:lnTo>
                  <a:lnTo>
                    <a:pt x="3433191" y="1450263"/>
                  </a:lnTo>
                  <a:lnTo>
                    <a:pt x="3433915" y="1449781"/>
                  </a:lnTo>
                  <a:lnTo>
                    <a:pt x="3471545" y="1525651"/>
                  </a:lnTo>
                  <a:lnTo>
                    <a:pt x="3490696" y="1500301"/>
                  </a:lnTo>
                  <a:lnTo>
                    <a:pt x="3974554" y="1865680"/>
                  </a:lnTo>
                  <a:lnTo>
                    <a:pt x="3974554" y="1849793"/>
                  </a:lnTo>
                  <a:lnTo>
                    <a:pt x="3498354" y="1490167"/>
                  </a:lnTo>
                  <a:lnTo>
                    <a:pt x="3504171" y="1482471"/>
                  </a:lnTo>
                  <a:lnTo>
                    <a:pt x="3517519" y="1464818"/>
                  </a:lnTo>
                  <a:lnTo>
                    <a:pt x="3434384" y="1449463"/>
                  </a:lnTo>
                  <a:lnTo>
                    <a:pt x="3434588" y="1449324"/>
                  </a:lnTo>
                  <a:lnTo>
                    <a:pt x="3362185" y="1424470"/>
                  </a:lnTo>
                  <a:lnTo>
                    <a:pt x="3362185" y="1483093"/>
                  </a:lnTo>
                  <a:lnTo>
                    <a:pt x="3056191" y="1658480"/>
                  </a:lnTo>
                  <a:lnTo>
                    <a:pt x="3039897" y="1654810"/>
                  </a:lnTo>
                  <a:lnTo>
                    <a:pt x="3039897" y="1667814"/>
                  </a:lnTo>
                  <a:lnTo>
                    <a:pt x="2922232" y="1735251"/>
                  </a:lnTo>
                  <a:lnTo>
                    <a:pt x="2903982" y="1732953"/>
                  </a:lnTo>
                  <a:lnTo>
                    <a:pt x="2903982" y="1745703"/>
                  </a:lnTo>
                  <a:lnTo>
                    <a:pt x="2668816" y="1880489"/>
                  </a:lnTo>
                  <a:lnTo>
                    <a:pt x="2641650" y="1859521"/>
                  </a:lnTo>
                  <a:lnTo>
                    <a:pt x="2641650" y="1875523"/>
                  </a:lnTo>
                  <a:lnTo>
                    <a:pt x="2049729" y="1745081"/>
                  </a:lnTo>
                  <a:lnTo>
                    <a:pt x="2369947" y="1678139"/>
                  </a:lnTo>
                  <a:lnTo>
                    <a:pt x="2389213" y="1680578"/>
                  </a:lnTo>
                  <a:lnTo>
                    <a:pt x="2641650" y="1875523"/>
                  </a:lnTo>
                  <a:lnTo>
                    <a:pt x="2641650" y="1859521"/>
                  </a:lnTo>
                  <a:lnTo>
                    <a:pt x="2414016" y="1683715"/>
                  </a:lnTo>
                  <a:lnTo>
                    <a:pt x="2903982" y="1745703"/>
                  </a:lnTo>
                  <a:lnTo>
                    <a:pt x="2903982" y="1732953"/>
                  </a:lnTo>
                  <a:lnTo>
                    <a:pt x="2407970" y="1670189"/>
                  </a:lnTo>
                  <a:lnTo>
                    <a:pt x="2741396" y="1600492"/>
                  </a:lnTo>
                  <a:lnTo>
                    <a:pt x="3039897" y="1667814"/>
                  </a:lnTo>
                  <a:lnTo>
                    <a:pt x="3039897" y="1654810"/>
                  </a:lnTo>
                  <a:lnTo>
                    <a:pt x="2771394" y="1594218"/>
                  </a:lnTo>
                  <a:lnTo>
                    <a:pt x="3358718" y="1471422"/>
                  </a:lnTo>
                  <a:lnTo>
                    <a:pt x="3361017" y="1475422"/>
                  </a:lnTo>
                  <a:lnTo>
                    <a:pt x="3361398" y="1477225"/>
                  </a:lnTo>
                  <a:lnTo>
                    <a:pt x="3362185" y="1483093"/>
                  </a:lnTo>
                  <a:lnTo>
                    <a:pt x="3362185" y="1424470"/>
                  </a:lnTo>
                  <a:lnTo>
                    <a:pt x="3353943" y="1421638"/>
                  </a:lnTo>
                  <a:lnTo>
                    <a:pt x="3354870" y="1428635"/>
                  </a:lnTo>
                  <a:lnTo>
                    <a:pt x="3351022" y="1427607"/>
                  </a:lnTo>
                  <a:lnTo>
                    <a:pt x="3356419" y="1453426"/>
                  </a:lnTo>
                  <a:lnTo>
                    <a:pt x="3352571" y="1453946"/>
                  </a:lnTo>
                  <a:lnTo>
                    <a:pt x="3348863" y="1454150"/>
                  </a:lnTo>
                  <a:lnTo>
                    <a:pt x="3349002" y="1454416"/>
                  </a:lnTo>
                  <a:lnTo>
                    <a:pt x="3259556" y="1466367"/>
                  </a:lnTo>
                  <a:lnTo>
                    <a:pt x="3259556" y="1479143"/>
                  </a:lnTo>
                  <a:lnTo>
                    <a:pt x="2741498" y="1587474"/>
                  </a:lnTo>
                  <a:lnTo>
                    <a:pt x="2711500" y="1580705"/>
                  </a:lnTo>
                  <a:lnTo>
                    <a:pt x="2711500" y="1593748"/>
                  </a:lnTo>
                  <a:lnTo>
                    <a:pt x="2385720" y="1661858"/>
                  </a:lnTo>
                  <a:lnTo>
                    <a:pt x="2369401" y="1649260"/>
                  </a:lnTo>
                  <a:lnTo>
                    <a:pt x="2369401" y="1665274"/>
                  </a:lnTo>
                  <a:lnTo>
                    <a:pt x="2331275" y="1660499"/>
                  </a:lnTo>
                  <a:lnTo>
                    <a:pt x="2331275" y="1673250"/>
                  </a:lnTo>
                  <a:lnTo>
                    <a:pt x="2019490" y="1738426"/>
                  </a:lnTo>
                  <a:lnTo>
                    <a:pt x="1989226" y="1731759"/>
                  </a:lnTo>
                  <a:lnTo>
                    <a:pt x="1989226" y="1744751"/>
                  </a:lnTo>
                  <a:lnTo>
                    <a:pt x="1372958" y="1873592"/>
                  </a:lnTo>
                  <a:lnTo>
                    <a:pt x="1697050" y="1687817"/>
                  </a:lnTo>
                  <a:lnTo>
                    <a:pt x="1718183" y="1684997"/>
                  </a:lnTo>
                  <a:lnTo>
                    <a:pt x="1989226" y="1744751"/>
                  </a:lnTo>
                  <a:lnTo>
                    <a:pt x="1989226" y="1731759"/>
                  </a:lnTo>
                  <a:lnTo>
                    <a:pt x="1754860" y="1680108"/>
                  </a:lnTo>
                  <a:lnTo>
                    <a:pt x="2061667" y="1639138"/>
                  </a:lnTo>
                  <a:lnTo>
                    <a:pt x="2331275" y="1673250"/>
                  </a:lnTo>
                  <a:lnTo>
                    <a:pt x="2331275" y="1660499"/>
                  </a:lnTo>
                  <a:lnTo>
                    <a:pt x="2110740" y="1632585"/>
                  </a:lnTo>
                  <a:lnTo>
                    <a:pt x="2295182" y="1607947"/>
                  </a:lnTo>
                  <a:lnTo>
                    <a:pt x="2369401" y="1665274"/>
                  </a:lnTo>
                  <a:lnTo>
                    <a:pt x="2369401" y="1649260"/>
                  </a:lnTo>
                  <a:lnTo>
                    <a:pt x="2312860" y="1605584"/>
                  </a:lnTo>
                  <a:lnTo>
                    <a:pt x="2596223" y="1567738"/>
                  </a:lnTo>
                  <a:lnTo>
                    <a:pt x="2711500" y="1593748"/>
                  </a:lnTo>
                  <a:lnTo>
                    <a:pt x="2711500" y="1580705"/>
                  </a:lnTo>
                  <a:lnTo>
                    <a:pt x="2632557" y="1562887"/>
                  </a:lnTo>
                  <a:lnTo>
                    <a:pt x="3259556" y="1479143"/>
                  </a:lnTo>
                  <a:lnTo>
                    <a:pt x="3259556" y="1466367"/>
                  </a:lnTo>
                  <a:lnTo>
                    <a:pt x="2596934" y="1554861"/>
                  </a:lnTo>
                  <a:lnTo>
                    <a:pt x="2560599" y="1546669"/>
                  </a:lnTo>
                  <a:lnTo>
                    <a:pt x="2560599" y="1559712"/>
                  </a:lnTo>
                  <a:lnTo>
                    <a:pt x="2298738" y="1594675"/>
                  </a:lnTo>
                  <a:lnTo>
                    <a:pt x="2281059" y="1581035"/>
                  </a:lnTo>
                  <a:lnTo>
                    <a:pt x="2281059" y="1597037"/>
                  </a:lnTo>
                  <a:lnTo>
                    <a:pt x="2061527" y="1626362"/>
                  </a:lnTo>
                  <a:lnTo>
                    <a:pt x="2012454" y="1620164"/>
                  </a:lnTo>
                  <a:lnTo>
                    <a:pt x="2012454" y="1632915"/>
                  </a:lnTo>
                  <a:lnTo>
                    <a:pt x="1726145" y="1671142"/>
                  </a:lnTo>
                  <a:lnTo>
                    <a:pt x="1832546" y="1610156"/>
                  </a:lnTo>
                  <a:lnTo>
                    <a:pt x="2012454" y="1632915"/>
                  </a:lnTo>
                  <a:lnTo>
                    <a:pt x="2012454" y="1620164"/>
                  </a:lnTo>
                  <a:lnTo>
                    <a:pt x="1850783" y="1599692"/>
                  </a:lnTo>
                  <a:lnTo>
                    <a:pt x="2033460" y="1494980"/>
                  </a:lnTo>
                  <a:lnTo>
                    <a:pt x="2035175" y="1502791"/>
                  </a:lnTo>
                  <a:lnTo>
                    <a:pt x="2040648" y="1498384"/>
                  </a:lnTo>
                  <a:lnTo>
                    <a:pt x="2053209" y="1520317"/>
                  </a:lnTo>
                  <a:lnTo>
                    <a:pt x="2083041" y="1475359"/>
                  </a:lnTo>
                  <a:lnTo>
                    <a:pt x="2099005" y="1451305"/>
                  </a:lnTo>
                  <a:lnTo>
                    <a:pt x="2100541" y="1450060"/>
                  </a:lnTo>
                  <a:lnTo>
                    <a:pt x="2137156" y="1526032"/>
                  </a:lnTo>
                  <a:lnTo>
                    <a:pt x="2156574" y="1500886"/>
                  </a:lnTo>
                  <a:lnTo>
                    <a:pt x="2281059" y="1597037"/>
                  </a:lnTo>
                  <a:lnTo>
                    <a:pt x="2281059" y="1581035"/>
                  </a:lnTo>
                  <a:lnTo>
                    <a:pt x="2168220" y="1493888"/>
                  </a:lnTo>
                  <a:lnTo>
                    <a:pt x="2170785" y="1482496"/>
                  </a:lnTo>
                  <a:lnTo>
                    <a:pt x="2177834" y="1473377"/>
                  </a:lnTo>
                  <a:lnTo>
                    <a:pt x="2560599" y="1559712"/>
                  </a:lnTo>
                  <a:lnTo>
                    <a:pt x="2560599" y="1546669"/>
                  </a:lnTo>
                  <a:lnTo>
                    <a:pt x="2175891" y="1459852"/>
                  </a:lnTo>
                  <a:lnTo>
                    <a:pt x="2176513" y="1457071"/>
                  </a:lnTo>
                  <a:lnTo>
                    <a:pt x="2182876" y="1428877"/>
                  </a:lnTo>
                  <a:lnTo>
                    <a:pt x="2100834" y="1449171"/>
                  </a:lnTo>
                  <a:lnTo>
                    <a:pt x="2030615" y="1431340"/>
                  </a:lnTo>
                  <a:lnTo>
                    <a:pt x="2030615" y="1481988"/>
                  </a:lnTo>
                  <a:lnTo>
                    <a:pt x="1829854" y="1597050"/>
                  </a:lnTo>
                  <a:lnTo>
                    <a:pt x="1811616" y="1594751"/>
                  </a:lnTo>
                  <a:lnTo>
                    <a:pt x="1811616" y="1607502"/>
                  </a:lnTo>
                  <a:lnTo>
                    <a:pt x="1704365" y="1668970"/>
                  </a:lnTo>
                  <a:lnTo>
                    <a:pt x="1682026" y="1664055"/>
                  </a:lnTo>
                  <a:lnTo>
                    <a:pt x="1682026" y="1677035"/>
                  </a:lnTo>
                  <a:lnTo>
                    <a:pt x="1663712" y="1679486"/>
                  </a:lnTo>
                  <a:lnTo>
                    <a:pt x="1663712" y="1692262"/>
                  </a:lnTo>
                  <a:lnTo>
                    <a:pt x="1335913" y="1880133"/>
                  </a:lnTo>
                  <a:lnTo>
                    <a:pt x="1170520" y="1758124"/>
                  </a:lnTo>
                  <a:lnTo>
                    <a:pt x="1663712" y="1692262"/>
                  </a:lnTo>
                  <a:lnTo>
                    <a:pt x="1663712" y="1679486"/>
                  </a:lnTo>
                  <a:lnTo>
                    <a:pt x="1155839" y="1747291"/>
                  </a:lnTo>
                  <a:lnTo>
                    <a:pt x="1137831" y="1734007"/>
                  </a:lnTo>
                  <a:lnTo>
                    <a:pt x="1137831" y="1749691"/>
                  </a:lnTo>
                  <a:lnTo>
                    <a:pt x="154889" y="1880946"/>
                  </a:lnTo>
                  <a:lnTo>
                    <a:pt x="1050632" y="1685353"/>
                  </a:lnTo>
                  <a:lnTo>
                    <a:pt x="1137831" y="1749691"/>
                  </a:lnTo>
                  <a:lnTo>
                    <a:pt x="1137831" y="1734007"/>
                  </a:lnTo>
                  <a:lnTo>
                    <a:pt x="1067041" y="1681772"/>
                  </a:lnTo>
                  <a:lnTo>
                    <a:pt x="1386789" y="1611960"/>
                  </a:lnTo>
                  <a:lnTo>
                    <a:pt x="1682026" y="1677035"/>
                  </a:lnTo>
                  <a:lnTo>
                    <a:pt x="1682026" y="1664055"/>
                  </a:lnTo>
                  <a:lnTo>
                    <a:pt x="1416329" y="1605508"/>
                  </a:lnTo>
                  <a:lnTo>
                    <a:pt x="1555559" y="1575104"/>
                  </a:lnTo>
                  <a:lnTo>
                    <a:pt x="1811616" y="1607502"/>
                  </a:lnTo>
                  <a:lnTo>
                    <a:pt x="1811616" y="1594751"/>
                  </a:lnTo>
                  <a:lnTo>
                    <a:pt x="1592554" y="1567027"/>
                  </a:lnTo>
                  <a:lnTo>
                    <a:pt x="2025789" y="1472412"/>
                  </a:lnTo>
                  <a:lnTo>
                    <a:pt x="2030209" y="1480146"/>
                  </a:lnTo>
                  <a:lnTo>
                    <a:pt x="2030615" y="1481988"/>
                  </a:lnTo>
                  <a:lnTo>
                    <a:pt x="2030615" y="1431340"/>
                  </a:lnTo>
                  <a:lnTo>
                    <a:pt x="2018919" y="1428369"/>
                  </a:lnTo>
                  <a:lnTo>
                    <a:pt x="2024418" y="1453642"/>
                  </a:lnTo>
                  <a:lnTo>
                    <a:pt x="2015363" y="1454150"/>
                  </a:lnTo>
                  <a:lnTo>
                    <a:pt x="2019173" y="1460830"/>
                  </a:lnTo>
                  <a:lnTo>
                    <a:pt x="1554822" y="1562252"/>
                  </a:lnTo>
                  <a:lnTo>
                    <a:pt x="1517827" y="1557578"/>
                  </a:lnTo>
                  <a:lnTo>
                    <a:pt x="1517827" y="1570329"/>
                  </a:lnTo>
                  <a:lnTo>
                    <a:pt x="1386700" y="1598968"/>
                  </a:lnTo>
                  <a:lnTo>
                    <a:pt x="1357160" y="1592465"/>
                  </a:lnTo>
                  <a:lnTo>
                    <a:pt x="1357160" y="1605419"/>
                  </a:lnTo>
                  <a:lnTo>
                    <a:pt x="1053465" y="1671751"/>
                  </a:lnTo>
                  <a:lnTo>
                    <a:pt x="1037056" y="1659648"/>
                  </a:lnTo>
                  <a:lnTo>
                    <a:pt x="1037056" y="1675345"/>
                  </a:lnTo>
                  <a:lnTo>
                    <a:pt x="42443" y="1892566"/>
                  </a:lnTo>
                  <a:lnTo>
                    <a:pt x="705434" y="1512519"/>
                  </a:lnTo>
                  <a:lnTo>
                    <a:pt x="721233" y="1540129"/>
                  </a:lnTo>
                  <a:lnTo>
                    <a:pt x="751065" y="1495171"/>
                  </a:lnTo>
                  <a:lnTo>
                    <a:pt x="768273" y="1469250"/>
                  </a:lnTo>
                  <a:lnTo>
                    <a:pt x="806958" y="1545082"/>
                  </a:lnTo>
                  <a:lnTo>
                    <a:pt x="825817" y="1519491"/>
                  </a:lnTo>
                  <a:lnTo>
                    <a:pt x="1037056" y="1675345"/>
                  </a:lnTo>
                  <a:lnTo>
                    <a:pt x="1037056" y="1659648"/>
                  </a:lnTo>
                  <a:lnTo>
                    <a:pt x="839419" y="1513852"/>
                  </a:lnTo>
                  <a:lnTo>
                    <a:pt x="841362" y="1498384"/>
                  </a:lnTo>
                  <a:lnTo>
                    <a:pt x="845591" y="1492669"/>
                  </a:lnTo>
                  <a:lnTo>
                    <a:pt x="1357160" y="1605419"/>
                  </a:lnTo>
                  <a:lnTo>
                    <a:pt x="1357160" y="1592465"/>
                  </a:lnTo>
                  <a:lnTo>
                    <a:pt x="904798" y="1492783"/>
                  </a:lnTo>
                  <a:lnTo>
                    <a:pt x="1517827" y="1570329"/>
                  </a:lnTo>
                  <a:lnTo>
                    <a:pt x="1517827" y="1557578"/>
                  </a:lnTo>
                  <a:lnTo>
                    <a:pt x="845515" y="1472514"/>
                  </a:lnTo>
                  <a:lnTo>
                    <a:pt x="850900" y="1448308"/>
                  </a:lnTo>
                  <a:lnTo>
                    <a:pt x="847572" y="1449146"/>
                  </a:lnTo>
                  <a:lnTo>
                    <a:pt x="848614" y="1440942"/>
                  </a:lnTo>
                  <a:lnTo>
                    <a:pt x="768223" y="1469136"/>
                  </a:lnTo>
                  <a:lnTo>
                    <a:pt x="683387" y="1473962"/>
                  </a:lnTo>
                  <a:lnTo>
                    <a:pt x="699135" y="1501508"/>
                  </a:lnTo>
                  <a:lnTo>
                    <a:pt x="0" y="1902206"/>
                  </a:lnTo>
                  <a:lnTo>
                    <a:pt x="3200" y="1907806"/>
                  </a:lnTo>
                  <a:lnTo>
                    <a:pt x="4064" y="1913890"/>
                  </a:lnTo>
                  <a:lnTo>
                    <a:pt x="1152525" y="1760524"/>
                  </a:lnTo>
                  <a:lnTo>
                    <a:pt x="1332357" y="1893189"/>
                  </a:lnTo>
                  <a:lnTo>
                    <a:pt x="1335366" y="1889099"/>
                  </a:lnTo>
                  <a:lnTo>
                    <a:pt x="1336421" y="1894205"/>
                  </a:lnTo>
                  <a:lnTo>
                    <a:pt x="2019452" y="1751406"/>
                  </a:lnTo>
                  <a:lnTo>
                    <a:pt x="2667889" y="1894332"/>
                  </a:lnTo>
                  <a:lnTo>
                    <a:pt x="2669095" y="1888705"/>
                  </a:lnTo>
                  <a:lnTo>
                    <a:pt x="2671826" y="1893443"/>
                  </a:lnTo>
                  <a:lnTo>
                    <a:pt x="2924937" y="1748358"/>
                  </a:lnTo>
                  <a:lnTo>
                    <a:pt x="4001516" y="1884553"/>
                  </a:lnTo>
                  <a:lnTo>
                    <a:pt x="4002417" y="1877047"/>
                  </a:lnTo>
                  <a:lnTo>
                    <a:pt x="4005453" y="1873123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23937" y="3211830"/>
              <a:ext cx="281940" cy="8255"/>
            </a:xfrm>
            <a:custGeom>
              <a:avLst/>
              <a:gdLst/>
              <a:ahLst/>
              <a:cxnLst/>
              <a:rect l="l" t="t" r="r" b="b"/>
              <a:pathLst>
                <a:path w="281940" h="8255">
                  <a:moveTo>
                    <a:pt x="-14287" y="4127"/>
                  </a:moveTo>
                  <a:lnTo>
                    <a:pt x="295846" y="4127"/>
                  </a:lnTo>
                </a:path>
              </a:pathLst>
            </a:custGeom>
            <a:ln w="368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11973" y="2990849"/>
              <a:ext cx="165735" cy="230504"/>
            </a:xfrm>
            <a:custGeom>
              <a:avLst/>
              <a:gdLst/>
              <a:ahLst/>
              <a:cxnLst/>
              <a:rect l="l" t="t" r="r" b="b"/>
              <a:pathLst>
                <a:path w="165734" h="230505">
                  <a:moveTo>
                    <a:pt x="0" y="230124"/>
                  </a:moveTo>
                  <a:lnTo>
                    <a:pt x="16573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55913" y="3214877"/>
              <a:ext cx="281940" cy="8255"/>
            </a:xfrm>
            <a:custGeom>
              <a:avLst/>
              <a:gdLst/>
              <a:ahLst/>
              <a:cxnLst/>
              <a:rect l="l" t="t" r="r" b="b"/>
              <a:pathLst>
                <a:path w="281940" h="8255">
                  <a:moveTo>
                    <a:pt x="-14287" y="4127"/>
                  </a:moveTo>
                  <a:lnTo>
                    <a:pt x="295846" y="4127"/>
                  </a:lnTo>
                </a:path>
              </a:pathLst>
            </a:custGeom>
            <a:ln w="368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43949" y="2993897"/>
              <a:ext cx="165735" cy="230504"/>
            </a:xfrm>
            <a:custGeom>
              <a:avLst/>
              <a:gdLst/>
              <a:ahLst/>
              <a:cxnLst/>
              <a:rect l="l" t="t" r="r" b="b"/>
              <a:pathLst>
                <a:path w="165734" h="230505">
                  <a:moveTo>
                    <a:pt x="0" y="230124"/>
                  </a:moveTo>
                  <a:lnTo>
                    <a:pt x="16573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790937" y="3214877"/>
              <a:ext cx="281940" cy="8255"/>
            </a:xfrm>
            <a:custGeom>
              <a:avLst/>
              <a:gdLst/>
              <a:ahLst/>
              <a:cxnLst/>
              <a:rect l="l" t="t" r="r" b="b"/>
              <a:pathLst>
                <a:path w="281940" h="8255">
                  <a:moveTo>
                    <a:pt x="-14287" y="4127"/>
                  </a:moveTo>
                  <a:lnTo>
                    <a:pt x="295846" y="4127"/>
                  </a:lnTo>
                </a:path>
              </a:pathLst>
            </a:custGeom>
            <a:ln w="368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77449" y="2992374"/>
              <a:ext cx="165735" cy="230504"/>
            </a:xfrm>
            <a:custGeom>
              <a:avLst/>
              <a:gdLst/>
              <a:ahLst/>
              <a:cxnLst/>
              <a:rect l="l" t="t" r="r" b="b"/>
              <a:pathLst>
                <a:path w="165734" h="230505">
                  <a:moveTo>
                    <a:pt x="0" y="230124"/>
                  </a:moveTo>
                  <a:lnTo>
                    <a:pt x="16573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04626" y="3167633"/>
              <a:ext cx="281940" cy="8255"/>
            </a:xfrm>
            <a:custGeom>
              <a:avLst/>
              <a:gdLst/>
              <a:ahLst/>
              <a:cxnLst/>
              <a:rect l="l" t="t" r="r" b="b"/>
              <a:pathLst>
                <a:path w="281940" h="8255">
                  <a:moveTo>
                    <a:pt x="-14287" y="4127"/>
                  </a:moveTo>
                  <a:lnTo>
                    <a:pt x="295846" y="4127"/>
                  </a:lnTo>
                </a:path>
              </a:pathLst>
            </a:custGeom>
            <a:ln w="368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392661" y="2945130"/>
              <a:ext cx="165735" cy="230504"/>
            </a:xfrm>
            <a:custGeom>
              <a:avLst/>
              <a:gdLst/>
              <a:ahLst/>
              <a:cxnLst/>
              <a:rect l="l" t="t" r="r" b="b"/>
              <a:pathLst>
                <a:path w="165734" h="230505">
                  <a:moveTo>
                    <a:pt x="0" y="230124"/>
                  </a:moveTo>
                  <a:lnTo>
                    <a:pt x="165735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684007" y="446531"/>
            <a:ext cx="3535679" cy="481965"/>
          </a:xfrm>
          <a:prstGeom prst="rect">
            <a:avLst/>
          </a:prstGeom>
          <a:solidFill>
            <a:srgbClr val="99CA38"/>
          </a:solidFill>
          <a:ln w="12700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0">
              <a:lnSpc>
                <a:spcPts val="3790"/>
              </a:lnSpc>
            </a:pPr>
            <a:r>
              <a:rPr sz="3600" b="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426709" y="2842005"/>
            <a:ext cx="1101090" cy="1050925"/>
            <a:chOff x="5426709" y="2842005"/>
            <a:chExt cx="1101090" cy="1050925"/>
          </a:xfrm>
        </p:grpSpPr>
        <p:sp>
          <p:nvSpPr>
            <p:cNvPr id="46" name="object 46"/>
            <p:cNvSpPr/>
            <p:nvPr/>
          </p:nvSpPr>
          <p:spPr>
            <a:xfrm>
              <a:off x="5433059" y="2848355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544067" y="0"/>
                  </a:moveTo>
                  <a:lnTo>
                    <a:pt x="494546" y="2120"/>
                  </a:lnTo>
                  <a:lnTo>
                    <a:pt x="446270" y="8359"/>
                  </a:lnTo>
                  <a:lnTo>
                    <a:pt x="399432" y="18533"/>
                  </a:lnTo>
                  <a:lnTo>
                    <a:pt x="354224" y="32459"/>
                  </a:lnTo>
                  <a:lnTo>
                    <a:pt x="310838" y="49955"/>
                  </a:lnTo>
                  <a:lnTo>
                    <a:pt x="269465" y="70837"/>
                  </a:lnTo>
                  <a:lnTo>
                    <a:pt x="230299" y="94923"/>
                  </a:lnTo>
                  <a:lnTo>
                    <a:pt x="193531" y="122028"/>
                  </a:lnTo>
                  <a:lnTo>
                    <a:pt x="159353" y="151971"/>
                  </a:lnTo>
                  <a:lnTo>
                    <a:pt x="127957" y="184568"/>
                  </a:lnTo>
                  <a:lnTo>
                    <a:pt x="99535" y="219635"/>
                  </a:lnTo>
                  <a:lnTo>
                    <a:pt x="74280" y="256991"/>
                  </a:lnTo>
                  <a:lnTo>
                    <a:pt x="52384" y="296452"/>
                  </a:lnTo>
                  <a:lnTo>
                    <a:pt x="34038" y="337834"/>
                  </a:lnTo>
                  <a:lnTo>
                    <a:pt x="19434" y="380955"/>
                  </a:lnTo>
                  <a:lnTo>
                    <a:pt x="8765" y="425632"/>
                  </a:lnTo>
                  <a:lnTo>
                    <a:pt x="2223" y="471682"/>
                  </a:lnTo>
                  <a:lnTo>
                    <a:pt x="0" y="518922"/>
                  </a:lnTo>
                  <a:lnTo>
                    <a:pt x="2223" y="566161"/>
                  </a:lnTo>
                  <a:lnTo>
                    <a:pt x="8765" y="612211"/>
                  </a:lnTo>
                  <a:lnTo>
                    <a:pt x="19434" y="656888"/>
                  </a:lnTo>
                  <a:lnTo>
                    <a:pt x="34038" y="700009"/>
                  </a:lnTo>
                  <a:lnTo>
                    <a:pt x="52384" y="741391"/>
                  </a:lnTo>
                  <a:lnTo>
                    <a:pt x="74280" y="780852"/>
                  </a:lnTo>
                  <a:lnTo>
                    <a:pt x="99535" y="818208"/>
                  </a:lnTo>
                  <a:lnTo>
                    <a:pt x="127957" y="853275"/>
                  </a:lnTo>
                  <a:lnTo>
                    <a:pt x="159353" y="885872"/>
                  </a:lnTo>
                  <a:lnTo>
                    <a:pt x="193531" y="915815"/>
                  </a:lnTo>
                  <a:lnTo>
                    <a:pt x="230299" y="942920"/>
                  </a:lnTo>
                  <a:lnTo>
                    <a:pt x="269465" y="967006"/>
                  </a:lnTo>
                  <a:lnTo>
                    <a:pt x="310838" y="987888"/>
                  </a:lnTo>
                  <a:lnTo>
                    <a:pt x="354224" y="1005384"/>
                  </a:lnTo>
                  <a:lnTo>
                    <a:pt x="399432" y="1019310"/>
                  </a:lnTo>
                  <a:lnTo>
                    <a:pt x="446270" y="1029484"/>
                  </a:lnTo>
                  <a:lnTo>
                    <a:pt x="494546" y="1035723"/>
                  </a:lnTo>
                  <a:lnTo>
                    <a:pt x="544067" y="1037844"/>
                  </a:lnTo>
                  <a:lnTo>
                    <a:pt x="593589" y="1035723"/>
                  </a:lnTo>
                  <a:lnTo>
                    <a:pt x="641865" y="1029484"/>
                  </a:lnTo>
                  <a:lnTo>
                    <a:pt x="688703" y="1019310"/>
                  </a:lnTo>
                  <a:lnTo>
                    <a:pt x="733911" y="1005384"/>
                  </a:lnTo>
                  <a:lnTo>
                    <a:pt x="777297" y="987888"/>
                  </a:lnTo>
                  <a:lnTo>
                    <a:pt x="818670" y="967006"/>
                  </a:lnTo>
                  <a:lnTo>
                    <a:pt x="857836" y="942920"/>
                  </a:lnTo>
                  <a:lnTo>
                    <a:pt x="894604" y="915815"/>
                  </a:lnTo>
                  <a:lnTo>
                    <a:pt x="928782" y="885872"/>
                  </a:lnTo>
                  <a:lnTo>
                    <a:pt x="960178" y="853275"/>
                  </a:lnTo>
                  <a:lnTo>
                    <a:pt x="988600" y="818208"/>
                  </a:lnTo>
                  <a:lnTo>
                    <a:pt x="1013855" y="780852"/>
                  </a:lnTo>
                  <a:lnTo>
                    <a:pt x="1035751" y="741391"/>
                  </a:lnTo>
                  <a:lnTo>
                    <a:pt x="1054097" y="700009"/>
                  </a:lnTo>
                  <a:lnTo>
                    <a:pt x="1068701" y="656888"/>
                  </a:lnTo>
                  <a:lnTo>
                    <a:pt x="1079370" y="612211"/>
                  </a:lnTo>
                  <a:lnTo>
                    <a:pt x="1085912" y="566161"/>
                  </a:lnTo>
                  <a:lnTo>
                    <a:pt x="1088136" y="518922"/>
                  </a:lnTo>
                  <a:lnTo>
                    <a:pt x="1085912" y="471682"/>
                  </a:lnTo>
                  <a:lnTo>
                    <a:pt x="1079370" y="425632"/>
                  </a:lnTo>
                  <a:lnTo>
                    <a:pt x="1068701" y="380955"/>
                  </a:lnTo>
                  <a:lnTo>
                    <a:pt x="1054097" y="337834"/>
                  </a:lnTo>
                  <a:lnTo>
                    <a:pt x="1035751" y="296452"/>
                  </a:lnTo>
                  <a:lnTo>
                    <a:pt x="1013855" y="256991"/>
                  </a:lnTo>
                  <a:lnTo>
                    <a:pt x="988600" y="219635"/>
                  </a:lnTo>
                  <a:lnTo>
                    <a:pt x="960178" y="184568"/>
                  </a:lnTo>
                  <a:lnTo>
                    <a:pt x="928782" y="151971"/>
                  </a:lnTo>
                  <a:lnTo>
                    <a:pt x="894604" y="122028"/>
                  </a:lnTo>
                  <a:lnTo>
                    <a:pt x="857836" y="94923"/>
                  </a:lnTo>
                  <a:lnTo>
                    <a:pt x="818670" y="70837"/>
                  </a:lnTo>
                  <a:lnTo>
                    <a:pt x="777297" y="49955"/>
                  </a:lnTo>
                  <a:lnTo>
                    <a:pt x="733911" y="32459"/>
                  </a:lnTo>
                  <a:lnTo>
                    <a:pt x="688703" y="18533"/>
                  </a:lnTo>
                  <a:lnTo>
                    <a:pt x="641865" y="8359"/>
                  </a:lnTo>
                  <a:lnTo>
                    <a:pt x="593589" y="2120"/>
                  </a:lnTo>
                  <a:lnTo>
                    <a:pt x="544067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33059" y="2848355"/>
              <a:ext cx="1088390" cy="1038225"/>
            </a:xfrm>
            <a:custGeom>
              <a:avLst/>
              <a:gdLst/>
              <a:ahLst/>
              <a:cxnLst/>
              <a:rect l="l" t="t" r="r" b="b"/>
              <a:pathLst>
                <a:path w="1088390" h="1038225">
                  <a:moveTo>
                    <a:pt x="0" y="518922"/>
                  </a:moveTo>
                  <a:lnTo>
                    <a:pt x="2223" y="471682"/>
                  </a:lnTo>
                  <a:lnTo>
                    <a:pt x="8765" y="425632"/>
                  </a:lnTo>
                  <a:lnTo>
                    <a:pt x="19434" y="380955"/>
                  </a:lnTo>
                  <a:lnTo>
                    <a:pt x="34038" y="337834"/>
                  </a:lnTo>
                  <a:lnTo>
                    <a:pt x="52384" y="296452"/>
                  </a:lnTo>
                  <a:lnTo>
                    <a:pt x="74280" y="256991"/>
                  </a:lnTo>
                  <a:lnTo>
                    <a:pt x="99535" y="219635"/>
                  </a:lnTo>
                  <a:lnTo>
                    <a:pt x="127957" y="184568"/>
                  </a:lnTo>
                  <a:lnTo>
                    <a:pt x="159353" y="151971"/>
                  </a:lnTo>
                  <a:lnTo>
                    <a:pt x="193531" y="122028"/>
                  </a:lnTo>
                  <a:lnTo>
                    <a:pt x="230299" y="94923"/>
                  </a:lnTo>
                  <a:lnTo>
                    <a:pt x="269465" y="70837"/>
                  </a:lnTo>
                  <a:lnTo>
                    <a:pt x="310838" y="49955"/>
                  </a:lnTo>
                  <a:lnTo>
                    <a:pt x="354224" y="32459"/>
                  </a:lnTo>
                  <a:lnTo>
                    <a:pt x="399432" y="18533"/>
                  </a:lnTo>
                  <a:lnTo>
                    <a:pt x="446270" y="8359"/>
                  </a:lnTo>
                  <a:lnTo>
                    <a:pt x="494546" y="2120"/>
                  </a:lnTo>
                  <a:lnTo>
                    <a:pt x="544067" y="0"/>
                  </a:lnTo>
                  <a:lnTo>
                    <a:pt x="593589" y="2120"/>
                  </a:lnTo>
                  <a:lnTo>
                    <a:pt x="641865" y="8359"/>
                  </a:lnTo>
                  <a:lnTo>
                    <a:pt x="688703" y="18533"/>
                  </a:lnTo>
                  <a:lnTo>
                    <a:pt x="733911" y="32459"/>
                  </a:lnTo>
                  <a:lnTo>
                    <a:pt x="777297" y="49955"/>
                  </a:lnTo>
                  <a:lnTo>
                    <a:pt x="818670" y="70837"/>
                  </a:lnTo>
                  <a:lnTo>
                    <a:pt x="857836" y="94923"/>
                  </a:lnTo>
                  <a:lnTo>
                    <a:pt x="894604" y="122028"/>
                  </a:lnTo>
                  <a:lnTo>
                    <a:pt x="928782" y="151971"/>
                  </a:lnTo>
                  <a:lnTo>
                    <a:pt x="960178" y="184568"/>
                  </a:lnTo>
                  <a:lnTo>
                    <a:pt x="988600" y="219635"/>
                  </a:lnTo>
                  <a:lnTo>
                    <a:pt x="1013855" y="256991"/>
                  </a:lnTo>
                  <a:lnTo>
                    <a:pt x="1035751" y="296452"/>
                  </a:lnTo>
                  <a:lnTo>
                    <a:pt x="1054097" y="337834"/>
                  </a:lnTo>
                  <a:lnTo>
                    <a:pt x="1068701" y="380955"/>
                  </a:lnTo>
                  <a:lnTo>
                    <a:pt x="1079370" y="425632"/>
                  </a:lnTo>
                  <a:lnTo>
                    <a:pt x="1085912" y="471682"/>
                  </a:lnTo>
                  <a:lnTo>
                    <a:pt x="1088136" y="518922"/>
                  </a:lnTo>
                  <a:lnTo>
                    <a:pt x="1085912" y="566161"/>
                  </a:lnTo>
                  <a:lnTo>
                    <a:pt x="1079370" y="612211"/>
                  </a:lnTo>
                  <a:lnTo>
                    <a:pt x="1068701" y="656888"/>
                  </a:lnTo>
                  <a:lnTo>
                    <a:pt x="1054097" y="700009"/>
                  </a:lnTo>
                  <a:lnTo>
                    <a:pt x="1035751" y="741391"/>
                  </a:lnTo>
                  <a:lnTo>
                    <a:pt x="1013855" y="780852"/>
                  </a:lnTo>
                  <a:lnTo>
                    <a:pt x="988600" y="818208"/>
                  </a:lnTo>
                  <a:lnTo>
                    <a:pt x="960178" y="853275"/>
                  </a:lnTo>
                  <a:lnTo>
                    <a:pt x="928782" y="885872"/>
                  </a:lnTo>
                  <a:lnTo>
                    <a:pt x="894604" y="915815"/>
                  </a:lnTo>
                  <a:lnTo>
                    <a:pt x="857836" y="942920"/>
                  </a:lnTo>
                  <a:lnTo>
                    <a:pt x="818670" y="967006"/>
                  </a:lnTo>
                  <a:lnTo>
                    <a:pt x="777297" y="987888"/>
                  </a:lnTo>
                  <a:lnTo>
                    <a:pt x="733911" y="1005384"/>
                  </a:lnTo>
                  <a:lnTo>
                    <a:pt x="688703" y="1019310"/>
                  </a:lnTo>
                  <a:lnTo>
                    <a:pt x="641865" y="1029484"/>
                  </a:lnTo>
                  <a:lnTo>
                    <a:pt x="593589" y="1035723"/>
                  </a:lnTo>
                  <a:lnTo>
                    <a:pt x="544067" y="1037844"/>
                  </a:lnTo>
                  <a:lnTo>
                    <a:pt x="494546" y="1035723"/>
                  </a:lnTo>
                  <a:lnTo>
                    <a:pt x="446270" y="1029484"/>
                  </a:lnTo>
                  <a:lnTo>
                    <a:pt x="399432" y="1019310"/>
                  </a:lnTo>
                  <a:lnTo>
                    <a:pt x="354224" y="1005384"/>
                  </a:lnTo>
                  <a:lnTo>
                    <a:pt x="310838" y="987888"/>
                  </a:lnTo>
                  <a:lnTo>
                    <a:pt x="269465" y="967006"/>
                  </a:lnTo>
                  <a:lnTo>
                    <a:pt x="230299" y="942920"/>
                  </a:lnTo>
                  <a:lnTo>
                    <a:pt x="193531" y="915815"/>
                  </a:lnTo>
                  <a:lnTo>
                    <a:pt x="159353" y="885872"/>
                  </a:lnTo>
                  <a:lnTo>
                    <a:pt x="127957" y="853275"/>
                  </a:lnTo>
                  <a:lnTo>
                    <a:pt x="99535" y="818208"/>
                  </a:lnTo>
                  <a:lnTo>
                    <a:pt x="74280" y="780852"/>
                  </a:lnTo>
                  <a:lnTo>
                    <a:pt x="52384" y="741391"/>
                  </a:lnTo>
                  <a:lnTo>
                    <a:pt x="34038" y="700009"/>
                  </a:lnTo>
                  <a:lnTo>
                    <a:pt x="19434" y="656888"/>
                  </a:lnTo>
                  <a:lnTo>
                    <a:pt x="8765" y="612211"/>
                  </a:lnTo>
                  <a:lnTo>
                    <a:pt x="2223" y="566161"/>
                  </a:lnTo>
                  <a:lnTo>
                    <a:pt x="0" y="5189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730366" y="3072129"/>
            <a:ext cx="492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Neu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  (1.0)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6156" y="207263"/>
            <a:ext cx="76200" cy="23888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9628" y="207263"/>
            <a:ext cx="76200" cy="21374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8414" y="214884"/>
            <a:ext cx="76200" cy="231267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5975731" y="2327528"/>
            <a:ext cx="4802505" cy="527685"/>
          </a:xfrm>
          <a:custGeom>
            <a:avLst/>
            <a:gdLst/>
            <a:ahLst/>
            <a:cxnLst/>
            <a:rect l="l" t="t" r="r" b="b"/>
            <a:pathLst>
              <a:path w="4802505" h="527685">
                <a:moveTo>
                  <a:pt x="4802124" y="30099"/>
                </a:moveTo>
                <a:lnTo>
                  <a:pt x="4722368" y="0"/>
                </a:lnTo>
                <a:lnTo>
                  <a:pt x="4725581" y="31521"/>
                </a:lnTo>
                <a:lnTo>
                  <a:pt x="326301" y="481685"/>
                </a:lnTo>
                <a:lnTo>
                  <a:pt x="3394456" y="47129"/>
                </a:lnTo>
                <a:lnTo>
                  <a:pt x="3398901" y="78486"/>
                </a:lnTo>
                <a:lnTo>
                  <a:pt x="3465131" y="32766"/>
                </a:lnTo>
                <a:lnTo>
                  <a:pt x="3469005" y="30099"/>
                </a:lnTo>
                <a:lnTo>
                  <a:pt x="3388233" y="3048"/>
                </a:lnTo>
                <a:lnTo>
                  <a:pt x="3392678" y="34556"/>
                </a:lnTo>
                <a:lnTo>
                  <a:pt x="167068" y="491401"/>
                </a:lnTo>
                <a:lnTo>
                  <a:pt x="2062861" y="72605"/>
                </a:lnTo>
                <a:lnTo>
                  <a:pt x="2069719" y="103505"/>
                </a:lnTo>
                <a:lnTo>
                  <a:pt x="2126627" y="57404"/>
                </a:lnTo>
                <a:lnTo>
                  <a:pt x="2135886" y="49911"/>
                </a:lnTo>
                <a:lnTo>
                  <a:pt x="2053209" y="29083"/>
                </a:lnTo>
                <a:lnTo>
                  <a:pt x="2060092" y="60147"/>
                </a:lnTo>
                <a:lnTo>
                  <a:pt x="2286" y="514743"/>
                </a:lnTo>
                <a:lnTo>
                  <a:pt x="508" y="514985"/>
                </a:lnTo>
                <a:lnTo>
                  <a:pt x="520" y="515124"/>
                </a:lnTo>
                <a:lnTo>
                  <a:pt x="0" y="515239"/>
                </a:lnTo>
                <a:lnTo>
                  <a:pt x="1435" y="521703"/>
                </a:lnTo>
                <a:lnTo>
                  <a:pt x="2032" y="527558"/>
                </a:lnTo>
                <a:lnTo>
                  <a:pt x="2273" y="527532"/>
                </a:lnTo>
                <a:lnTo>
                  <a:pt x="2743" y="527494"/>
                </a:lnTo>
                <a:lnTo>
                  <a:pt x="2794" y="527685"/>
                </a:lnTo>
                <a:lnTo>
                  <a:pt x="4559" y="527304"/>
                </a:lnTo>
                <a:lnTo>
                  <a:pt x="4726876" y="44221"/>
                </a:lnTo>
                <a:lnTo>
                  <a:pt x="4730115" y="75819"/>
                </a:lnTo>
                <a:lnTo>
                  <a:pt x="4801921" y="30226"/>
                </a:lnTo>
                <a:lnTo>
                  <a:pt x="4802124" y="30099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286</a:t>
            </a:fld>
            <a:endParaRPr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57647" y="3041091"/>
            <a:ext cx="2078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let’s</a:t>
            </a:r>
            <a:r>
              <a:rPr spc="-80" dirty="0"/>
              <a:t> </a:t>
            </a:r>
            <a:r>
              <a:rPr spc="-25" dirty="0"/>
              <a:t>play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30457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3566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90720" y="3041091"/>
            <a:ext cx="3213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30457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41452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6854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backpropagation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454911"/>
            <a:ext cx="7080250" cy="4083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02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30" dirty="0">
                <a:latin typeface="Calibri"/>
                <a:cs typeface="Calibri"/>
              </a:rPr>
              <a:t>MLP’s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weights?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b="1" spc="-5" dirty="0">
                <a:latin typeface="Calibri"/>
                <a:cs typeface="Calibri"/>
              </a:rPr>
              <a:t>learn</a:t>
            </a:r>
            <a:r>
              <a:rPr sz="2800" spc="-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Backpropagation…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specifically: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25"/>
              </a:lnSpc>
            </a:pP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reverse-mode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autodiff!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325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0" dirty="0">
                <a:latin typeface="Calibri"/>
                <a:cs typeface="Calibri"/>
              </a:rPr>
              <a:t> error</a:t>
            </a:r>
            <a:endParaRPr sz="2400">
              <a:latin typeface="Calibri"/>
              <a:cs typeface="Calibri"/>
            </a:endParaRPr>
          </a:p>
          <a:p>
            <a:pPr marL="698500" marR="340995" lvl="1" indent="-229235">
              <a:lnSpc>
                <a:spcPct val="80000"/>
              </a:lnSpc>
              <a:spcBef>
                <a:spcPts val="5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Compute how </a:t>
            </a:r>
            <a:r>
              <a:rPr sz="2400" dirty="0">
                <a:latin typeface="Calibri"/>
                <a:cs typeface="Calibri"/>
              </a:rPr>
              <a:t>much each </a:t>
            </a:r>
            <a:r>
              <a:rPr sz="2400" spc="-10" dirty="0">
                <a:latin typeface="Calibri"/>
                <a:cs typeface="Calibri"/>
              </a:rPr>
              <a:t>neuron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hidden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10" dirty="0">
                <a:latin typeface="Calibri"/>
                <a:cs typeface="Calibri"/>
              </a:rPr>
              <a:t> contributed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76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Back-propagate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reverse </a:t>
            </a:r>
            <a:r>
              <a:rPr sz="2400" dirty="0">
                <a:latin typeface="Calibri"/>
                <a:cs typeface="Calibri"/>
              </a:rPr>
              <a:t>pass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55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30" dirty="0">
                <a:latin typeface="Calibri"/>
                <a:cs typeface="Calibri"/>
              </a:rPr>
              <a:t>Tweak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reduce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595"/>
              </a:lnSpc>
            </a:pPr>
            <a:r>
              <a:rPr sz="2400" spc="-10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55814" y="3416046"/>
            <a:ext cx="4182110" cy="1923414"/>
            <a:chOff x="7655814" y="3416046"/>
            <a:chExt cx="4182110" cy="1923414"/>
          </a:xfrm>
        </p:grpSpPr>
        <p:sp>
          <p:nvSpPr>
            <p:cNvPr id="9" name="object 9"/>
            <p:cNvSpPr/>
            <p:nvPr/>
          </p:nvSpPr>
          <p:spPr>
            <a:xfrm>
              <a:off x="7655814" y="3416045"/>
              <a:ext cx="4182110" cy="1923414"/>
            </a:xfrm>
            <a:custGeom>
              <a:avLst/>
              <a:gdLst/>
              <a:ahLst/>
              <a:cxnLst/>
              <a:rect l="l" t="t" r="r" b="b"/>
              <a:pathLst>
                <a:path w="4182109" h="1923414">
                  <a:moveTo>
                    <a:pt x="4181602" y="1885188"/>
                  </a:moveTo>
                  <a:lnTo>
                    <a:pt x="4162552" y="1875663"/>
                  </a:lnTo>
                  <a:lnTo>
                    <a:pt x="4105402" y="1847088"/>
                  </a:lnTo>
                  <a:lnTo>
                    <a:pt x="4105402" y="1875663"/>
                  </a:lnTo>
                  <a:lnTo>
                    <a:pt x="47625" y="1875663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1886458"/>
                  </a:lnTo>
                  <a:lnTo>
                    <a:pt x="42672" y="1886458"/>
                  </a:lnTo>
                  <a:lnTo>
                    <a:pt x="42672" y="1894713"/>
                  </a:lnTo>
                  <a:lnTo>
                    <a:pt x="4105402" y="1894713"/>
                  </a:lnTo>
                  <a:lnTo>
                    <a:pt x="4105402" y="1923288"/>
                  </a:lnTo>
                  <a:lnTo>
                    <a:pt x="4162552" y="1894713"/>
                  </a:lnTo>
                  <a:lnTo>
                    <a:pt x="4181602" y="1885188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94320" y="3483864"/>
              <a:ext cx="3919854" cy="1674495"/>
            </a:xfrm>
            <a:custGeom>
              <a:avLst/>
              <a:gdLst/>
              <a:ahLst/>
              <a:cxnLst/>
              <a:rect l="l" t="t" r="r" b="b"/>
              <a:pathLst>
                <a:path w="3919854" h="1674495">
                  <a:moveTo>
                    <a:pt x="0" y="0"/>
                  </a:moveTo>
                  <a:lnTo>
                    <a:pt x="12380" y="58533"/>
                  </a:lnTo>
                  <a:lnTo>
                    <a:pt x="24788" y="116983"/>
                  </a:lnTo>
                  <a:lnTo>
                    <a:pt x="37251" y="175270"/>
                  </a:lnTo>
                  <a:lnTo>
                    <a:pt x="49796" y="233310"/>
                  </a:lnTo>
                  <a:lnTo>
                    <a:pt x="62451" y="291023"/>
                  </a:lnTo>
                  <a:lnTo>
                    <a:pt x="75244" y="348327"/>
                  </a:lnTo>
                  <a:lnTo>
                    <a:pt x="88203" y="405140"/>
                  </a:lnTo>
                  <a:lnTo>
                    <a:pt x="101354" y="461380"/>
                  </a:lnTo>
                  <a:lnTo>
                    <a:pt x="114726" y="516965"/>
                  </a:lnTo>
                  <a:lnTo>
                    <a:pt x="128347" y="571815"/>
                  </a:lnTo>
                  <a:lnTo>
                    <a:pt x="142244" y="625846"/>
                  </a:lnTo>
                  <a:lnTo>
                    <a:pt x="156445" y="678978"/>
                  </a:lnTo>
                  <a:lnTo>
                    <a:pt x="170978" y="731128"/>
                  </a:lnTo>
                  <a:lnTo>
                    <a:pt x="185870" y="782216"/>
                  </a:lnTo>
                  <a:lnTo>
                    <a:pt x="201149" y="832159"/>
                  </a:lnTo>
                  <a:lnTo>
                    <a:pt x="216842" y="880875"/>
                  </a:lnTo>
                  <a:lnTo>
                    <a:pt x="232978" y="928283"/>
                  </a:lnTo>
                  <a:lnTo>
                    <a:pt x="249584" y="974301"/>
                  </a:lnTo>
                  <a:lnTo>
                    <a:pt x="266688" y="1018847"/>
                  </a:lnTo>
                  <a:lnTo>
                    <a:pt x="284317" y="1061840"/>
                  </a:lnTo>
                  <a:lnTo>
                    <a:pt x="302499" y="1103198"/>
                  </a:lnTo>
                  <a:lnTo>
                    <a:pt x="321262" y="1142840"/>
                  </a:lnTo>
                  <a:lnTo>
                    <a:pt x="340634" y="1180682"/>
                  </a:lnTo>
                  <a:lnTo>
                    <a:pt x="360642" y="1216645"/>
                  </a:lnTo>
                  <a:lnTo>
                    <a:pt x="381314" y="1250645"/>
                  </a:lnTo>
                  <a:lnTo>
                    <a:pt x="402677" y="1282602"/>
                  </a:lnTo>
                  <a:lnTo>
                    <a:pt x="447590" y="1340057"/>
                  </a:lnTo>
                  <a:lnTo>
                    <a:pt x="495601" y="1388358"/>
                  </a:lnTo>
                  <a:lnTo>
                    <a:pt x="546932" y="1426849"/>
                  </a:lnTo>
                  <a:lnTo>
                    <a:pt x="602982" y="1454193"/>
                  </a:lnTo>
                  <a:lnTo>
                    <a:pt x="665541" y="1464201"/>
                  </a:lnTo>
                  <a:lnTo>
                    <a:pt x="698853" y="1462814"/>
                  </a:lnTo>
                  <a:lnTo>
                    <a:pt x="769100" y="1448726"/>
                  </a:lnTo>
                  <a:lnTo>
                    <a:pt x="805858" y="1436612"/>
                  </a:lnTo>
                  <a:lnTo>
                    <a:pt x="843587" y="1421509"/>
                  </a:lnTo>
                  <a:lnTo>
                    <a:pt x="882199" y="1403710"/>
                  </a:lnTo>
                  <a:lnTo>
                    <a:pt x="921606" y="1383509"/>
                  </a:lnTo>
                  <a:lnTo>
                    <a:pt x="961720" y="1361200"/>
                  </a:lnTo>
                  <a:lnTo>
                    <a:pt x="1002450" y="1337076"/>
                  </a:lnTo>
                  <a:lnTo>
                    <a:pt x="1043710" y="1311430"/>
                  </a:lnTo>
                  <a:lnTo>
                    <a:pt x="1085411" y="1284555"/>
                  </a:lnTo>
                  <a:lnTo>
                    <a:pt x="1127464" y="1256746"/>
                  </a:lnTo>
                  <a:lnTo>
                    <a:pt x="1169781" y="1228296"/>
                  </a:lnTo>
                  <a:lnTo>
                    <a:pt x="1212272" y="1199498"/>
                  </a:lnTo>
                  <a:lnTo>
                    <a:pt x="1254851" y="1170645"/>
                  </a:lnTo>
                  <a:lnTo>
                    <a:pt x="1297428" y="1142031"/>
                  </a:lnTo>
                  <a:lnTo>
                    <a:pt x="1339915" y="1113950"/>
                  </a:lnTo>
                  <a:lnTo>
                    <a:pt x="1382223" y="1086695"/>
                  </a:lnTo>
                  <a:lnTo>
                    <a:pt x="1424264" y="1060559"/>
                  </a:lnTo>
                  <a:lnTo>
                    <a:pt x="1465949" y="1035835"/>
                  </a:lnTo>
                  <a:lnTo>
                    <a:pt x="1507190" y="1012819"/>
                  </a:lnTo>
                  <a:lnTo>
                    <a:pt x="1547898" y="991801"/>
                  </a:lnTo>
                  <a:lnTo>
                    <a:pt x="1587986" y="973077"/>
                  </a:lnTo>
                  <a:lnTo>
                    <a:pt x="1627363" y="956940"/>
                  </a:lnTo>
                  <a:lnTo>
                    <a:pt x="1665943" y="943682"/>
                  </a:lnTo>
                  <a:lnTo>
                    <a:pt x="1703636" y="933598"/>
                  </a:lnTo>
                  <a:lnTo>
                    <a:pt x="1776009" y="924124"/>
                  </a:lnTo>
                  <a:lnTo>
                    <a:pt x="1810511" y="925322"/>
                  </a:lnTo>
                  <a:lnTo>
                    <a:pt x="1852014" y="931876"/>
                  </a:lnTo>
                  <a:lnTo>
                    <a:pt x="1893055" y="943115"/>
                  </a:lnTo>
                  <a:lnTo>
                    <a:pt x="1933637" y="958669"/>
                  </a:lnTo>
                  <a:lnTo>
                    <a:pt x="1973759" y="978167"/>
                  </a:lnTo>
                  <a:lnTo>
                    <a:pt x="2013426" y="1001238"/>
                  </a:lnTo>
                  <a:lnTo>
                    <a:pt x="2052637" y="1027511"/>
                  </a:lnTo>
                  <a:lnTo>
                    <a:pt x="2091394" y="1056616"/>
                  </a:lnTo>
                  <a:lnTo>
                    <a:pt x="2129700" y="1088183"/>
                  </a:lnTo>
                  <a:lnTo>
                    <a:pt x="2167556" y="1121841"/>
                  </a:lnTo>
                  <a:lnTo>
                    <a:pt x="2204963" y="1157219"/>
                  </a:lnTo>
                  <a:lnTo>
                    <a:pt x="2241924" y="1193946"/>
                  </a:lnTo>
                  <a:lnTo>
                    <a:pt x="2278439" y="1231653"/>
                  </a:lnTo>
                  <a:lnTo>
                    <a:pt x="2314511" y="1269968"/>
                  </a:lnTo>
                  <a:lnTo>
                    <a:pt x="2350141" y="1308521"/>
                  </a:lnTo>
                  <a:lnTo>
                    <a:pt x="2385331" y="1346941"/>
                  </a:lnTo>
                  <a:lnTo>
                    <a:pt x="2420082" y="1384857"/>
                  </a:lnTo>
                  <a:lnTo>
                    <a:pt x="2454396" y="1421900"/>
                  </a:lnTo>
                  <a:lnTo>
                    <a:pt x="2488275" y="1457698"/>
                  </a:lnTo>
                  <a:lnTo>
                    <a:pt x="2521720" y="1491881"/>
                  </a:lnTo>
                  <a:lnTo>
                    <a:pt x="2554734" y="1524079"/>
                  </a:lnTo>
                  <a:lnTo>
                    <a:pt x="2587317" y="1553920"/>
                  </a:lnTo>
                  <a:lnTo>
                    <a:pt x="2619471" y="1581034"/>
                  </a:lnTo>
                  <a:lnTo>
                    <a:pt x="2651198" y="1605051"/>
                  </a:lnTo>
                  <a:lnTo>
                    <a:pt x="2713378" y="1642309"/>
                  </a:lnTo>
                  <a:lnTo>
                    <a:pt x="2795208" y="1668467"/>
                  </a:lnTo>
                  <a:lnTo>
                    <a:pt x="2844592" y="1674468"/>
                  </a:lnTo>
                  <a:lnTo>
                    <a:pt x="2892156" y="1673700"/>
                  </a:lnTo>
                  <a:lnTo>
                    <a:pt x="2938072" y="1667048"/>
                  </a:lnTo>
                  <a:lnTo>
                    <a:pt x="2982510" y="1655397"/>
                  </a:lnTo>
                  <a:lnTo>
                    <a:pt x="3025640" y="1639635"/>
                  </a:lnTo>
                  <a:lnTo>
                    <a:pt x="3067634" y="1620645"/>
                  </a:lnTo>
                  <a:lnTo>
                    <a:pt x="3108662" y="1599314"/>
                  </a:lnTo>
                  <a:lnTo>
                    <a:pt x="3148895" y="1576528"/>
                  </a:lnTo>
                  <a:lnTo>
                    <a:pt x="3188504" y="1553172"/>
                  </a:lnTo>
                  <a:lnTo>
                    <a:pt x="3227658" y="1530132"/>
                  </a:lnTo>
                  <a:lnTo>
                    <a:pt x="3266530" y="1508294"/>
                  </a:lnTo>
                  <a:lnTo>
                    <a:pt x="3305289" y="1488544"/>
                  </a:lnTo>
                  <a:lnTo>
                    <a:pt x="3344106" y="1471767"/>
                  </a:lnTo>
                  <a:lnTo>
                    <a:pt x="3383153" y="1458849"/>
                  </a:lnTo>
                  <a:lnTo>
                    <a:pt x="3435980" y="1444691"/>
                  </a:lnTo>
                  <a:lnTo>
                    <a:pt x="3487650" y="1431329"/>
                  </a:lnTo>
                  <a:lnTo>
                    <a:pt x="3538280" y="1418684"/>
                  </a:lnTo>
                  <a:lnTo>
                    <a:pt x="3587985" y="1406675"/>
                  </a:lnTo>
                  <a:lnTo>
                    <a:pt x="3636880" y="1395223"/>
                  </a:lnTo>
                  <a:lnTo>
                    <a:pt x="3685081" y="1384249"/>
                  </a:lnTo>
                  <a:lnTo>
                    <a:pt x="3732704" y="1373672"/>
                  </a:lnTo>
                  <a:lnTo>
                    <a:pt x="3779865" y="1363414"/>
                  </a:lnTo>
                  <a:lnTo>
                    <a:pt x="3826679" y="1353395"/>
                  </a:lnTo>
                  <a:lnTo>
                    <a:pt x="3873261" y="1343534"/>
                  </a:lnTo>
                  <a:lnTo>
                    <a:pt x="3919728" y="1333754"/>
                  </a:lnTo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9254" y="4399534"/>
              <a:ext cx="148336" cy="1330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0422" y="4519930"/>
              <a:ext cx="148335" cy="1330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9774" y="4679950"/>
              <a:ext cx="148335" cy="1346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7602" y="4835398"/>
              <a:ext cx="291592" cy="2824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5262" y="5083810"/>
              <a:ext cx="148336" cy="133095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289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8166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Percentiles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Moments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1508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activation</a:t>
            </a:r>
            <a:r>
              <a:rPr sz="3000" spc="-90" dirty="0"/>
              <a:t> </a:t>
            </a:r>
            <a:r>
              <a:rPr sz="3000" spc="-5" dirty="0"/>
              <a:t>functions </a:t>
            </a:r>
            <a:r>
              <a:rPr sz="3000" spc="-665" dirty="0"/>
              <a:t> </a:t>
            </a:r>
            <a:r>
              <a:rPr sz="3000" spc="-15" dirty="0">
                <a:solidFill>
                  <a:srgbClr val="455F51"/>
                </a:solidFill>
              </a:rPr>
              <a:t>(aka</a:t>
            </a:r>
            <a:r>
              <a:rPr sz="3000" spc="-2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rectifier)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420420" y="1484833"/>
            <a:ext cx="6250305" cy="4109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65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Step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don’t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work</a:t>
            </a:r>
            <a:r>
              <a:rPr sz="2600" dirty="0">
                <a:latin typeface="Calibri"/>
                <a:cs typeface="Calibri"/>
              </a:rPr>
              <a:t> with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gradient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505"/>
              </a:lnSpc>
            </a:pPr>
            <a:r>
              <a:rPr sz="2600" spc="-5" dirty="0">
                <a:latin typeface="Calibri"/>
                <a:cs typeface="Calibri"/>
              </a:rPr>
              <a:t>descent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gradient!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49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latin typeface="Calibri"/>
                <a:cs typeface="Calibri"/>
              </a:rPr>
              <a:t>Mathematically,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they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useful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derivative.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Alternatives: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Logistic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5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Hyperbolic</a:t>
            </a:r>
            <a:r>
              <a:rPr sz="2200" spc="-15" dirty="0">
                <a:latin typeface="Calibri"/>
                <a:cs typeface="Calibri"/>
              </a:rPr>
              <a:t> tangent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34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Exponential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 </a:t>
            </a:r>
            <a:r>
              <a:rPr sz="2200" spc="-10" dirty="0">
                <a:latin typeface="Calibri"/>
                <a:cs typeface="Calibri"/>
              </a:rPr>
              <a:t>unit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(ELU)</a:t>
            </a:r>
            <a:endParaRPr sz="2200">
              <a:latin typeface="Calibri"/>
              <a:cs typeface="Calibri"/>
            </a:endParaRPr>
          </a:p>
          <a:p>
            <a:pPr marL="698500" lvl="1" indent="-228600">
              <a:lnSpc>
                <a:spcPts val="249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latin typeface="Calibri"/>
                <a:cs typeface="Calibri"/>
              </a:rPr>
              <a:t>ReLU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function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(Rectified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Linear</a:t>
            </a:r>
            <a:r>
              <a:rPr sz="2200" spc="-5" dirty="0">
                <a:latin typeface="Calibri"/>
                <a:cs typeface="Calibri"/>
              </a:rPr>
              <a:t> Unit)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30" dirty="0">
                <a:latin typeface="Calibri"/>
                <a:cs typeface="Calibri"/>
              </a:rPr>
              <a:t>ReLU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0" dirty="0">
                <a:latin typeface="Calibri"/>
                <a:cs typeface="Calibri"/>
              </a:rPr>
              <a:t> common.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Fast</a:t>
            </a:r>
            <a:r>
              <a:rPr sz="2600" spc="-15" dirty="0">
                <a:latin typeface="Calibri"/>
                <a:cs typeface="Calibri"/>
              </a:rPr>
              <a:t> to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compute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10" dirty="0">
                <a:latin typeface="Calibri"/>
                <a:cs typeface="Calibri"/>
              </a:rPr>
              <a:t>works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well.</a:t>
            </a:r>
            <a:endParaRPr sz="2600">
              <a:latin typeface="Calibri"/>
              <a:cs typeface="Calibri"/>
            </a:endParaRPr>
          </a:p>
          <a:p>
            <a:pPr marL="698500" lvl="1" indent="-228600">
              <a:lnSpc>
                <a:spcPts val="2205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latin typeface="Calibri"/>
                <a:cs typeface="Calibri"/>
              </a:rPr>
              <a:t>Also: </a:t>
            </a:r>
            <a:r>
              <a:rPr sz="2200" spc="-10" dirty="0">
                <a:latin typeface="Calibri"/>
                <a:cs typeface="Calibri"/>
              </a:rPr>
              <a:t>“Leaky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ReLU”,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“Noisy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ReLU”</a:t>
            </a:r>
            <a:endParaRPr sz="2200">
              <a:latin typeface="Calibri"/>
              <a:cs typeface="Calibri"/>
            </a:endParaRPr>
          </a:p>
          <a:p>
            <a:pPr marL="698500" marR="798830" lvl="1" indent="-228600">
              <a:lnSpc>
                <a:spcPct val="70000"/>
              </a:lnSpc>
              <a:spcBef>
                <a:spcPts val="6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latin typeface="Calibri"/>
                <a:cs typeface="Calibri"/>
              </a:rPr>
              <a:t>ELU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sometimes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lead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faster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learning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though.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9588" y="2177795"/>
            <a:ext cx="5503163" cy="31165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19133" y="5432856"/>
            <a:ext cx="132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ReLU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290</a:t>
            </a:fld>
            <a:endParaRPr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0256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o</a:t>
            </a:r>
            <a:r>
              <a:rPr sz="3000" spc="-20" dirty="0">
                <a:solidFill>
                  <a:srgbClr val="455F51"/>
                </a:solidFill>
              </a:rPr>
              <a:t>p</a:t>
            </a:r>
            <a:r>
              <a:rPr sz="3000" dirty="0">
                <a:solidFill>
                  <a:srgbClr val="455F51"/>
                </a:solidFill>
              </a:rPr>
              <a:t>tim</a:t>
            </a:r>
            <a:r>
              <a:rPr sz="3000" spc="-15" dirty="0">
                <a:solidFill>
                  <a:srgbClr val="455F51"/>
                </a:solidFill>
              </a:rPr>
              <a:t>i</a:t>
            </a:r>
            <a:r>
              <a:rPr sz="3000" spc="-45" dirty="0">
                <a:solidFill>
                  <a:srgbClr val="455F51"/>
                </a:solidFill>
              </a:rPr>
              <a:t>z</a:t>
            </a:r>
            <a:r>
              <a:rPr sz="3000" spc="-30" dirty="0">
                <a:solidFill>
                  <a:srgbClr val="455F51"/>
                </a:solidFill>
              </a:rPr>
              <a:t>a</a:t>
            </a:r>
            <a:r>
              <a:rPr sz="3000" dirty="0">
                <a:solidFill>
                  <a:srgbClr val="455F51"/>
                </a:solidFill>
              </a:rPr>
              <a:t>ti</a:t>
            </a:r>
            <a:r>
              <a:rPr sz="3000" spc="-10" dirty="0">
                <a:solidFill>
                  <a:srgbClr val="455F51"/>
                </a:solidFill>
              </a:rPr>
              <a:t>o</a:t>
            </a:r>
            <a:r>
              <a:rPr sz="3000" dirty="0">
                <a:solidFill>
                  <a:srgbClr val="455F51"/>
                </a:solidFill>
              </a:rPr>
              <a:t>n  </a:t>
            </a:r>
            <a:r>
              <a:rPr sz="3000" spc="-10" dirty="0">
                <a:solidFill>
                  <a:srgbClr val="455F51"/>
                </a:solidFill>
              </a:rPr>
              <a:t>functions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2831084"/>
            <a:ext cx="10935970" cy="308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7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-5" dirty="0">
                <a:latin typeface="Calibri"/>
                <a:cs typeface="Calibri"/>
              </a:rPr>
              <a:t> (as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optimizers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 descent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24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5" dirty="0">
                <a:latin typeface="Calibri"/>
                <a:cs typeface="Calibri"/>
              </a:rPr>
              <a:t>Momentum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Optimization</a:t>
            </a:r>
            <a:endParaRPr sz="2000">
              <a:latin typeface="Calibri"/>
              <a:cs typeface="Calibri"/>
            </a:endParaRPr>
          </a:p>
          <a:p>
            <a:pPr marL="1155700" marR="245745" lvl="2" indent="-228600">
              <a:lnSpc>
                <a:spcPct val="70000"/>
              </a:lnSpc>
              <a:spcBef>
                <a:spcPts val="55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Introduces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momentum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term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descent,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so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slows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down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things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start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to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flatten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speeds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up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slope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steep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ts val="212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5" dirty="0">
                <a:latin typeface="Calibri"/>
                <a:cs typeface="Calibri"/>
              </a:rPr>
              <a:t>Nesterov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Accelerated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Gradient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ts val="168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small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tweak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momentum</a:t>
            </a:r>
            <a:r>
              <a:rPr sz="1700" spc="-5" dirty="0">
                <a:latin typeface="Calibri"/>
                <a:cs typeface="Calibri"/>
              </a:rPr>
              <a:t> optimization</a:t>
            </a:r>
            <a:r>
              <a:rPr sz="1700" dirty="0">
                <a:latin typeface="Calibri"/>
                <a:cs typeface="Calibri"/>
              </a:rPr>
              <a:t> –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computes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momentum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based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gradient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slightly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ahead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you,</a:t>
            </a:r>
            <a:endParaRPr sz="1700">
              <a:latin typeface="Calibri"/>
              <a:cs typeface="Calibri"/>
            </a:endParaRPr>
          </a:p>
          <a:p>
            <a:pPr marL="1155700">
              <a:lnSpc>
                <a:spcPts val="1620"/>
              </a:lnSpc>
            </a:pPr>
            <a:r>
              <a:rPr sz="1700" dirty="0">
                <a:latin typeface="Calibri"/>
                <a:cs typeface="Calibri"/>
              </a:rPr>
              <a:t>not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where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you are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ts val="223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" dirty="0">
                <a:latin typeface="Calibri"/>
                <a:cs typeface="Calibri"/>
              </a:rPr>
              <a:t>RMSProp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ts val="188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Adaptive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learning </a:t>
            </a:r>
            <a:r>
              <a:rPr sz="1700" spc="-20" dirty="0">
                <a:latin typeface="Calibri"/>
                <a:cs typeface="Calibri"/>
              </a:rPr>
              <a:t>rate </a:t>
            </a:r>
            <a:r>
              <a:rPr sz="1700" spc="-5" dirty="0">
                <a:latin typeface="Calibri"/>
                <a:cs typeface="Calibri"/>
              </a:rPr>
              <a:t>to</a:t>
            </a:r>
            <a:r>
              <a:rPr sz="1700" dirty="0">
                <a:latin typeface="Calibri"/>
                <a:cs typeface="Calibri"/>
              </a:rPr>
              <a:t> help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point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toward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minimum</a:t>
            </a:r>
            <a:endParaRPr sz="1700">
              <a:latin typeface="Calibri"/>
              <a:cs typeface="Calibri"/>
            </a:endParaRPr>
          </a:p>
          <a:p>
            <a:pPr marL="698500" lvl="1" indent="-229235">
              <a:lnSpc>
                <a:spcPts val="224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Adam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ts val="1925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Adaptive moment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estimation</a:t>
            </a:r>
            <a:r>
              <a:rPr sz="1700" dirty="0">
                <a:latin typeface="Calibri"/>
                <a:cs typeface="Calibri"/>
              </a:rPr>
              <a:t> –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momentum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+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RMSProp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combined</a:t>
            </a:r>
            <a:endParaRPr sz="1700">
              <a:latin typeface="Calibri"/>
              <a:cs typeface="Calibri"/>
            </a:endParaRPr>
          </a:p>
          <a:p>
            <a:pPr marL="1155700" lvl="2" indent="-229235">
              <a:lnSpc>
                <a:spcPts val="198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700" spc="-5" dirty="0">
                <a:latin typeface="Calibri"/>
                <a:cs typeface="Calibri"/>
              </a:rPr>
              <a:t>Popular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choice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30" dirty="0">
                <a:latin typeface="Calibri"/>
                <a:cs typeface="Calibri"/>
              </a:rPr>
              <a:t>today,</a:t>
            </a:r>
            <a:r>
              <a:rPr sz="1700" spc="-10" dirty="0">
                <a:latin typeface="Calibri"/>
                <a:cs typeface="Calibri"/>
              </a:rPr>
              <a:t> easy </a:t>
            </a:r>
            <a:r>
              <a:rPr sz="1700" spc="-5" dirty="0">
                <a:latin typeface="Calibri"/>
                <a:cs typeface="Calibri"/>
              </a:rPr>
              <a:t>to</a:t>
            </a:r>
            <a:r>
              <a:rPr sz="1700" dirty="0">
                <a:latin typeface="Calibri"/>
                <a:cs typeface="Calibri"/>
              </a:rPr>
              <a:t> use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0568" y="260614"/>
            <a:ext cx="3943190" cy="223729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291</a:t>
            </a:fld>
            <a:endParaRPr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577088"/>
            <a:ext cx="3113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avoiding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spc="-10" dirty="0"/>
              <a:t>overfitting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836547"/>
            <a:ext cx="7833995" cy="39274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65125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With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thousands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weights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tune,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overfitting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Early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stopping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(when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performance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starts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dropping)</a:t>
            </a:r>
            <a:endParaRPr sz="2800">
              <a:latin typeface="Calibri"/>
              <a:cs typeface="Calibri"/>
            </a:endParaRPr>
          </a:p>
          <a:p>
            <a:pPr marL="241300" marR="271145" indent="-228600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Regularization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during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3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Dropout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ignore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say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50%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randomly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30" dirty="0">
                <a:latin typeface="Calibri"/>
                <a:cs typeface="Calibri"/>
              </a:rPr>
              <a:t>Works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surprisingly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well!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Forces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spread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2035" y="2645664"/>
            <a:ext cx="2734055" cy="383133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292</a:t>
            </a:fld>
            <a:endParaRPr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577088"/>
            <a:ext cx="3341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455F51"/>
                </a:solidFill>
              </a:rPr>
              <a:t>tuning</a:t>
            </a:r>
            <a:r>
              <a:rPr sz="3000" spc="-15" dirty="0">
                <a:solidFill>
                  <a:srgbClr val="455F51"/>
                </a:solidFill>
              </a:rPr>
              <a:t> your</a:t>
            </a:r>
            <a:r>
              <a:rPr sz="3000" dirty="0">
                <a:solidFill>
                  <a:srgbClr val="455F51"/>
                </a:solidFill>
              </a:rPr>
              <a:t> </a:t>
            </a:r>
            <a:r>
              <a:rPr sz="3000" spc="-10" dirty="0"/>
              <a:t>topology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626819"/>
            <a:ext cx="6809105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3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Trial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15" dirty="0">
                <a:latin typeface="Calibri"/>
                <a:cs typeface="Calibri"/>
              </a:rPr>
              <a:t>error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one </a:t>
            </a:r>
            <a:r>
              <a:rPr sz="2800" spc="-30" dirty="0">
                <a:latin typeface="Calibri"/>
                <a:cs typeface="Calibri"/>
              </a:rPr>
              <a:t>way</a:t>
            </a:r>
            <a:endParaRPr sz="2800">
              <a:latin typeface="Calibri"/>
              <a:cs typeface="Calibri"/>
            </a:endParaRPr>
          </a:p>
          <a:p>
            <a:pPr marL="698500" marR="240665" lvl="1" indent="-229235">
              <a:lnSpc>
                <a:spcPct val="80000"/>
              </a:lnSpc>
              <a:spcBef>
                <a:spcPts val="55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Calibri"/>
                <a:cs typeface="Calibri"/>
              </a:rPr>
              <a:t>Evaluate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smaller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dirty="0">
                <a:latin typeface="Calibri"/>
                <a:cs typeface="Calibri"/>
              </a:rPr>
              <a:t>with less </a:t>
            </a: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hidden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79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Calibri"/>
                <a:cs typeface="Calibri"/>
              </a:rPr>
              <a:t>Evaluate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larger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ts val="2160"/>
              </a:lnSpc>
              <a:spcBef>
                <a:spcPts val="4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40" dirty="0">
                <a:latin typeface="Calibri"/>
                <a:cs typeface="Calibri"/>
              </a:rPr>
              <a:t>Try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reducing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progress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endParaRPr sz="2000">
              <a:latin typeface="Calibri"/>
              <a:cs typeface="Calibri"/>
            </a:endParaRPr>
          </a:p>
          <a:p>
            <a:pPr marL="1155700">
              <a:lnSpc>
                <a:spcPts val="2160"/>
              </a:lnSpc>
            </a:pPr>
            <a:r>
              <a:rPr sz="2000" spc="-10" dirty="0">
                <a:latin typeface="Calibri"/>
                <a:cs typeface="Calibri"/>
              </a:rPr>
              <a:t>form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funnel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yield </a:t>
            </a:r>
            <a:r>
              <a:rPr sz="2800" spc="-25" dirty="0">
                <a:latin typeface="Calibri"/>
                <a:cs typeface="Calibri"/>
              </a:rPr>
              <a:t>faster</a:t>
            </a:r>
            <a:r>
              <a:rPr sz="2800" spc="-5" dirty="0"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5" dirty="0">
                <a:latin typeface="Calibri"/>
                <a:cs typeface="Calibri"/>
              </a:rPr>
              <a:t>just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r>
              <a:rPr sz="2800" spc="-5" dirty="0">
                <a:latin typeface="Calibri"/>
                <a:cs typeface="Calibri"/>
              </a:rPr>
              <a:t> 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you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don’t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because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early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stopping.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“model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zoos”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5635" y="2606039"/>
            <a:ext cx="4410456" cy="27813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293</a:t>
            </a:fld>
            <a:endParaRPr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824476" y="3041091"/>
            <a:ext cx="2543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tensorflow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30457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41452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6682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why</a:t>
            </a:r>
            <a:r>
              <a:rPr sz="3000" spc="-45" dirty="0">
                <a:solidFill>
                  <a:srgbClr val="455F51"/>
                </a:solidFill>
              </a:rPr>
              <a:t> </a:t>
            </a:r>
            <a:r>
              <a:rPr sz="3000" spc="-10" dirty="0"/>
              <a:t>tensorflow</a:t>
            </a:r>
            <a:r>
              <a:rPr sz="3000" spc="-10" dirty="0">
                <a:solidFill>
                  <a:srgbClr val="455F51"/>
                </a:solidFill>
              </a:rPr>
              <a:t>?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63041" y="1435354"/>
            <a:ext cx="10495280" cy="405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It’s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specifically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neural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networks–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it’s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5" dirty="0">
                <a:latin typeface="Calibri"/>
                <a:cs typeface="Calibri"/>
              </a:rPr>
              <a:t>architecture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executing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numerical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Tensorflow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distribute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across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Sounds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Apache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Spark,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eh?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spc="-5" dirty="0">
                <a:latin typeface="Calibri"/>
                <a:cs typeface="Calibri"/>
              </a:rPr>
              <a:t> also </a:t>
            </a:r>
            <a:r>
              <a:rPr sz="2800" spc="-15" dirty="0">
                <a:latin typeface="Calibri"/>
                <a:cs typeface="Calibri"/>
              </a:rPr>
              <a:t>distribute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across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GPU’s!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handle massive scale </a:t>
            </a:r>
            <a:r>
              <a:rPr sz="2400" dirty="0">
                <a:latin typeface="Calibri"/>
                <a:cs typeface="Calibri"/>
              </a:rPr>
              <a:t>– 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was </a:t>
            </a:r>
            <a:r>
              <a:rPr sz="2400" dirty="0">
                <a:latin typeface="Calibri"/>
                <a:cs typeface="Calibri"/>
              </a:rPr>
              <a:t>made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Google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Runs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about </a:t>
            </a:r>
            <a:r>
              <a:rPr sz="2800" spc="-10" dirty="0">
                <a:latin typeface="Calibri"/>
                <a:cs typeface="Calibri"/>
              </a:rPr>
              <a:t>anything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Highly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efficient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C++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</a:t>
            </a:r>
            <a:r>
              <a:rPr sz="2800" spc="-5" dirty="0">
                <a:latin typeface="Calibri"/>
                <a:cs typeface="Calibri"/>
              </a:rPr>
              <a:t> 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easy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Python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API’s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77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55F51"/>
                </a:solidFill>
              </a:rPr>
              <a:t>tensorflow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basics</a:t>
            </a:r>
            <a:endParaRPr sz="30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pc="-15" dirty="0"/>
              <a:t>Install</a:t>
            </a:r>
            <a:r>
              <a:rPr spc="-10" dirty="0"/>
              <a:t> </a:t>
            </a:r>
            <a:r>
              <a:rPr spc="-5" dirty="0"/>
              <a:t>with </a:t>
            </a:r>
            <a:r>
              <a:rPr spc="-10" dirty="0"/>
              <a:t>conda</a:t>
            </a:r>
            <a:r>
              <a:rPr spc="20" dirty="0"/>
              <a:t> </a:t>
            </a:r>
            <a:r>
              <a:rPr spc="-15" dirty="0"/>
              <a:t>install</a:t>
            </a:r>
            <a:r>
              <a:rPr spc="5" dirty="0"/>
              <a:t> </a:t>
            </a:r>
            <a:r>
              <a:rPr spc="-10" dirty="0"/>
              <a:t>tensorflow </a:t>
            </a:r>
            <a:r>
              <a:rPr spc="-620" dirty="0"/>
              <a:t> </a:t>
            </a:r>
            <a:r>
              <a:rPr spc="-5" dirty="0"/>
              <a:t>or </a:t>
            </a:r>
            <a:r>
              <a:rPr spc="-10" dirty="0"/>
              <a:t>conda</a:t>
            </a:r>
            <a:r>
              <a:rPr spc="20" dirty="0"/>
              <a:t> </a:t>
            </a:r>
            <a:r>
              <a:rPr spc="-15" dirty="0"/>
              <a:t>install</a:t>
            </a:r>
            <a:r>
              <a:rPr spc="10" dirty="0"/>
              <a:t> </a:t>
            </a:r>
            <a:r>
              <a:rPr spc="-10" dirty="0"/>
              <a:t>tensorflow-gpu</a:t>
            </a:r>
          </a:p>
          <a:p>
            <a:pPr marL="241300" marR="62865" indent="-22860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pc="-5" dirty="0"/>
              <a:t>A</a:t>
            </a:r>
            <a:r>
              <a:rPr spc="10" dirty="0"/>
              <a:t> </a:t>
            </a:r>
            <a:r>
              <a:rPr spc="-10" dirty="0"/>
              <a:t>tensor</a:t>
            </a:r>
            <a:r>
              <a:rPr dirty="0"/>
              <a:t> </a:t>
            </a:r>
            <a:r>
              <a:rPr spc="-5" dirty="0"/>
              <a:t>is </a:t>
            </a:r>
            <a:r>
              <a:rPr spc="-15" dirty="0"/>
              <a:t>just</a:t>
            </a:r>
            <a:r>
              <a:rPr spc="20" dirty="0"/>
              <a:t> </a:t>
            </a:r>
            <a:r>
              <a:rPr spc="-5" dirty="0"/>
              <a:t>a </a:t>
            </a:r>
            <a:r>
              <a:rPr spc="-15" dirty="0"/>
              <a:t>fancy</a:t>
            </a:r>
            <a:r>
              <a:rPr spc="5" dirty="0"/>
              <a:t> </a:t>
            </a:r>
            <a:r>
              <a:rPr spc="-10" dirty="0"/>
              <a:t>name </a:t>
            </a:r>
            <a:r>
              <a:rPr spc="-25" dirty="0"/>
              <a:t>for</a:t>
            </a:r>
            <a:r>
              <a:rPr spc="-5" dirty="0"/>
              <a:t> an </a:t>
            </a:r>
            <a:r>
              <a:rPr spc="-620" dirty="0"/>
              <a:t> </a:t>
            </a:r>
            <a:r>
              <a:rPr spc="-25" dirty="0"/>
              <a:t>array</a:t>
            </a:r>
            <a:r>
              <a:rPr spc="-5" dirty="0"/>
              <a:t> or</a:t>
            </a:r>
            <a:r>
              <a:rPr spc="-10" dirty="0"/>
              <a:t> matrix</a:t>
            </a:r>
            <a:r>
              <a:rPr spc="-5" dirty="0"/>
              <a:t> of</a:t>
            </a:r>
            <a:r>
              <a:rPr spc="-10" dirty="0"/>
              <a:t> values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pc="-130" dirty="0"/>
              <a:t>To</a:t>
            </a:r>
            <a:r>
              <a:rPr spc="-20" dirty="0"/>
              <a:t> </a:t>
            </a:r>
            <a:r>
              <a:rPr spc="-10" dirty="0"/>
              <a:t>use</a:t>
            </a:r>
            <a:r>
              <a:rPr spc="5" dirty="0"/>
              <a:t> </a:t>
            </a:r>
            <a:r>
              <a:rPr spc="-50" dirty="0"/>
              <a:t>Tensorflow,</a:t>
            </a:r>
            <a:r>
              <a:rPr dirty="0"/>
              <a:t> </a:t>
            </a:r>
            <a:r>
              <a:rPr spc="-20" dirty="0"/>
              <a:t>you:</a:t>
            </a:r>
          </a:p>
          <a:p>
            <a:pPr marL="698500" marR="344170" lvl="1" indent="-229235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Construct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tensors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Initialize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 variables</a:t>
            </a:r>
            <a:endParaRPr sz="2400">
              <a:latin typeface="Calibri"/>
              <a:cs typeface="Calibri"/>
            </a:endParaRPr>
          </a:p>
          <a:p>
            <a:pPr marL="698500" marR="69850" lvl="1" indent="-229235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Execute </a:t>
            </a:r>
            <a:r>
              <a:rPr sz="2400" spc="-10" dirty="0">
                <a:latin typeface="Calibri"/>
                <a:cs typeface="Calibri"/>
              </a:rPr>
              <a:t>that graph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nothing actually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happens </a:t>
            </a:r>
            <a:r>
              <a:rPr sz="2400" spc="-10" dirty="0">
                <a:latin typeface="Calibri"/>
                <a:cs typeface="Calibri"/>
              </a:rPr>
              <a:t>until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8963" y="1994661"/>
            <a:ext cx="3163570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World’s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simplest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Tensorflow</a:t>
            </a:r>
            <a:r>
              <a:rPr sz="1800" dirty="0">
                <a:latin typeface="Calibri"/>
                <a:cs typeface="Calibri"/>
              </a:rPr>
              <a:t> app: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latin typeface="Courier New"/>
                <a:cs typeface="Courier New"/>
              </a:rPr>
              <a:t>import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tensorflow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as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ourier New"/>
                <a:cs typeface="Courier New"/>
              </a:rPr>
              <a:t>tf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69913" y="3069903"/>
          <a:ext cx="3885564" cy="808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066">
                <a:tc>
                  <a:txBody>
                    <a:bodyPr/>
                    <a:lstStyle/>
                    <a:p>
                      <a:pPr marR="28575"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a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6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tf.Variable(1,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name="a")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01">
                <a:tc>
                  <a:txBody>
                    <a:bodyPr/>
                    <a:lstStyle/>
                    <a:p>
                      <a:pPr marR="29209" algn="ct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b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tf.Variable(2,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1920"/>
                        </a:lnSpc>
                      </a:pPr>
                      <a:r>
                        <a:rPr sz="1800" spc="-10" dirty="0">
                          <a:latin typeface="Courier New"/>
                          <a:cs typeface="Courier New"/>
                        </a:rPr>
                        <a:t>name="b")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40">
                <a:tc>
                  <a:txBody>
                    <a:bodyPr/>
                    <a:lstStyle/>
                    <a:p>
                      <a:pPr marR="29209" algn="ct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f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=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920"/>
                        </a:lnSpc>
                      </a:pPr>
                      <a:r>
                        <a:rPr sz="180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8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b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688963" y="4116704"/>
            <a:ext cx="152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urier New"/>
                <a:cs typeface="Courier New"/>
              </a:rPr>
              <a:t>tf.print(f)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3041" y="556386"/>
            <a:ext cx="6067425" cy="499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85645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creating</a:t>
            </a:r>
            <a:r>
              <a:rPr sz="3000" b="1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3000" b="1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neural</a:t>
            </a:r>
            <a:r>
              <a:rPr sz="3000" b="1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network </a:t>
            </a:r>
            <a:r>
              <a:rPr sz="3000" b="1" spc="-6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tensorflow</a:t>
            </a:r>
            <a:endParaRPr sz="3000">
              <a:latin typeface="Calibri"/>
              <a:cs typeface="Calibri"/>
            </a:endParaRPr>
          </a:p>
          <a:p>
            <a:pPr marL="241300" indent="-228600">
              <a:lnSpc>
                <a:spcPts val="2970"/>
              </a:lnSpc>
              <a:spcBef>
                <a:spcPts val="12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Mathematical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insights:</a:t>
            </a:r>
            <a:endParaRPr sz="2600">
              <a:latin typeface="Calibri"/>
              <a:cs typeface="Calibri"/>
            </a:endParaRPr>
          </a:p>
          <a:p>
            <a:pPr marL="698500" marR="416559" lvl="1" indent="-229235">
              <a:lnSpc>
                <a:spcPct val="7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All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interconnected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arrows </a:t>
            </a:r>
            <a:r>
              <a:rPr sz="2200" spc="-5" dirty="0">
                <a:latin typeface="Calibri"/>
                <a:cs typeface="Calibri"/>
              </a:rPr>
              <a:t>multiplying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-5" dirty="0">
                <a:latin typeface="Calibri"/>
                <a:cs typeface="Calibri"/>
              </a:rPr>
              <a:t> be </a:t>
            </a:r>
            <a:r>
              <a:rPr sz="2200" spc="-10" dirty="0">
                <a:latin typeface="Calibri"/>
                <a:cs typeface="Calibri"/>
              </a:rPr>
              <a:t>thought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big </a:t>
            </a:r>
            <a:r>
              <a:rPr sz="2200" spc="-10" dirty="0">
                <a:latin typeface="Calibri"/>
                <a:cs typeface="Calibri"/>
              </a:rPr>
              <a:t>matrix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multiplication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ts val="1955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The bias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term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just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added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onto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result</a:t>
            </a:r>
            <a:endParaRPr sz="2200">
              <a:latin typeface="Calibri"/>
              <a:cs typeface="Calibri"/>
            </a:endParaRPr>
          </a:p>
          <a:p>
            <a:pPr marL="698500">
              <a:lnSpc>
                <a:spcPts val="2245"/>
              </a:lnSpc>
            </a:pP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 matrix multiplication</a:t>
            </a:r>
            <a:endParaRPr sz="2200">
              <a:latin typeface="Calibri"/>
              <a:cs typeface="Calibri"/>
            </a:endParaRPr>
          </a:p>
          <a:p>
            <a:pPr marL="241300" marR="83820" indent="-228600">
              <a:lnSpc>
                <a:spcPct val="7000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So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45" dirty="0">
                <a:latin typeface="Calibri"/>
                <a:cs typeface="Calibri"/>
              </a:rPr>
              <a:t>Tensorflow,</a:t>
            </a:r>
            <a:r>
              <a:rPr sz="2600" spc="-15" dirty="0">
                <a:latin typeface="Calibri"/>
                <a:cs typeface="Calibri"/>
              </a:rPr>
              <a:t> we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define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layer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neural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network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as: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1670"/>
              </a:lnSpc>
            </a:pPr>
            <a:r>
              <a:rPr sz="2600" spc="-5" dirty="0">
                <a:latin typeface="Courier New"/>
                <a:cs typeface="Courier New"/>
              </a:rPr>
              <a:t>output</a:t>
            </a:r>
            <a:r>
              <a:rPr sz="2600" spc="-60" dirty="0">
                <a:latin typeface="Courier New"/>
                <a:cs typeface="Courier New"/>
              </a:rPr>
              <a:t> </a:t>
            </a:r>
            <a:r>
              <a:rPr sz="2600" dirty="0">
                <a:latin typeface="Courier New"/>
                <a:cs typeface="Courier New"/>
              </a:rPr>
              <a:t>=</a:t>
            </a:r>
            <a:endParaRPr sz="2600">
              <a:latin typeface="Courier New"/>
              <a:cs typeface="Courier New"/>
            </a:endParaRPr>
          </a:p>
          <a:p>
            <a:pPr marL="241300" marR="66675">
              <a:lnSpc>
                <a:spcPct val="70100"/>
              </a:lnSpc>
              <a:spcBef>
                <a:spcPts val="464"/>
              </a:spcBef>
            </a:pPr>
            <a:r>
              <a:rPr sz="2600" spc="-5" dirty="0">
                <a:latin typeface="Courier New"/>
                <a:cs typeface="Courier New"/>
              </a:rPr>
              <a:t>tf.matmul(previous_layer, </a:t>
            </a:r>
            <a:r>
              <a:rPr sz="2600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layer_weights)</a:t>
            </a:r>
            <a:r>
              <a:rPr sz="2600" spc="-25" dirty="0">
                <a:latin typeface="Courier New"/>
                <a:cs typeface="Courier New"/>
              </a:rPr>
              <a:t> </a:t>
            </a:r>
            <a:r>
              <a:rPr sz="2600" dirty="0">
                <a:latin typeface="Courier New"/>
                <a:cs typeface="Courier New"/>
              </a:rPr>
              <a:t>+</a:t>
            </a:r>
            <a:r>
              <a:rPr sz="2600" spc="-25" dirty="0">
                <a:latin typeface="Courier New"/>
                <a:cs typeface="Courier New"/>
              </a:rPr>
              <a:t> </a:t>
            </a:r>
            <a:r>
              <a:rPr sz="2600" spc="-5" dirty="0">
                <a:latin typeface="Courier New"/>
                <a:cs typeface="Courier New"/>
              </a:rPr>
              <a:t>layer_biases</a:t>
            </a:r>
            <a:endParaRPr sz="2600">
              <a:latin typeface="Courier New"/>
              <a:cs typeface="Courier New"/>
            </a:endParaRPr>
          </a:p>
          <a:p>
            <a:pPr marL="241300" marR="457834" indent="-228600">
              <a:lnSpc>
                <a:spcPct val="700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By </a:t>
            </a:r>
            <a:r>
              <a:rPr sz="2600" spc="-5" dirty="0">
                <a:latin typeface="Calibri"/>
                <a:cs typeface="Calibri"/>
              </a:rPr>
              <a:t>using </a:t>
            </a:r>
            <a:r>
              <a:rPr sz="2600" spc="-25" dirty="0">
                <a:latin typeface="Calibri"/>
                <a:cs typeface="Calibri"/>
              </a:rPr>
              <a:t>Tensorflow </a:t>
            </a:r>
            <a:r>
              <a:rPr sz="2600" spc="-5" dirty="0">
                <a:latin typeface="Calibri"/>
                <a:cs typeface="Calibri"/>
              </a:rPr>
              <a:t>directly </a:t>
            </a:r>
            <a:r>
              <a:rPr sz="2600" spc="-25" dirty="0">
                <a:latin typeface="Calibri"/>
                <a:cs typeface="Calibri"/>
              </a:rPr>
              <a:t>we’re </a:t>
            </a:r>
            <a:r>
              <a:rPr sz="2600" dirty="0">
                <a:latin typeface="Calibri"/>
                <a:cs typeface="Calibri"/>
              </a:rPr>
              <a:t>kinda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doing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“hard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90" dirty="0">
                <a:latin typeface="Calibri"/>
                <a:cs typeface="Calibri"/>
              </a:rPr>
              <a:t>way.”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9806" y="3463797"/>
            <a:ext cx="3383788" cy="2311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6953" y="3732403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0988" y="4867097"/>
            <a:ext cx="361315" cy="30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06761" y="4882133"/>
            <a:ext cx="36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marR="5080" indent="-13906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eigh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t  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6313" y="4775961"/>
            <a:ext cx="37528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Neu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ron</a:t>
            </a:r>
            <a:endParaRPr sz="900">
              <a:latin typeface="Calibri"/>
              <a:cs typeface="Calibri"/>
            </a:endParaRPr>
          </a:p>
          <a:p>
            <a:pPr marL="44450">
              <a:lnSpc>
                <a:spcPts val="143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35643" y="5793435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5834" y="5793435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3919" y="3456178"/>
            <a:ext cx="3380740" cy="1193800"/>
            <a:chOff x="8503919" y="3456178"/>
            <a:chExt cx="3380740" cy="1193800"/>
          </a:xfrm>
        </p:grpSpPr>
        <p:sp>
          <p:nvSpPr>
            <p:cNvPr id="15" name="object 15"/>
            <p:cNvSpPr/>
            <p:nvPr/>
          </p:nvSpPr>
          <p:spPr>
            <a:xfrm>
              <a:off x="8503920" y="3462528"/>
              <a:ext cx="3374390" cy="1187450"/>
            </a:xfrm>
            <a:custGeom>
              <a:avLst/>
              <a:gdLst/>
              <a:ahLst/>
              <a:cxnLst/>
              <a:rect l="l" t="t" r="r" b="b"/>
              <a:pathLst>
                <a:path w="3374390" h="1187450">
                  <a:moveTo>
                    <a:pt x="2568956" y="1174623"/>
                  </a:moveTo>
                  <a:lnTo>
                    <a:pt x="76288" y="787196"/>
                  </a:lnTo>
                  <a:lnTo>
                    <a:pt x="76593" y="785241"/>
                  </a:lnTo>
                  <a:lnTo>
                    <a:pt x="81153" y="755904"/>
                  </a:lnTo>
                  <a:lnTo>
                    <a:pt x="0" y="781812"/>
                  </a:lnTo>
                  <a:lnTo>
                    <a:pt x="69469" y="831215"/>
                  </a:lnTo>
                  <a:lnTo>
                    <a:pt x="74345" y="799782"/>
                  </a:lnTo>
                  <a:lnTo>
                    <a:pt x="2566924" y="1187069"/>
                  </a:lnTo>
                  <a:lnTo>
                    <a:pt x="2568956" y="1174623"/>
                  </a:lnTo>
                  <a:close/>
                </a:path>
                <a:path w="3374390" h="1187450">
                  <a:moveTo>
                    <a:pt x="3374136" y="380238"/>
                  </a:moveTo>
                  <a:lnTo>
                    <a:pt x="3371037" y="332536"/>
                  </a:lnTo>
                  <a:lnTo>
                    <a:pt x="3361982" y="286600"/>
                  </a:lnTo>
                  <a:lnTo>
                    <a:pt x="3347364" y="242785"/>
                  </a:lnTo>
                  <a:lnTo>
                    <a:pt x="3327527" y="201472"/>
                  </a:lnTo>
                  <a:lnTo>
                    <a:pt x="3302876" y="162979"/>
                  </a:lnTo>
                  <a:lnTo>
                    <a:pt x="3273755" y="127685"/>
                  </a:lnTo>
                  <a:lnTo>
                    <a:pt x="3240544" y="95948"/>
                  </a:lnTo>
                  <a:lnTo>
                    <a:pt x="3203625" y="68110"/>
                  </a:lnTo>
                  <a:lnTo>
                    <a:pt x="3163366" y="44551"/>
                  </a:lnTo>
                  <a:lnTo>
                    <a:pt x="3120136" y="25590"/>
                  </a:lnTo>
                  <a:lnTo>
                    <a:pt x="3074314" y="11620"/>
                  </a:lnTo>
                  <a:lnTo>
                    <a:pt x="3026270" y="2971"/>
                  </a:lnTo>
                  <a:lnTo>
                    <a:pt x="2976372" y="0"/>
                  </a:lnTo>
                  <a:lnTo>
                    <a:pt x="2926461" y="2971"/>
                  </a:lnTo>
                  <a:lnTo>
                    <a:pt x="2878417" y="11620"/>
                  </a:lnTo>
                  <a:lnTo>
                    <a:pt x="2832595" y="25590"/>
                  </a:lnTo>
                  <a:lnTo>
                    <a:pt x="2789364" y="44551"/>
                  </a:lnTo>
                  <a:lnTo>
                    <a:pt x="2749105" y="68110"/>
                  </a:lnTo>
                  <a:lnTo>
                    <a:pt x="2712186" y="95948"/>
                  </a:lnTo>
                  <a:lnTo>
                    <a:pt x="2678976" y="127685"/>
                  </a:lnTo>
                  <a:lnTo>
                    <a:pt x="2649855" y="162979"/>
                  </a:lnTo>
                  <a:lnTo>
                    <a:pt x="2625204" y="201472"/>
                  </a:lnTo>
                  <a:lnTo>
                    <a:pt x="2605367" y="242785"/>
                  </a:lnTo>
                  <a:lnTo>
                    <a:pt x="2590749" y="286600"/>
                  </a:lnTo>
                  <a:lnTo>
                    <a:pt x="2581694" y="332536"/>
                  </a:lnTo>
                  <a:lnTo>
                    <a:pt x="2578608" y="380238"/>
                  </a:lnTo>
                  <a:lnTo>
                    <a:pt x="2581694" y="427951"/>
                  </a:lnTo>
                  <a:lnTo>
                    <a:pt x="2590749" y="473887"/>
                  </a:lnTo>
                  <a:lnTo>
                    <a:pt x="2605367" y="517702"/>
                  </a:lnTo>
                  <a:lnTo>
                    <a:pt x="2625204" y="559015"/>
                  </a:lnTo>
                  <a:lnTo>
                    <a:pt x="2649855" y="597509"/>
                  </a:lnTo>
                  <a:lnTo>
                    <a:pt x="2678976" y="632802"/>
                  </a:lnTo>
                  <a:lnTo>
                    <a:pt x="2712186" y="664540"/>
                  </a:lnTo>
                  <a:lnTo>
                    <a:pt x="2749105" y="692378"/>
                  </a:lnTo>
                  <a:lnTo>
                    <a:pt x="2789364" y="715937"/>
                  </a:lnTo>
                  <a:lnTo>
                    <a:pt x="2832595" y="734898"/>
                  </a:lnTo>
                  <a:lnTo>
                    <a:pt x="2878417" y="748868"/>
                  </a:lnTo>
                  <a:lnTo>
                    <a:pt x="2926461" y="757516"/>
                  </a:lnTo>
                  <a:lnTo>
                    <a:pt x="2976372" y="760476"/>
                  </a:lnTo>
                  <a:lnTo>
                    <a:pt x="3026270" y="757516"/>
                  </a:lnTo>
                  <a:lnTo>
                    <a:pt x="3074314" y="748868"/>
                  </a:lnTo>
                  <a:lnTo>
                    <a:pt x="3120136" y="734898"/>
                  </a:lnTo>
                  <a:lnTo>
                    <a:pt x="3163366" y="715937"/>
                  </a:lnTo>
                  <a:lnTo>
                    <a:pt x="3203625" y="692378"/>
                  </a:lnTo>
                  <a:lnTo>
                    <a:pt x="3240544" y="664540"/>
                  </a:lnTo>
                  <a:lnTo>
                    <a:pt x="3273755" y="632802"/>
                  </a:lnTo>
                  <a:lnTo>
                    <a:pt x="3302876" y="597509"/>
                  </a:lnTo>
                  <a:lnTo>
                    <a:pt x="3327527" y="559015"/>
                  </a:lnTo>
                  <a:lnTo>
                    <a:pt x="3347364" y="517702"/>
                  </a:lnTo>
                  <a:lnTo>
                    <a:pt x="3361982" y="473887"/>
                  </a:lnTo>
                  <a:lnTo>
                    <a:pt x="3371037" y="427951"/>
                  </a:lnTo>
                  <a:lnTo>
                    <a:pt x="3374136" y="380238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82527" y="3462528"/>
              <a:ext cx="795655" cy="760730"/>
            </a:xfrm>
            <a:custGeom>
              <a:avLst/>
              <a:gdLst/>
              <a:ahLst/>
              <a:cxnLst/>
              <a:rect l="l" t="t" r="r" b="b"/>
              <a:pathLst>
                <a:path w="795654" h="760729">
                  <a:moveTo>
                    <a:pt x="0" y="380238"/>
                  </a:moveTo>
                  <a:lnTo>
                    <a:pt x="3098" y="332530"/>
                  </a:lnTo>
                  <a:lnTo>
                    <a:pt x="12146" y="286594"/>
                  </a:lnTo>
                  <a:lnTo>
                    <a:pt x="26770" y="242785"/>
                  </a:lnTo>
                  <a:lnTo>
                    <a:pt x="46598" y="201460"/>
                  </a:lnTo>
                  <a:lnTo>
                    <a:pt x="71257" y="162974"/>
                  </a:lnTo>
                  <a:lnTo>
                    <a:pt x="100375" y="127683"/>
                  </a:lnTo>
                  <a:lnTo>
                    <a:pt x="133580" y="95943"/>
                  </a:lnTo>
                  <a:lnTo>
                    <a:pt x="170499" y="68110"/>
                  </a:lnTo>
                  <a:lnTo>
                    <a:pt x="210759" y="44539"/>
                  </a:lnTo>
                  <a:lnTo>
                    <a:pt x="253988" y="25587"/>
                  </a:lnTo>
                  <a:lnTo>
                    <a:pt x="299813" y="11609"/>
                  </a:lnTo>
                  <a:lnTo>
                    <a:pt x="347863" y="2961"/>
                  </a:lnTo>
                  <a:lnTo>
                    <a:pt x="397764" y="0"/>
                  </a:lnTo>
                  <a:lnTo>
                    <a:pt x="447664" y="2961"/>
                  </a:lnTo>
                  <a:lnTo>
                    <a:pt x="495714" y="11609"/>
                  </a:lnTo>
                  <a:lnTo>
                    <a:pt x="541539" y="25587"/>
                  </a:lnTo>
                  <a:lnTo>
                    <a:pt x="584768" y="44539"/>
                  </a:lnTo>
                  <a:lnTo>
                    <a:pt x="625028" y="68110"/>
                  </a:lnTo>
                  <a:lnTo>
                    <a:pt x="661947" y="95943"/>
                  </a:lnTo>
                  <a:lnTo>
                    <a:pt x="695152" y="127683"/>
                  </a:lnTo>
                  <a:lnTo>
                    <a:pt x="724270" y="162974"/>
                  </a:lnTo>
                  <a:lnTo>
                    <a:pt x="748929" y="201460"/>
                  </a:lnTo>
                  <a:lnTo>
                    <a:pt x="768757" y="242785"/>
                  </a:lnTo>
                  <a:lnTo>
                    <a:pt x="783381" y="286594"/>
                  </a:lnTo>
                  <a:lnTo>
                    <a:pt x="792429" y="332530"/>
                  </a:lnTo>
                  <a:lnTo>
                    <a:pt x="795527" y="380238"/>
                  </a:lnTo>
                  <a:lnTo>
                    <a:pt x="792429" y="427945"/>
                  </a:lnTo>
                  <a:lnTo>
                    <a:pt x="783381" y="473881"/>
                  </a:lnTo>
                  <a:lnTo>
                    <a:pt x="768757" y="517690"/>
                  </a:lnTo>
                  <a:lnTo>
                    <a:pt x="748929" y="559015"/>
                  </a:lnTo>
                  <a:lnTo>
                    <a:pt x="724270" y="597501"/>
                  </a:lnTo>
                  <a:lnTo>
                    <a:pt x="695152" y="632792"/>
                  </a:lnTo>
                  <a:lnTo>
                    <a:pt x="661947" y="664532"/>
                  </a:lnTo>
                  <a:lnTo>
                    <a:pt x="625028" y="692365"/>
                  </a:lnTo>
                  <a:lnTo>
                    <a:pt x="584768" y="715936"/>
                  </a:lnTo>
                  <a:lnTo>
                    <a:pt x="541539" y="734888"/>
                  </a:lnTo>
                  <a:lnTo>
                    <a:pt x="495714" y="748866"/>
                  </a:lnTo>
                  <a:lnTo>
                    <a:pt x="447664" y="757514"/>
                  </a:lnTo>
                  <a:lnTo>
                    <a:pt x="397764" y="760476"/>
                  </a:lnTo>
                  <a:lnTo>
                    <a:pt x="347863" y="757514"/>
                  </a:lnTo>
                  <a:lnTo>
                    <a:pt x="299813" y="748866"/>
                  </a:lnTo>
                  <a:lnTo>
                    <a:pt x="253988" y="734888"/>
                  </a:lnTo>
                  <a:lnTo>
                    <a:pt x="210759" y="715936"/>
                  </a:lnTo>
                  <a:lnTo>
                    <a:pt x="170499" y="692365"/>
                  </a:lnTo>
                  <a:lnTo>
                    <a:pt x="133580" y="664532"/>
                  </a:lnTo>
                  <a:lnTo>
                    <a:pt x="100375" y="632792"/>
                  </a:lnTo>
                  <a:lnTo>
                    <a:pt x="71257" y="597501"/>
                  </a:lnTo>
                  <a:lnTo>
                    <a:pt x="46598" y="559015"/>
                  </a:lnTo>
                  <a:lnTo>
                    <a:pt x="26770" y="517690"/>
                  </a:lnTo>
                  <a:lnTo>
                    <a:pt x="12146" y="473881"/>
                  </a:lnTo>
                  <a:lnTo>
                    <a:pt x="3098" y="427945"/>
                  </a:lnTo>
                  <a:lnTo>
                    <a:pt x="0" y="38023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378822" y="3717493"/>
            <a:ext cx="2219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4569" algn="l"/>
                <a:tab pos="1996439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00184" y="2381757"/>
            <a:ext cx="2380615" cy="2282825"/>
            <a:chOff x="9100184" y="2381757"/>
            <a:chExt cx="2380615" cy="2282825"/>
          </a:xfrm>
        </p:grpSpPr>
        <p:sp>
          <p:nvSpPr>
            <p:cNvPr id="19" name="object 19"/>
            <p:cNvSpPr/>
            <p:nvPr/>
          </p:nvSpPr>
          <p:spPr>
            <a:xfrm>
              <a:off x="9100185" y="2388107"/>
              <a:ext cx="2380615" cy="2276475"/>
            </a:xfrm>
            <a:custGeom>
              <a:avLst/>
              <a:gdLst/>
              <a:ahLst/>
              <a:cxnLst/>
              <a:rect l="l" t="t" r="r" b="b"/>
              <a:pathLst>
                <a:path w="2380615" h="2276475">
                  <a:moveTo>
                    <a:pt x="1363599" y="380238"/>
                  </a:moveTo>
                  <a:lnTo>
                    <a:pt x="1360487" y="332536"/>
                  </a:lnTo>
                  <a:lnTo>
                    <a:pt x="1351419" y="286600"/>
                  </a:lnTo>
                  <a:lnTo>
                    <a:pt x="1336763" y="242785"/>
                  </a:lnTo>
                  <a:lnTo>
                    <a:pt x="1316901" y="201472"/>
                  </a:lnTo>
                  <a:lnTo>
                    <a:pt x="1292186" y="162979"/>
                  </a:lnTo>
                  <a:lnTo>
                    <a:pt x="1263015" y="127685"/>
                  </a:lnTo>
                  <a:lnTo>
                    <a:pt x="1229741" y="95948"/>
                  </a:lnTo>
                  <a:lnTo>
                    <a:pt x="1192745" y="68110"/>
                  </a:lnTo>
                  <a:lnTo>
                    <a:pt x="1152410" y="44551"/>
                  </a:lnTo>
                  <a:lnTo>
                    <a:pt x="1109103" y="25590"/>
                  </a:lnTo>
                  <a:lnTo>
                    <a:pt x="1063193" y="11620"/>
                  </a:lnTo>
                  <a:lnTo>
                    <a:pt x="1015060" y="2971"/>
                  </a:lnTo>
                  <a:lnTo>
                    <a:pt x="965073" y="0"/>
                  </a:lnTo>
                  <a:lnTo>
                    <a:pt x="915073" y="2971"/>
                  </a:lnTo>
                  <a:lnTo>
                    <a:pt x="866940" y="11620"/>
                  </a:lnTo>
                  <a:lnTo>
                    <a:pt x="821029" y="25590"/>
                  </a:lnTo>
                  <a:lnTo>
                    <a:pt x="777722" y="44551"/>
                  </a:lnTo>
                  <a:lnTo>
                    <a:pt x="737387" y="68110"/>
                  </a:lnTo>
                  <a:lnTo>
                    <a:pt x="700392" y="95948"/>
                  </a:lnTo>
                  <a:lnTo>
                    <a:pt x="667118" y="127685"/>
                  </a:lnTo>
                  <a:lnTo>
                    <a:pt x="637946" y="162979"/>
                  </a:lnTo>
                  <a:lnTo>
                    <a:pt x="613232" y="201472"/>
                  </a:lnTo>
                  <a:lnTo>
                    <a:pt x="593369" y="242785"/>
                  </a:lnTo>
                  <a:lnTo>
                    <a:pt x="578713" y="286600"/>
                  </a:lnTo>
                  <a:lnTo>
                    <a:pt x="569645" y="332536"/>
                  </a:lnTo>
                  <a:lnTo>
                    <a:pt x="566547" y="380238"/>
                  </a:lnTo>
                  <a:lnTo>
                    <a:pt x="569645" y="427951"/>
                  </a:lnTo>
                  <a:lnTo>
                    <a:pt x="578713" y="473887"/>
                  </a:lnTo>
                  <a:lnTo>
                    <a:pt x="593369" y="517702"/>
                  </a:lnTo>
                  <a:lnTo>
                    <a:pt x="613232" y="559015"/>
                  </a:lnTo>
                  <a:lnTo>
                    <a:pt x="637946" y="597509"/>
                  </a:lnTo>
                  <a:lnTo>
                    <a:pt x="667118" y="632802"/>
                  </a:lnTo>
                  <a:lnTo>
                    <a:pt x="700392" y="664540"/>
                  </a:lnTo>
                  <a:lnTo>
                    <a:pt x="737387" y="692378"/>
                  </a:lnTo>
                  <a:lnTo>
                    <a:pt x="777722" y="715937"/>
                  </a:lnTo>
                  <a:lnTo>
                    <a:pt x="821029" y="734898"/>
                  </a:lnTo>
                  <a:lnTo>
                    <a:pt x="866940" y="748868"/>
                  </a:lnTo>
                  <a:lnTo>
                    <a:pt x="915073" y="757516"/>
                  </a:lnTo>
                  <a:lnTo>
                    <a:pt x="965073" y="760476"/>
                  </a:lnTo>
                  <a:lnTo>
                    <a:pt x="1015060" y="757516"/>
                  </a:lnTo>
                  <a:lnTo>
                    <a:pt x="1063193" y="748868"/>
                  </a:lnTo>
                  <a:lnTo>
                    <a:pt x="1109103" y="734898"/>
                  </a:lnTo>
                  <a:lnTo>
                    <a:pt x="1152410" y="715937"/>
                  </a:lnTo>
                  <a:lnTo>
                    <a:pt x="1192745" y="692378"/>
                  </a:lnTo>
                  <a:lnTo>
                    <a:pt x="1229741" y="664540"/>
                  </a:lnTo>
                  <a:lnTo>
                    <a:pt x="1263015" y="632802"/>
                  </a:lnTo>
                  <a:lnTo>
                    <a:pt x="1292186" y="597509"/>
                  </a:lnTo>
                  <a:lnTo>
                    <a:pt x="1316901" y="559015"/>
                  </a:lnTo>
                  <a:lnTo>
                    <a:pt x="1336763" y="517702"/>
                  </a:lnTo>
                  <a:lnTo>
                    <a:pt x="1351419" y="473887"/>
                  </a:lnTo>
                  <a:lnTo>
                    <a:pt x="1360487" y="427951"/>
                  </a:lnTo>
                  <a:lnTo>
                    <a:pt x="1363599" y="380238"/>
                  </a:lnTo>
                  <a:close/>
                </a:path>
                <a:path w="2380615" h="2276475">
                  <a:moveTo>
                    <a:pt x="2380361" y="1834896"/>
                  </a:moveTo>
                  <a:lnTo>
                    <a:pt x="2379510" y="1834769"/>
                  </a:lnTo>
                  <a:lnTo>
                    <a:pt x="2298319" y="1810639"/>
                  </a:lnTo>
                  <a:lnTo>
                    <a:pt x="2300274" y="1821840"/>
                  </a:lnTo>
                  <a:lnTo>
                    <a:pt x="2296287" y="1821180"/>
                  </a:lnTo>
                  <a:lnTo>
                    <a:pt x="2302814" y="1842122"/>
                  </a:lnTo>
                  <a:lnTo>
                    <a:pt x="0" y="2249297"/>
                  </a:lnTo>
                  <a:lnTo>
                    <a:pt x="2286" y="2261743"/>
                  </a:lnTo>
                  <a:lnTo>
                    <a:pt x="2284209" y="1858238"/>
                  </a:lnTo>
                  <a:lnTo>
                    <a:pt x="985266" y="2263902"/>
                  </a:lnTo>
                  <a:lnTo>
                    <a:pt x="989076" y="2275967"/>
                  </a:lnTo>
                  <a:lnTo>
                    <a:pt x="2307742" y="1864271"/>
                  </a:lnTo>
                  <a:lnTo>
                    <a:pt x="2310130" y="1877771"/>
                  </a:lnTo>
                  <a:lnTo>
                    <a:pt x="2295144" y="1882648"/>
                  </a:lnTo>
                  <a:lnTo>
                    <a:pt x="2317483" y="1905266"/>
                  </a:lnTo>
                  <a:lnTo>
                    <a:pt x="1967230" y="2250694"/>
                  </a:lnTo>
                  <a:lnTo>
                    <a:pt x="1976120" y="2259838"/>
                  </a:lnTo>
                  <a:lnTo>
                    <a:pt x="2326386" y="1914271"/>
                  </a:lnTo>
                  <a:lnTo>
                    <a:pt x="2348738" y="1936877"/>
                  </a:lnTo>
                  <a:lnTo>
                    <a:pt x="2362517" y="1896364"/>
                  </a:lnTo>
                  <a:lnTo>
                    <a:pt x="2376170" y="1856232"/>
                  </a:lnTo>
                  <a:lnTo>
                    <a:pt x="2348979" y="1865096"/>
                  </a:lnTo>
                  <a:lnTo>
                    <a:pt x="2367026" y="1847723"/>
                  </a:lnTo>
                  <a:lnTo>
                    <a:pt x="2380361" y="183489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66731" y="2388107"/>
              <a:ext cx="797560" cy="760730"/>
            </a:xfrm>
            <a:custGeom>
              <a:avLst/>
              <a:gdLst/>
              <a:ahLst/>
              <a:cxnLst/>
              <a:rect l="l" t="t" r="r" b="b"/>
              <a:pathLst>
                <a:path w="797559" h="760730">
                  <a:moveTo>
                    <a:pt x="0" y="380238"/>
                  </a:moveTo>
                  <a:lnTo>
                    <a:pt x="3105" y="332530"/>
                  </a:lnTo>
                  <a:lnTo>
                    <a:pt x="12171" y="286594"/>
                  </a:lnTo>
                  <a:lnTo>
                    <a:pt x="26826" y="242785"/>
                  </a:lnTo>
                  <a:lnTo>
                    <a:pt x="46695" y="201460"/>
                  </a:lnTo>
                  <a:lnTo>
                    <a:pt x="71404" y="162974"/>
                  </a:lnTo>
                  <a:lnTo>
                    <a:pt x="100581" y="127683"/>
                  </a:lnTo>
                  <a:lnTo>
                    <a:pt x="133852" y="95943"/>
                  </a:lnTo>
                  <a:lnTo>
                    <a:pt x="170843" y="68110"/>
                  </a:lnTo>
                  <a:lnTo>
                    <a:pt x="211180" y="44539"/>
                  </a:lnTo>
                  <a:lnTo>
                    <a:pt x="254491" y="25587"/>
                  </a:lnTo>
                  <a:lnTo>
                    <a:pt x="300401" y="11609"/>
                  </a:lnTo>
                  <a:lnTo>
                    <a:pt x="348537" y="2961"/>
                  </a:lnTo>
                  <a:lnTo>
                    <a:pt x="398525" y="0"/>
                  </a:lnTo>
                  <a:lnTo>
                    <a:pt x="448514" y="2961"/>
                  </a:lnTo>
                  <a:lnTo>
                    <a:pt x="496650" y="11609"/>
                  </a:lnTo>
                  <a:lnTo>
                    <a:pt x="542560" y="25587"/>
                  </a:lnTo>
                  <a:lnTo>
                    <a:pt x="585871" y="44539"/>
                  </a:lnTo>
                  <a:lnTo>
                    <a:pt x="626208" y="68110"/>
                  </a:lnTo>
                  <a:lnTo>
                    <a:pt x="663199" y="95943"/>
                  </a:lnTo>
                  <a:lnTo>
                    <a:pt x="696470" y="127683"/>
                  </a:lnTo>
                  <a:lnTo>
                    <a:pt x="725647" y="162974"/>
                  </a:lnTo>
                  <a:lnTo>
                    <a:pt x="750356" y="201460"/>
                  </a:lnTo>
                  <a:lnTo>
                    <a:pt x="770225" y="242785"/>
                  </a:lnTo>
                  <a:lnTo>
                    <a:pt x="784880" y="286594"/>
                  </a:lnTo>
                  <a:lnTo>
                    <a:pt x="793946" y="332530"/>
                  </a:lnTo>
                  <a:lnTo>
                    <a:pt x="797051" y="380238"/>
                  </a:lnTo>
                  <a:lnTo>
                    <a:pt x="793946" y="427945"/>
                  </a:lnTo>
                  <a:lnTo>
                    <a:pt x="784880" y="473881"/>
                  </a:lnTo>
                  <a:lnTo>
                    <a:pt x="770225" y="517690"/>
                  </a:lnTo>
                  <a:lnTo>
                    <a:pt x="750356" y="559015"/>
                  </a:lnTo>
                  <a:lnTo>
                    <a:pt x="725647" y="597501"/>
                  </a:lnTo>
                  <a:lnTo>
                    <a:pt x="696470" y="632792"/>
                  </a:lnTo>
                  <a:lnTo>
                    <a:pt x="663199" y="664532"/>
                  </a:lnTo>
                  <a:lnTo>
                    <a:pt x="626208" y="692365"/>
                  </a:lnTo>
                  <a:lnTo>
                    <a:pt x="585871" y="715936"/>
                  </a:lnTo>
                  <a:lnTo>
                    <a:pt x="542560" y="734888"/>
                  </a:lnTo>
                  <a:lnTo>
                    <a:pt x="496650" y="748866"/>
                  </a:lnTo>
                  <a:lnTo>
                    <a:pt x="448514" y="757514"/>
                  </a:lnTo>
                  <a:lnTo>
                    <a:pt x="398525" y="760476"/>
                  </a:lnTo>
                  <a:lnTo>
                    <a:pt x="348537" y="757514"/>
                  </a:lnTo>
                  <a:lnTo>
                    <a:pt x="300401" y="748866"/>
                  </a:lnTo>
                  <a:lnTo>
                    <a:pt x="254491" y="734888"/>
                  </a:lnTo>
                  <a:lnTo>
                    <a:pt x="211180" y="715936"/>
                  </a:lnTo>
                  <a:lnTo>
                    <a:pt x="170843" y="692365"/>
                  </a:lnTo>
                  <a:lnTo>
                    <a:pt x="133852" y="664532"/>
                  </a:lnTo>
                  <a:lnTo>
                    <a:pt x="100581" y="632792"/>
                  </a:lnTo>
                  <a:lnTo>
                    <a:pt x="71404" y="597501"/>
                  </a:lnTo>
                  <a:lnTo>
                    <a:pt x="46695" y="559015"/>
                  </a:lnTo>
                  <a:lnTo>
                    <a:pt x="26826" y="517690"/>
                  </a:lnTo>
                  <a:lnTo>
                    <a:pt x="12171" y="473881"/>
                  </a:lnTo>
                  <a:lnTo>
                    <a:pt x="3105" y="427945"/>
                  </a:lnTo>
                  <a:lnTo>
                    <a:pt x="0" y="38023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58855" y="2388107"/>
              <a:ext cx="797560" cy="760730"/>
            </a:xfrm>
            <a:custGeom>
              <a:avLst/>
              <a:gdLst/>
              <a:ahLst/>
              <a:cxnLst/>
              <a:rect l="l" t="t" r="r" b="b"/>
              <a:pathLst>
                <a:path w="797559" h="760730">
                  <a:moveTo>
                    <a:pt x="398525" y="0"/>
                  </a:moveTo>
                  <a:lnTo>
                    <a:pt x="348537" y="2961"/>
                  </a:lnTo>
                  <a:lnTo>
                    <a:pt x="300401" y="11609"/>
                  </a:lnTo>
                  <a:lnTo>
                    <a:pt x="254491" y="25587"/>
                  </a:lnTo>
                  <a:lnTo>
                    <a:pt x="211180" y="44539"/>
                  </a:lnTo>
                  <a:lnTo>
                    <a:pt x="170843" y="68110"/>
                  </a:lnTo>
                  <a:lnTo>
                    <a:pt x="133852" y="95943"/>
                  </a:lnTo>
                  <a:lnTo>
                    <a:pt x="100581" y="127683"/>
                  </a:lnTo>
                  <a:lnTo>
                    <a:pt x="71404" y="162974"/>
                  </a:lnTo>
                  <a:lnTo>
                    <a:pt x="46695" y="201460"/>
                  </a:lnTo>
                  <a:lnTo>
                    <a:pt x="26826" y="242785"/>
                  </a:lnTo>
                  <a:lnTo>
                    <a:pt x="12171" y="286594"/>
                  </a:lnTo>
                  <a:lnTo>
                    <a:pt x="3105" y="332530"/>
                  </a:lnTo>
                  <a:lnTo>
                    <a:pt x="0" y="380238"/>
                  </a:lnTo>
                  <a:lnTo>
                    <a:pt x="3105" y="427945"/>
                  </a:lnTo>
                  <a:lnTo>
                    <a:pt x="12171" y="473881"/>
                  </a:lnTo>
                  <a:lnTo>
                    <a:pt x="26826" y="517690"/>
                  </a:lnTo>
                  <a:lnTo>
                    <a:pt x="46695" y="559015"/>
                  </a:lnTo>
                  <a:lnTo>
                    <a:pt x="71404" y="597501"/>
                  </a:lnTo>
                  <a:lnTo>
                    <a:pt x="100581" y="632792"/>
                  </a:lnTo>
                  <a:lnTo>
                    <a:pt x="133852" y="664532"/>
                  </a:lnTo>
                  <a:lnTo>
                    <a:pt x="170843" y="692365"/>
                  </a:lnTo>
                  <a:lnTo>
                    <a:pt x="211180" y="715936"/>
                  </a:lnTo>
                  <a:lnTo>
                    <a:pt x="254491" y="734888"/>
                  </a:lnTo>
                  <a:lnTo>
                    <a:pt x="300401" y="748866"/>
                  </a:lnTo>
                  <a:lnTo>
                    <a:pt x="348537" y="757514"/>
                  </a:lnTo>
                  <a:lnTo>
                    <a:pt x="398525" y="760476"/>
                  </a:lnTo>
                  <a:lnTo>
                    <a:pt x="448514" y="757514"/>
                  </a:lnTo>
                  <a:lnTo>
                    <a:pt x="496650" y="748866"/>
                  </a:lnTo>
                  <a:lnTo>
                    <a:pt x="542560" y="734888"/>
                  </a:lnTo>
                  <a:lnTo>
                    <a:pt x="585871" y="715936"/>
                  </a:lnTo>
                  <a:lnTo>
                    <a:pt x="626208" y="692365"/>
                  </a:lnTo>
                  <a:lnTo>
                    <a:pt x="663199" y="664532"/>
                  </a:lnTo>
                  <a:lnTo>
                    <a:pt x="696470" y="632792"/>
                  </a:lnTo>
                  <a:lnTo>
                    <a:pt x="725647" y="597501"/>
                  </a:lnTo>
                  <a:lnTo>
                    <a:pt x="750356" y="559015"/>
                  </a:lnTo>
                  <a:lnTo>
                    <a:pt x="770225" y="517690"/>
                  </a:lnTo>
                  <a:lnTo>
                    <a:pt x="784880" y="473881"/>
                  </a:lnTo>
                  <a:lnTo>
                    <a:pt x="793946" y="427945"/>
                  </a:lnTo>
                  <a:lnTo>
                    <a:pt x="797051" y="380238"/>
                  </a:lnTo>
                  <a:lnTo>
                    <a:pt x="793946" y="332530"/>
                  </a:lnTo>
                  <a:lnTo>
                    <a:pt x="784880" y="286594"/>
                  </a:lnTo>
                  <a:lnTo>
                    <a:pt x="770225" y="242785"/>
                  </a:lnTo>
                  <a:lnTo>
                    <a:pt x="750356" y="201460"/>
                  </a:lnTo>
                  <a:lnTo>
                    <a:pt x="725647" y="162974"/>
                  </a:lnTo>
                  <a:lnTo>
                    <a:pt x="696470" y="127683"/>
                  </a:lnTo>
                  <a:lnTo>
                    <a:pt x="663199" y="95943"/>
                  </a:lnTo>
                  <a:lnTo>
                    <a:pt x="626208" y="68110"/>
                  </a:lnTo>
                  <a:lnTo>
                    <a:pt x="585871" y="44539"/>
                  </a:lnTo>
                  <a:lnTo>
                    <a:pt x="542560" y="25587"/>
                  </a:lnTo>
                  <a:lnTo>
                    <a:pt x="496650" y="11609"/>
                  </a:lnTo>
                  <a:lnTo>
                    <a:pt x="448514" y="2961"/>
                  </a:lnTo>
                  <a:lnTo>
                    <a:pt x="398525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58855" y="2388107"/>
              <a:ext cx="797560" cy="760730"/>
            </a:xfrm>
            <a:custGeom>
              <a:avLst/>
              <a:gdLst/>
              <a:ahLst/>
              <a:cxnLst/>
              <a:rect l="l" t="t" r="r" b="b"/>
              <a:pathLst>
                <a:path w="797559" h="760730">
                  <a:moveTo>
                    <a:pt x="0" y="380238"/>
                  </a:moveTo>
                  <a:lnTo>
                    <a:pt x="3105" y="332530"/>
                  </a:lnTo>
                  <a:lnTo>
                    <a:pt x="12171" y="286594"/>
                  </a:lnTo>
                  <a:lnTo>
                    <a:pt x="26826" y="242785"/>
                  </a:lnTo>
                  <a:lnTo>
                    <a:pt x="46695" y="201460"/>
                  </a:lnTo>
                  <a:lnTo>
                    <a:pt x="71404" y="162974"/>
                  </a:lnTo>
                  <a:lnTo>
                    <a:pt x="100581" y="127683"/>
                  </a:lnTo>
                  <a:lnTo>
                    <a:pt x="133852" y="95943"/>
                  </a:lnTo>
                  <a:lnTo>
                    <a:pt x="170843" y="68110"/>
                  </a:lnTo>
                  <a:lnTo>
                    <a:pt x="211180" y="44539"/>
                  </a:lnTo>
                  <a:lnTo>
                    <a:pt x="254491" y="25587"/>
                  </a:lnTo>
                  <a:lnTo>
                    <a:pt x="300401" y="11609"/>
                  </a:lnTo>
                  <a:lnTo>
                    <a:pt x="348537" y="2961"/>
                  </a:lnTo>
                  <a:lnTo>
                    <a:pt x="398525" y="0"/>
                  </a:lnTo>
                  <a:lnTo>
                    <a:pt x="448514" y="2961"/>
                  </a:lnTo>
                  <a:lnTo>
                    <a:pt x="496650" y="11609"/>
                  </a:lnTo>
                  <a:lnTo>
                    <a:pt x="542560" y="25587"/>
                  </a:lnTo>
                  <a:lnTo>
                    <a:pt x="585871" y="44539"/>
                  </a:lnTo>
                  <a:lnTo>
                    <a:pt x="626208" y="68110"/>
                  </a:lnTo>
                  <a:lnTo>
                    <a:pt x="663199" y="95943"/>
                  </a:lnTo>
                  <a:lnTo>
                    <a:pt x="696470" y="127683"/>
                  </a:lnTo>
                  <a:lnTo>
                    <a:pt x="725647" y="162974"/>
                  </a:lnTo>
                  <a:lnTo>
                    <a:pt x="750356" y="201460"/>
                  </a:lnTo>
                  <a:lnTo>
                    <a:pt x="770225" y="242785"/>
                  </a:lnTo>
                  <a:lnTo>
                    <a:pt x="784880" y="286594"/>
                  </a:lnTo>
                  <a:lnTo>
                    <a:pt x="793946" y="332530"/>
                  </a:lnTo>
                  <a:lnTo>
                    <a:pt x="797051" y="380238"/>
                  </a:lnTo>
                  <a:lnTo>
                    <a:pt x="793946" y="427945"/>
                  </a:lnTo>
                  <a:lnTo>
                    <a:pt x="784880" y="473881"/>
                  </a:lnTo>
                  <a:lnTo>
                    <a:pt x="770225" y="517690"/>
                  </a:lnTo>
                  <a:lnTo>
                    <a:pt x="750356" y="559015"/>
                  </a:lnTo>
                  <a:lnTo>
                    <a:pt x="725647" y="597501"/>
                  </a:lnTo>
                  <a:lnTo>
                    <a:pt x="696470" y="632792"/>
                  </a:lnTo>
                  <a:lnTo>
                    <a:pt x="663199" y="664532"/>
                  </a:lnTo>
                  <a:lnTo>
                    <a:pt x="626208" y="692365"/>
                  </a:lnTo>
                  <a:lnTo>
                    <a:pt x="585871" y="715936"/>
                  </a:lnTo>
                  <a:lnTo>
                    <a:pt x="542560" y="734888"/>
                  </a:lnTo>
                  <a:lnTo>
                    <a:pt x="496650" y="748866"/>
                  </a:lnTo>
                  <a:lnTo>
                    <a:pt x="448514" y="757514"/>
                  </a:lnTo>
                  <a:lnTo>
                    <a:pt x="398525" y="760476"/>
                  </a:lnTo>
                  <a:lnTo>
                    <a:pt x="348537" y="757514"/>
                  </a:lnTo>
                  <a:lnTo>
                    <a:pt x="300401" y="748866"/>
                  </a:lnTo>
                  <a:lnTo>
                    <a:pt x="254491" y="734888"/>
                  </a:lnTo>
                  <a:lnTo>
                    <a:pt x="211180" y="715936"/>
                  </a:lnTo>
                  <a:lnTo>
                    <a:pt x="170843" y="692365"/>
                  </a:lnTo>
                  <a:lnTo>
                    <a:pt x="133852" y="664532"/>
                  </a:lnTo>
                  <a:lnTo>
                    <a:pt x="100581" y="632792"/>
                  </a:lnTo>
                  <a:lnTo>
                    <a:pt x="71404" y="597501"/>
                  </a:lnTo>
                  <a:lnTo>
                    <a:pt x="46695" y="559015"/>
                  </a:lnTo>
                  <a:lnTo>
                    <a:pt x="26826" y="517690"/>
                  </a:lnTo>
                  <a:lnTo>
                    <a:pt x="12171" y="473881"/>
                  </a:lnTo>
                  <a:lnTo>
                    <a:pt x="3105" y="427945"/>
                  </a:lnTo>
                  <a:lnTo>
                    <a:pt x="0" y="38023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48164" y="2452878"/>
            <a:ext cx="1227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4569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669781" y="2395473"/>
            <a:ext cx="808355" cy="773430"/>
            <a:chOff x="8669781" y="2395473"/>
            <a:chExt cx="808355" cy="773430"/>
          </a:xfrm>
        </p:grpSpPr>
        <p:sp>
          <p:nvSpPr>
            <p:cNvPr id="25" name="object 25"/>
            <p:cNvSpPr/>
            <p:nvPr/>
          </p:nvSpPr>
          <p:spPr>
            <a:xfrm>
              <a:off x="8676131" y="2401823"/>
              <a:ext cx="795655" cy="760730"/>
            </a:xfrm>
            <a:custGeom>
              <a:avLst/>
              <a:gdLst/>
              <a:ahLst/>
              <a:cxnLst/>
              <a:rect l="l" t="t" r="r" b="b"/>
              <a:pathLst>
                <a:path w="795654" h="760730">
                  <a:moveTo>
                    <a:pt x="397764" y="0"/>
                  </a:moveTo>
                  <a:lnTo>
                    <a:pt x="347863" y="2961"/>
                  </a:lnTo>
                  <a:lnTo>
                    <a:pt x="299813" y="11609"/>
                  </a:lnTo>
                  <a:lnTo>
                    <a:pt x="253988" y="25587"/>
                  </a:lnTo>
                  <a:lnTo>
                    <a:pt x="210759" y="44539"/>
                  </a:lnTo>
                  <a:lnTo>
                    <a:pt x="170499" y="68110"/>
                  </a:lnTo>
                  <a:lnTo>
                    <a:pt x="133580" y="95943"/>
                  </a:lnTo>
                  <a:lnTo>
                    <a:pt x="100375" y="127683"/>
                  </a:lnTo>
                  <a:lnTo>
                    <a:pt x="71257" y="162974"/>
                  </a:lnTo>
                  <a:lnTo>
                    <a:pt x="46598" y="201460"/>
                  </a:lnTo>
                  <a:lnTo>
                    <a:pt x="26770" y="242785"/>
                  </a:lnTo>
                  <a:lnTo>
                    <a:pt x="12146" y="286594"/>
                  </a:lnTo>
                  <a:lnTo>
                    <a:pt x="3098" y="332530"/>
                  </a:lnTo>
                  <a:lnTo>
                    <a:pt x="0" y="380238"/>
                  </a:lnTo>
                  <a:lnTo>
                    <a:pt x="3098" y="427945"/>
                  </a:lnTo>
                  <a:lnTo>
                    <a:pt x="12146" y="473881"/>
                  </a:lnTo>
                  <a:lnTo>
                    <a:pt x="26770" y="517690"/>
                  </a:lnTo>
                  <a:lnTo>
                    <a:pt x="46598" y="559015"/>
                  </a:lnTo>
                  <a:lnTo>
                    <a:pt x="71257" y="597501"/>
                  </a:lnTo>
                  <a:lnTo>
                    <a:pt x="100375" y="632792"/>
                  </a:lnTo>
                  <a:lnTo>
                    <a:pt x="133580" y="664532"/>
                  </a:lnTo>
                  <a:lnTo>
                    <a:pt x="170499" y="692365"/>
                  </a:lnTo>
                  <a:lnTo>
                    <a:pt x="210759" y="715936"/>
                  </a:lnTo>
                  <a:lnTo>
                    <a:pt x="253988" y="734888"/>
                  </a:lnTo>
                  <a:lnTo>
                    <a:pt x="299813" y="748866"/>
                  </a:lnTo>
                  <a:lnTo>
                    <a:pt x="347863" y="757514"/>
                  </a:lnTo>
                  <a:lnTo>
                    <a:pt x="397764" y="760476"/>
                  </a:lnTo>
                  <a:lnTo>
                    <a:pt x="447664" y="757514"/>
                  </a:lnTo>
                  <a:lnTo>
                    <a:pt x="495714" y="748866"/>
                  </a:lnTo>
                  <a:lnTo>
                    <a:pt x="541539" y="734888"/>
                  </a:lnTo>
                  <a:lnTo>
                    <a:pt x="584768" y="715936"/>
                  </a:lnTo>
                  <a:lnTo>
                    <a:pt x="625028" y="692365"/>
                  </a:lnTo>
                  <a:lnTo>
                    <a:pt x="661947" y="664532"/>
                  </a:lnTo>
                  <a:lnTo>
                    <a:pt x="695152" y="632792"/>
                  </a:lnTo>
                  <a:lnTo>
                    <a:pt x="724270" y="597501"/>
                  </a:lnTo>
                  <a:lnTo>
                    <a:pt x="748929" y="559015"/>
                  </a:lnTo>
                  <a:lnTo>
                    <a:pt x="768757" y="517690"/>
                  </a:lnTo>
                  <a:lnTo>
                    <a:pt x="783381" y="473881"/>
                  </a:lnTo>
                  <a:lnTo>
                    <a:pt x="792429" y="427945"/>
                  </a:lnTo>
                  <a:lnTo>
                    <a:pt x="795527" y="380238"/>
                  </a:lnTo>
                  <a:lnTo>
                    <a:pt x="792429" y="332530"/>
                  </a:lnTo>
                  <a:lnTo>
                    <a:pt x="783381" y="286594"/>
                  </a:lnTo>
                  <a:lnTo>
                    <a:pt x="768757" y="242785"/>
                  </a:lnTo>
                  <a:lnTo>
                    <a:pt x="748929" y="201460"/>
                  </a:lnTo>
                  <a:lnTo>
                    <a:pt x="724270" y="162974"/>
                  </a:lnTo>
                  <a:lnTo>
                    <a:pt x="695152" y="127683"/>
                  </a:lnTo>
                  <a:lnTo>
                    <a:pt x="661947" y="95943"/>
                  </a:lnTo>
                  <a:lnTo>
                    <a:pt x="625028" y="68110"/>
                  </a:lnTo>
                  <a:lnTo>
                    <a:pt x="584768" y="44539"/>
                  </a:lnTo>
                  <a:lnTo>
                    <a:pt x="541539" y="25587"/>
                  </a:lnTo>
                  <a:lnTo>
                    <a:pt x="495714" y="11609"/>
                  </a:lnTo>
                  <a:lnTo>
                    <a:pt x="447664" y="2961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76131" y="2401823"/>
              <a:ext cx="795655" cy="760730"/>
            </a:xfrm>
            <a:custGeom>
              <a:avLst/>
              <a:gdLst/>
              <a:ahLst/>
              <a:cxnLst/>
              <a:rect l="l" t="t" r="r" b="b"/>
              <a:pathLst>
                <a:path w="795654" h="760730">
                  <a:moveTo>
                    <a:pt x="0" y="380238"/>
                  </a:moveTo>
                  <a:lnTo>
                    <a:pt x="3098" y="332530"/>
                  </a:lnTo>
                  <a:lnTo>
                    <a:pt x="12146" y="286594"/>
                  </a:lnTo>
                  <a:lnTo>
                    <a:pt x="26770" y="242785"/>
                  </a:lnTo>
                  <a:lnTo>
                    <a:pt x="46598" y="201460"/>
                  </a:lnTo>
                  <a:lnTo>
                    <a:pt x="71257" y="162974"/>
                  </a:lnTo>
                  <a:lnTo>
                    <a:pt x="100375" y="127683"/>
                  </a:lnTo>
                  <a:lnTo>
                    <a:pt x="133580" y="95943"/>
                  </a:lnTo>
                  <a:lnTo>
                    <a:pt x="170499" y="68110"/>
                  </a:lnTo>
                  <a:lnTo>
                    <a:pt x="210759" y="44539"/>
                  </a:lnTo>
                  <a:lnTo>
                    <a:pt x="253988" y="25587"/>
                  </a:lnTo>
                  <a:lnTo>
                    <a:pt x="299813" y="11609"/>
                  </a:lnTo>
                  <a:lnTo>
                    <a:pt x="347863" y="2961"/>
                  </a:lnTo>
                  <a:lnTo>
                    <a:pt x="397764" y="0"/>
                  </a:lnTo>
                  <a:lnTo>
                    <a:pt x="447664" y="2961"/>
                  </a:lnTo>
                  <a:lnTo>
                    <a:pt x="495714" y="11609"/>
                  </a:lnTo>
                  <a:lnTo>
                    <a:pt x="541539" y="25587"/>
                  </a:lnTo>
                  <a:lnTo>
                    <a:pt x="584768" y="44539"/>
                  </a:lnTo>
                  <a:lnTo>
                    <a:pt x="625028" y="68110"/>
                  </a:lnTo>
                  <a:lnTo>
                    <a:pt x="661947" y="95943"/>
                  </a:lnTo>
                  <a:lnTo>
                    <a:pt x="695152" y="127683"/>
                  </a:lnTo>
                  <a:lnTo>
                    <a:pt x="724270" y="162974"/>
                  </a:lnTo>
                  <a:lnTo>
                    <a:pt x="748929" y="201460"/>
                  </a:lnTo>
                  <a:lnTo>
                    <a:pt x="768757" y="242785"/>
                  </a:lnTo>
                  <a:lnTo>
                    <a:pt x="783381" y="286594"/>
                  </a:lnTo>
                  <a:lnTo>
                    <a:pt x="792429" y="332530"/>
                  </a:lnTo>
                  <a:lnTo>
                    <a:pt x="795527" y="380238"/>
                  </a:lnTo>
                  <a:lnTo>
                    <a:pt x="792429" y="427945"/>
                  </a:lnTo>
                  <a:lnTo>
                    <a:pt x="783381" y="473881"/>
                  </a:lnTo>
                  <a:lnTo>
                    <a:pt x="768757" y="517690"/>
                  </a:lnTo>
                  <a:lnTo>
                    <a:pt x="748929" y="559015"/>
                  </a:lnTo>
                  <a:lnTo>
                    <a:pt x="724270" y="597501"/>
                  </a:lnTo>
                  <a:lnTo>
                    <a:pt x="695152" y="632792"/>
                  </a:lnTo>
                  <a:lnTo>
                    <a:pt x="661947" y="664532"/>
                  </a:lnTo>
                  <a:lnTo>
                    <a:pt x="625028" y="692365"/>
                  </a:lnTo>
                  <a:lnTo>
                    <a:pt x="584768" y="715936"/>
                  </a:lnTo>
                  <a:lnTo>
                    <a:pt x="541539" y="734888"/>
                  </a:lnTo>
                  <a:lnTo>
                    <a:pt x="495714" y="748866"/>
                  </a:lnTo>
                  <a:lnTo>
                    <a:pt x="447664" y="757514"/>
                  </a:lnTo>
                  <a:lnTo>
                    <a:pt x="397764" y="760476"/>
                  </a:lnTo>
                  <a:lnTo>
                    <a:pt x="347863" y="757514"/>
                  </a:lnTo>
                  <a:lnTo>
                    <a:pt x="299813" y="748866"/>
                  </a:lnTo>
                  <a:lnTo>
                    <a:pt x="253988" y="734888"/>
                  </a:lnTo>
                  <a:lnTo>
                    <a:pt x="210759" y="715936"/>
                  </a:lnTo>
                  <a:lnTo>
                    <a:pt x="170499" y="692365"/>
                  </a:lnTo>
                  <a:lnTo>
                    <a:pt x="133580" y="664532"/>
                  </a:lnTo>
                  <a:lnTo>
                    <a:pt x="100375" y="632792"/>
                  </a:lnTo>
                  <a:lnTo>
                    <a:pt x="71257" y="597501"/>
                  </a:lnTo>
                  <a:lnTo>
                    <a:pt x="46598" y="559015"/>
                  </a:lnTo>
                  <a:lnTo>
                    <a:pt x="26770" y="517690"/>
                  </a:lnTo>
                  <a:lnTo>
                    <a:pt x="12146" y="473881"/>
                  </a:lnTo>
                  <a:lnTo>
                    <a:pt x="3098" y="427945"/>
                  </a:lnTo>
                  <a:lnTo>
                    <a:pt x="0" y="380238"/>
                  </a:lnTo>
                  <a:close/>
                </a:path>
              </a:pathLst>
            </a:custGeom>
            <a:ln w="12699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956293" y="2466797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21103" y="1741677"/>
            <a:ext cx="3331210" cy="2059305"/>
            <a:chOff x="8321103" y="1741677"/>
            <a:chExt cx="3331210" cy="2059305"/>
          </a:xfrm>
        </p:grpSpPr>
        <p:sp>
          <p:nvSpPr>
            <p:cNvPr id="29" name="object 29"/>
            <p:cNvSpPr/>
            <p:nvPr/>
          </p:nvSpPr>
          <p:spPr>
            <a:xfrm>
              <a:off x="8500745" y="2086355"/>
              <a:ext cx="2983865" cy="1404620"/>
            </a:xfrm>
            <a:custGeom>
              <a:avLst/>
              <a:gdLst/>
              <a:ahLst/>
              <a:cxnLst/>
              <a:rect l="l" t="t" r="r" b="b"/>
              <a:pathLst>
                <a:path w="2983865" h="1404620">
                  <a:moveTo>
                    <a:pt x="611251" y="89916"/>
                  </a:moveTo>
                  <a:lnTo>
                    <a:pt x="604901" y="77216"/>
                  </a:lnTo>
                  <a:lnTo>
                    <a:pt x="573151" y="13716"/>
                  </a:lnTo>
                  <a:lnTo>
                    <a:pt x="535051" y="89916"/>
                  </a:lnTo>
                  <a:lnTo>
                    <a:pt x="566801" y="89916"/>
                  </a:lnTo>
                  <a:lnTo>
                    <a:pt x="566801" y="315214"/>
                  </a:lnTo>
                  <a:lnTo>
                    <a:pt x="579501" y="315214"/>
                  </a:lnTo>
                  <a:lnTo>
                    <a:pt x="579501" y="89916"/>
                  </a:lnTo>
                  <a:lnTo>
                    <a:pt x="611251" y="89916"/>
                  </a:lnTo>
                  <a:close/>
                </a:path>
                <a:path w="2983865" h="1404620">
                  <a:moveTo>
                    <a:pt x="1630807" y="76200"/>
                  </a:moveTo>
                  <a:lnTo>
                    <a:pt x="1624457" y="63500"/>
                  </a:lnTo>
                  <a:lnTo>
                    <a:pt x="1592707" y="0"/>
                  </a:lnTo>
                  <a:lnTo>
                    <a:pt x="1554607" y="76200"/>
                  </a:lnTo>
                  <a:lnTo>
                    <a:pt x="1586357" y="76200"/>
                  </a:lnTo>
                  <a:lnTo>
                    <a:pt x="1586357" y="301498"/>
                  </a:lnTo>
                  <a:lnTo>
                    <a:pt x="1599057" y="301498"/>
                  </a:lnTo>
                  <a:lnTo>
                    <a:pt x="1599057" y="76200"/>
                  </a:lnTo>
                  <a:lnTo>
                    <a:pt x="1630807" y="76200"/>
                  </a:lnTo>
                  <a:close/>
                </a:path>
                <a:path w="2983865" h="1404620">
                  <a:moveTo>
                    <a:pt x="2595499" y="76200"/>
                  </a:moveTo>
                  <a:lnTo>
                    <a:pt x="2589149" y="63500"/>
                  </a:lnTo>
                  <a:lnTo>
                    <a:pt x="2557399" y="0"/>
                  </a:lnTo>
                  <a:lnTo>
                    <a:pt x="2519299" y="76200"/>
                  </a:lnTo>
                  <a:lnTo>
                    <a:pt x="2551049" y="76200"/>
                  </a:lnTo>
                  <a:lnTo>
                    <a:pt x="2551049" y="301498"/>
                  </a:lnTo>
                  <a:lnTo>
                    <a:pt x="2563749" y="301498"/>
                  </a:lnTo>
                  <a:lnTo>
                    <a:pt x="2563749" y="76200"/>
                  </a:lnTo>
                  <a:lnTo>
                    <a:pt x="2595499" y="76200"/>
                  </a:lnTo>
                  <a:close/>
                </a:path>
                <a:path w="2983865" h="1404620">
                  <a:moveTo>
                    <a:pt x="2983738" y="1371346"/>
                  </a:moveTo>
                  <a:lnTo>
                    <a:pt x="2622296" y="1102563"/>
                  </a:lnTo>
                  <a:lnTo>
                    <a:pt x="2627909" y="1094994"/>
                  </a:lnTo>
                  <a:lnTo>
                    <a:pt x="2641219" y="1077087"/>
                  </a:lnTo>
                  <a:lnTo>
                    <a:pt x="2557399" y="1062228"/>
                  </a:lnTo>
                  <a:lnTo>
                    <a:pt x="2595753" y="1138301"/>
                  </a:lnTo>
                  <a:lnTo>
                    <a:pt x="2614726" y="1112761"/>
                  </a:lnTo>
                  <a:lnTo>
                    <a:pt x="2952356" y="1363853"/>
                  </a:lnTo>
                  <a:lnTo>
                    <a:pt x="2840482" y="1339011"/>
                  </a:lnTo>
                  <a:lnTo>
                    <a:pt x="2840482" y="1352042"/>
                  </a:lnTo>
                  <a:lnTo>
                    <a:pt x="2198052" y="1271993"/>
                  </a:lnTo>
                  <a:lnTo>
                    <a:pt x="2277719" y="1227010"/>
                  </a:lnTo>
                  <a:lnTo>
                    <a:pt x="2840482" y="1352042"/>
                  </a:lnTo>
                  <a:lnTo>
                    <a:pt x="2840482" y="1339011"/>
                  </a:lnTo>
                  <a:lnTo>
                    <a:pt x="2294255" y="1217688"/>
                  </a:lnTo>
                  <a:lnTo>
                    <a:pt x="2485593" y="1109649"/>
                  </a:lnTo>
                  <a:lnTo>
                    <a:pt x="2485644" y="1109980"/>
                  </a:lnTo>
                  <a:lnTo>
                    <a:pt x="2488196" y="1108252"/>
                  </a:lnTo>
                  <a:lnTo>
                    <a:pt x="2489581" y="1114933"/>
                  </a:lnTo>
                  <a:lnTo>
                    <a:pt x="2496108" y="1109802"/>
                  </a:lnTo>
                  <a:lnTo>
                    <a:pt x="2509139" y="1132840"/>
                  </a:lnTo>
                  <a:lnTo>
                    <a:pt x="2539454" y="1087882"/>
                  </a:lnTo>
                  <a:lnTo>
                    <a:pt x="2556764" y="1062228"/>
                  </a:lnTo>
                  <a:lnTo>
                    <a:pt x="2556484" y="1062253"/>
                  </a:lnTo>
                  <a:lnTo>
                    <a:pt x="2555379" y="1061935"/>
                  </a:lnTo>
                  <a:lnTo>
                    <a:pt x="2483802" y="1037209"/>
                  </a:lnTo>
                  <a:lnTo>
                    <a:pt x="2483802" y="1096086"/>
                  </a:lnTo>
                  <a:lnTo>
                    <a:pt x="2275687" y="1213561"/>
                  </a:lnTo>
                  <a:lnTo>
                    <a:pt x="2259165" y="1209903"/>
                  </a:lnTo>
                  <a:lnTo>
                    <a:pt x="2259165" y="1222895"/>
                  </a:lnTo>
                  <a:lnTo>
                    <a:pt x="2176856" y="1269352"/>
                  </a:lnTo>
                  <a:lnTo>
                    <a:pt x="2158339" y="1267053"/>
                  </a:lnTo>
                  <a:lnTo>
                    <a:pt x="2158339" y="1279817"/>
                  </a:lnTo>
                  <a:lnTo>
                    <a:pt x="1988083" y="1375918"/>
                  </a:lnTo>
                  <a:lnTo>
                    <a:pt x="1960054" y="1354607"/>
                  </a:lnTo>
                  <a:lnTo>
                    <a:pt x="1960054" y="1370418"/>
                  </a:lnTo>
                  <a:lnTo>
                    <a:pt x="1537055" y="1278623"/>
                  </a:lnTo>
                  <a:lnTo>
                    <a:pt x="1767713" y="1231138"/>
                  </a:lnTo>
                  <a:lnTo>
                    <a:pt x="1778762" y="1232522"/>
                  </a:lnTo>
                  <a:lnTo>
                    <a:pt x="1960054" y="1370418"/>
                  </a:lnTo>
                  <a:lnTo>
                    <a:pt x="1960054" y="1354607"/>
                  </a:lnTo>
                  <a:lnTo>
                    <a:pt x="1803628" y="1235621"/>
                  </a:lnTo>
                  <a:lnTo>
                    <a:pt x="2158339" y="1279817"/>
                  </a:lnTo>
                  <a:lnTo>
                    <a:pt x="2158339" y="1267053"/>
                  </a:lnTo>
                  <a:lnTo>
                    <a:pt x="1806359" y="1223187"/>
                  </a:lnTo>
                  <a:lnTo>
                    <a:pt x="2042083" y="1174661"/>
                  </a:lnTo>
                  <a:lnTo>
                    <a:pt x="2259165" y="1222895"/>
                  </a:lnTo>
                  <a:lnTo>
                    <a:pt x="2259165" y="1209903"/>
                  </a:lnTo>
                  <a:lnTo>
                    <a:pt x="2072411" y="1168412"/>
                  </a:lnTo>
                  <a:lnTo>
                    <a:pt x="2481618" y="1084160"/>
                  </a:lnTo>
                  <a:lnTo>
                    <a:pt x="2482431" y="1085608"/>
                  </a:lnTo>
                  <a:lnTo>
                    <a:pt x="2483802" y="1096086"/>
                  </a:lnTo>
                  <a:lnTo>
                    <a:pt x="2483802" y="1037209"/>
                  </a:lnTo>
                  <a:lnTo>
                    <a:pt x="2475738" y="1034415"/>
                  </a:lnTo>
                  <a:lnTo>
                    <a:pt x="2476576" y="1040892"/>
                  </a:lnTo>
                  <a:lnTo>
                    <a:pt x="2474214" y="1040257"/>
                  </a:lnTo>
                  <a:lnTo>
                    <a:pt x="2479497" y="1065974"/>
                  </a:lnTo>
                  <a:lnTo>
                    <a:pt x="2477325" y="1066266"/>
                  </a:lnTo>
                  <a:lnTo>
                    <a:pt x="2471674" y="1066546"/>
                  </a:lnTo>
                  <a:lnTo>
                    <a:pt x="2471902" y="1066977"/>
                  </a:lnTo>
                  <a:lnTo>
                    <a:pt x="2383434" y="1078623"/>
                  </a:lnTo>
                  <a:lnTo>
                    <a:pt x="2383434" y="1091399"/>
                  </a:lnTo>
                  <a:lnTo>
                    <a:pt x="2042083" y="1161681"/>
                  </a:lnTo>
                  <a:lnTo>
                    <a:pt x="2011768" y="1154950"/>
                  </a:lnTo>
                  <a:lnTo>
                    <a:pt x="2011768" y="1167930"/>
                  </a:lnTo>
                  <a:lnTo>
                    <a:pt x="1777949" y="1216063"/>
                  </a:lnTo>
                  <a:lnTo>
                    <a:pt x="1758670" y="1201407"/>
                  </a:lnTo>
                  <a:lnTo>
                    <a:pt x="1758670" y="1217256"/>
                  </a:lnTo>
                  <a:lnTo>
                    <a:pt x="1728482" y="1213497"/>
                  </a:lnTo>
                  <a:lnTo>
                    <a:pt x="1728482" y="1226261"/>
                  </a:lnTo>
                  <a:lnTo>
                    <a:pt x="1506397" y="1271968"/>
                  </a:lnTo>
                  <a:lnTo>
                    <a:pt x="1475549" y="1265275"/>
                  </a:lnTo>
                  <a:lnTo>
                    <a:pt x="1475549" y="1278318"/>
                  </a:lnTo>
                  <a:lnTo>
                    <a:pt x="1033589" y="1369301"/>
                  </a:lnTo>
                  <a:lnTo>
                    <a:pt x="1265466" y="1238389"/>
                  </a:lnTo>
                  <a:lnTo>
                    <a:pt x="1281734" y="1236256"/>
                  </a:lnTo>
                  <a:lnTo>
                    <a:pt x="1475549" y="1278318"/>
                  </a:lnTo>
                  <a:lnTo>
                    <a:pt x="1475549" y="1265275"/>
                  </a:lnTo>
                  <a:lnTo>
                    <a:pt x="1319161" y="1231341"/>
                  </a:lnTo>
                  <a:lnTo>
                    <a:pt x="1538211" y="1202550"/>
                  </a:lnTo>
                  <a:lnTo>
                    <a:pt x="1728482" y="1226261"/>
                  </a:lnTo>
                  <a:lnTo>
                    <a:pt x="1728482" y="1213497"/>
                  </a:lnTo>
                  <a:lnTo>
                    <a:pt x="1588058" y="1195997"/>
                  </a:lnTo>
                  <a:lnTo>
                    <a:pt x="1709712" y="1179995"/>
                  </a:lnTo>
                  <a:lnTo>
                    <a:pt x="1758670" y="1217256"/>
                  </a:lnTo>
                  <a:lnTo>
                    <a:pt x="1758670" y="1201407"/>
                  </a:lnTo>
                  <a:lnTo>
                    <a:pt x="1727454" y="1177658"/>
                  </a:lnTo>
                  <a:lnTo>
                    <a:pt x="1933587" y="1150556"/>
                  </a:lnTo>
                  <a:lnTo>
                    <a:pt x="2011768" y="1167930"/>
                  </a:lnTo>
                  <a:lnTo>
                    <a:pt x="2011768" y="1154950"/>
                  </a:lnTo>
                  <a:lnTo>
                    <a:pt x="1970265" y="1145730"/>
                  </a:lnTo>
                  <a:lnTo>
                    <a:pt x="2383434" y="1091399"/>
                  </a:lnTo>
                  <a:lnTo>
                    <a:pt x="2383434" y="1078623"/>
                  </a:lnTo>
                  <a:lnTo>
                    <a:pt x="1934083" y="1137704"/>
                  </a:lnTo>
                  <a:lnTo>
                    <a:pt x="1897418" y="1129563"/>
                  </a:lnTo>
                  <a:lnTo>
                    <a:pt x="1897418" y="1142517"/>
                  </a:lnTo>
                  <a:lnTo>
                    <a:pt x="1713115" y="1166749"/>
                  </a:lnTo>
                  <a:lnTo>
                    <a:pt x="1633588" y="1106258"/>
                  </a:lnTo>
                  <a:lnTo>
                    <a:pt x="1636102" y="1094917"/>
                  </a:lnTo>
                  <a:lnTo>
                    <a:pt x="1642884" y="1085977"/>
                  </a:lnTo>
                  <a:lnTo>
                    <a:pt x="1897418" y="1142517"/>
                  </a:lnTo>
                  <a:lnTo>
                    <a:pt x="1897418" y="1129563"/>
                  </a:lnTo>
                  <a:lnTo>
                    <a:pt x="1641055" y="1072616"/>
                  </a:lnTo>
                  <a:lnTo>
                    <a:pt x="1641665" y="1069848"/>
                  </a:lnTo>
                  <a:lnTo>
                    <a:pt x="1647952" y="1041527"/>
                  </a:lnTo>
                  <a:lnTo>
                    <a:pt x="1565275" y="1062228"/>
                  </a:lnTo>
                  <a:lnTo>
                    <a:pt x="1602867" y="1138682"/>
                  </a:lnTo>
                  <a:lnTo>
                    <a:pt x="1622107" y="1113345"/>
                  </a:lnTo>
                  <a:lnTo>
                    <a:pt x="1695373" y="1169085"/>
                  </a:lnTo>
                  <a:lnTo>
                    <a:pt x="1538097" y="1189774"/>
                  </a:lnTo>
                  <a:lnTo>
                    <a:pt x="1488249" y="1183563"/>
                  </a:lnTo>
                  <a:lnTo>
                    <a:pt x="1488249" y="1196327"/>
                  </a:lnTo>
                  <a:lnTo>
                    <a:pt x="1294968" y="1221727"/>
                  </a:lnTo>
                  <a:lnTo>
                    <a:pt x="1366774" y="1181188"/>
                  </a:lnTo>
                  <a:lnTo>
                    <a:pt x="1488249" y="1196327"/>
                  </a:lnTo>
                  <a:lnTo>
                    <a:pt x="1488249" y="1183563"/>
                  </a:lnTo>
                  <a:lnTo>
                    <a:pt x="1385303" y="1170724"/>
                  </a:lnTo>
                  <a:lnTo>
                    <a:pt x="1496352" y="1108024"/>
                  </a:lnTo>
                  <a:lnTo>
                    <a:pt x="1497965" y="1115441"/>
                  </a:lnTo>
                  <a:lnTo>
                    <a:pt x="1504302" y="1110361"/>
                  </a:lnTo>
                  <a:lnTo>
                    <a:pt x="1517015" y="1132840"/>
                  </a:lnTo>
                  <a:lnTo>
                    <a:pt x="1547329" y="1087882"/>
                  </a:lnTo>
                  <a:lnTo>
                    <a:pt x="1564640" y="1062228"/>
                  </a:lnTo>
                  <a:lnTo>
                    <a:pt x="1564360" y="1062253"/>
                  </a:lnTo>
                  <a:lnTo>
                    <a:pt x="1493532" y="1044028"/>
                  </a:lnTo>
                  <a:lnTo>
                    <a:pt x="1493532" y="1095044"/>
                  </a:lnTo>
                  <a:lnTo>
                    <a:pt x="1364145" y="1168095"/>
                  </a:lnTo>
                  <a:lnTo>
                    <a:pt x="1345615" y="1165796"/>
                  </a:lnTo>
                  <a:lnTo>
                    <a:pt x="1345615" y="1178547"/>
                  </a:lnTo>
                  <a:lnTo>
                    <a:pt x="1270723" y="1220825"/>
                  </a:lnTo>
                  <a:lnTo>
                    <a:pt x="1245069" y="1215263"/>
                  </a:lnTo>
                  <a:lnTo>
                    <a:pt x="1245069" y="1228293"/>
                  </a:lnTo>
                  <a:lnTo>
                    <a:pt x="1231747" y="1230045"/>
                  </a:lnTo>
                  <a:lnTo>
                    <a:pt x="1231747" y="1242822"/>
                  </a:lnTo>
                  <a:lnTo>
                    <a:pt x="996391" y="1375676"/>
                  </a:lnTo>
                  <a:lnTo>
                    <a:pt x="877658" y="1289367"/>
                  </a:lnTo>
                  <a:lnTo>
                    <a:pt x="1231747" y="1242822"/>
                  </a:lnTo>
                  <a:lnTo>
                    <a:pt x="1231747" y="1230045"/>
                  </a:lnTo>
                  <a:lnTo>
                    <a:pt x="862761" y="1278547"/>
                  </a:lnTo>
                  <a:lnTo>
                    <a:pt x="844499" y="1265275"/>
                  </a:lnTo>
                  <a:lnTo>
                    <a:pt x="844499" y="1280947"/>
                  </a:lnTo>
                  <a:lnTo>
                    <a:pt x="158229" y="1371168"/>
                  </a:lnTo>
                  <a:lnTo>
                    <a:pt x="783564" y="1236675"/>
                  </a:lnTo>
                  <a:lnTo>
                    <a:pt x="844499" y="1280947"/>
                  </a:lnTo>
                  <a:lnTo>
                    <a:pt x="844499" y="1265275"/>
                  </a:lnTo>
                  <a:lnTo>
                    <a:pt x="800227" y="1233093"/>
                  </a:lnTo>
                  <a:lnTo>
                    <a:pt x="1034757" y="1182649"/>
                  </a:lnTo>
                  <a:lnTo>
                    <a:pt x="1245069" y="1228293"/>
                  </a:lnTo>
                  <a:lnTo>
                    <a:pt x="1245069" y="1215263"/>
                  </a:lnTo>
                  <a:lnTo>
                    <a:pt x="1064933" y="1176159"/>
                  </a:lnTo>
                  <a:lnTo>
                    <a:pt x="1160856" y="1155534"/>
                  </a:lnTo>
                  <a:lnTo>
                    <a:pt x="1345615" y="1178547"/>
                  </a:lnTo>
                  <a:lnTo>
                    <a:pt x="1345615" y="1165796"/>
                  </a:lnTo>
                  <a:lnTo>
                    <a:pt x="1198448" y="1147445"/>
                  </a:lnTo>
                  <a:lnTo>
                    <a:pt x="1489837" y="1084770"/>
                  </a:lnTo>
                  <a:lnTo>
                    <a:pt x="1492224" y="1089012"/>
                  </a:lnTo>
                  <a:lnTo>
                    <a:pt x="1493532" y="1095044"/>
                  </a:lnTo>
                  <a:lnTo>
                    <a:pt x="1493532" y="1044028"/>
                  </a:lnTo>
                  <a:lnTo>
                    <a:pt x="1481836" y="1041019"/>
                  </a:lnTo>
                  <a:lnTo>
                    <a:pt x="1487271" y="1066165"/>
                  </a:lnTo>
                  <a:lnTo>
                    <a:pt x="1479550" y="1066546"/>
                  </a:lnTo>
                  <a:lnTo>
                    <a:pt x="1483271" y="1073162"/>
                  </a:lnTo>
                  <a:lnTo>
                    <a:pt x="1160145" y="1142669"/>
                  </a:lnTo>
                  <a:lnTo>
                    <a:pt x="1122565" y="1137996"/>
                  </a:lnTo>
                  <a:lnTo>
                    <a:pt x="1122565" y="1150759"/>
                  </a:lnTo>
                  <a:lnTo>
                    <a:pt x="1034808" y="1169631"/>
                  </a:lnTo>
                  <a:lnTo>
                    <a:pt x="1004633" y="1163091"/>
                  </a:lnTo>
                  <a:lnTo>
                    <a:pt x="1004633" y="1176121"/>
                  </a:lnTo>
                  <a:lnTo>
                    <a:pt x="786409" y="1223048"/>
                  </a:lnTo>
                  <a:lnTo>
                    <a:pt x="644423" y="1119860"/>
                  </a:lnTo>
                  <a:lnTo>
                    <a:pt x="646264" y="1104963"/>
                  </a:lnTo>
                  <a:lnTo>
                    <a:pt x="650430" y="1099248"/>
                  </a:lnTo>
                  <a:lnTo>
                    <a:pt x="1004633" y="1176121"/>
                  </a:lnTo>
                  <a:lnTo>
                    <a:pt x="1004633" y="1163091"/>
                  </a:lnTo>
                  <a:lnTo>
                    <a:pt x="712317" y="1099642"/>
                  </a:lnTo>
                  <a:lnTo>
                    <a:pt x="1122565" y="1150759"/>
                  </a:lnTo>
                  <a:lnTo>
                    <a:pt x="1122565" y="1137996"/>
                  </a:lnTo>
                  <a:lnTo>
                    <a:pt x="650417" y="1079169"/>
                  </a:lnTo>
                  <a:lnTo>
                    <a:pt x="655701" y="1054862"/>
                  </a:lnTo>
                  <a:lnTo>
                    <a:pt x="652386" y="1055712"/>
                  </a:lnTo>
                  <a:lnTo>
                    <a:pt x="653415" y="1047496"/>
                  </a:lnTo>
                  <a:lnTo>
                    <a:pt x="573151" y="1075944"/>
                  </a:lnTo>
                  <a:lnTo>
                    <a:pt x="612394" y="1151509"/>
                  </a:lnTo>
                  <a:lnTo>
                    <a:pt x="631063" y="1125855"/>
                  </a:lnTo>
                  <a:lnTo>
                    <a:pt x="769734" y="1226629"/>
                  </a:lnTo>
                  <a:lnTo>
                    <a:pt x="40767" y="1383411"/>
                  </a:lnTo>
                  <a:lnTo>
                    <a:pt x="509257" y="1118895"/>
                  </a:lnTo>
                  <a:lnTo>
                    <a:pt x="524891" y="1146556"/>
                  </a:lnTo>
                  <a:lnTo>
                    <a:pt x="555205" y="1101598"/>
                  </a:lnTo>
                  <a:lnTo>
                    <a:pt x="572516" y="1075944"/>
                  </a:lnTo>
                  <a:lnTo>
                    <a:pt x="487426" y="1080262"/>
                  </a:lnTo>
                  <a:lnTo>
                    <a:pt x="503008" y="1107859"/>
                  </a:lnTo>
                  <a:lnTo>
                    <a:pt x="0" y="1391793"/>
                  </a:lnTo>
                  <a:lnTo>
                    <a:pt x="2832" y="1396733"/>
                  </a:lnTo>
                  <a:lnTo>
                    <a:pt x="3136" y="1398168"/>
                  </a:lnTo>
                  <a:lnTo>
                    <a:pt x="3937" y="1404239"/>
                  </a:lnTo>
                  <a:lnTo>
                    <a:pt x="4419" y="1404175"/>
                  </a:lnTo>
                  <a:lnTo>
                    <a:pt x="5232" y="1404073"/>
                  </a:lnTo>
                  <a:lnTo>
                    <a:pt x="859396" y="1291780"/>
                  </a:lnTo>
                  <a:lnTo>
                    <a:pt x="991997" y="1388110"/>
                  </a:lnTo>
                  <a:lnTo>
                    <a:pt x="995260" y="1383550"/>
                  </a:lnTo>
                  <a:lnTo>
                    <a:pt x="996569" y="1389888"/>
                  </a:lnTo>
                  <a:lnTo>
                    <a:pt x="1506207" y="1284973"/>
                  </a:lnTo>
                  <a:lnTo>
                    <a:pt x="1986153" y="1389126"/>
                  </a:lnTo>
                  <a:lnTo>
                    <a:pt x="1987219" y="1384376"/>
                  </a:lnTo>
                  <a:lnTo>
                    <a:pt x="1987588" y="1383893"/>
                  </a:lnTo>
                  <a:lnTo>
                    <a:pt x="1990598" y="1389126"/>
                  </a:lnTo>
                  <a:lnTo>
                    <a:pt x="2179536" y="1282458"/>
                  </a:lnTo>
                  <a:lnTo>
                    <a:pt x="2971279" y="1381099"/>
                  </a:lnTo>
                  <a:lnTo>
                    <a:pt x="2978277" y="1382649"/>
                  </a:lnTo>
                  <a:lnTo>
                    <a:pt x="2978416" y="1381988"/>
                  </a:lnTo>
                  <a:lnTo>
                    <a:pt x="2978658" y="1382014"/>
                  </a:lnTo>
                  <a:lnTo>
                    <a:pt x="2978937" y="1379715"/>
                  </a:lnTo>
                  <a:lnTo>
                    <a:pt x="2979559" y="1376908"/>
                  </a:lnTo>
                  <a:lnTo>
                    <a:pt x="2983738" y="137134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38566" y="3774185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-14287" y="3048"/>
                  </a:moveTo>
                  <a:lnTo>
                    <a:pt x="223710" y="3048"/>
                  </a:lnTo>
                </a:path>
              </a:pathLst>
            </a:custGeom>
            <a:ln w="346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53450" y="3612642"/>
              <a:ext cx="123825" cy="168910"/>
            </a:xfrm>
            <a:custGeom>
              <a:avLst/>
              <a:gdLst/>
              <a:ahLst/>
              <a:cxnLst/>
              <a:rect l="l" t="t" r="r" b="b"/>
              <a:pathLst>
                <a:path w="123825" h="168910">
                  <a:moveTo>
                    <a:pt x="0" y="168655"/>
                  </a:moveTo>
                  <a:lnTo>
                    <a:pt x="12331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30690" y="3777233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-14287" y="3048"/>
                  </a:moveTo>
                  <a:lnTo>
                    <a:pt x="223710" y="3048"/>
                  </a:lnTo>
                </a:path>
              </a:pathLst>
            </a:custGeom>
            <a:ln w="346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44050" y="3614166"/>
              <a:ext cx="123825" cy="168910"/>
            </a:xfrm>
            <a:custGeom>
              <a:avLst/>
              <a:gdLst/>
              <a:ahLst/>
              <a:cxnLst/>
              <a:rect l="l" t="t" r="r" b="b"/>
              <a:pathLst>
                <a:path w="123825" h="168910">
                  <a:moveTo>
                    <a:pt x="0" y="168655"/>
                  </a:moveTo>
                  <a:lnTo>
                    <a:pt x="12331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22814" y="3777233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-14287" y="3048"/>
                  </a:moveTo>
                  <a:lnTo>
                    <a:pt x="223710" y="3048"/>
                  </a:lnTo>
                </a:path>
              </a:pathLst>
            </a:custGeom>
            <a:ln w="346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6174" y="3614166"/>
              <a:ext cx="123825" cy="168910"/>
            </a:xfrm>
            <a:custGeom>
              <a:avLst/>
              <a:gdLst/>
              <a:ahLst/>
              <a:cxnLst/>
              <a:rect l="l" t="t" r="r" b="b"/>
              <a:pathLst>
                <a:path w="123825" h="168910">
                  <a:moveTo>
                    <a:pt x="0" y="168655"/>
                  </a:moveTo>
                  <a:lnTo>
                    <a:pt x="12331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01222" y="3742182"/>
              <a:ext cx="209550" cy="6350"/>
            </a:xfrm>
            <a:custGeom>
              <a:avLst/>
              <a:gdLst/>
              <a:ahLst/>
              <a:cxnLst/>
              <a:rect l="l" t="t" r="r" b="b"/>
              <a:pathLst>
                <a:path w="209550" h="6350">
                  <a:moveTo>
                    <a:pt x="-14287" y="3048"/>
                  </a:moveTo>
                  <a:lnTo>
                    <a:pt x="223710" y="3048"/>
                  </a:lnTo>
                </a:path>
              </a:pathLst>
            </a:custGeom>
            <a:ln w="346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14582" y="3579113"/>
              <a:ext cx="123825" cy="168910"/>
            </a:xfrm>
            <a:custGeom>
              <a:avLst/>
              <a:gdLst/>
              <a:ahLst/>
              <a:cxnLst/>
              <a:rect l="l" t="t" r="r" b="b"/>
              <a:pathLst>
                <a:path w="123825" h="168910">
                  <a:moveTo>
                    <a:pt x="0" y="168656"/>
                  </a:moveTo>
                  <a:lnTo>
                    <a:pt x="12331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55380" y="1748027"/>
              <a:ext cx="2630805" cy="352425"/>
            </a:xfrm>
            <a:custGeom>
              <a:avLst/>
              <a:gdLst/>
              <a:ahLst/>
              <a:cxnLst/>
              <a:rect l="l" t="t" r="r" b="b"/>
              <a:pathLst>
                <a:path w="2630804" h="352425">
                  <a:moveTo>
                    <a:pt x="2630424" y="0"/>
                  </a:moveTo>
                  <a:lnTo>
                    <a:pt x="0" y="0"/>
                  </a:lnTo>
                  <a:lnTo>
                    <a:pt x="0" y="352044"/>
                  </a:lnTo>
                  <a:lnTo>
                    <a:pt x="2630424" y="352044"/>
                  </a:lnTo>
                  <a:lnTo>
                    <a:pt x="2630424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55380" y="1748027"/>
              <a:ext cx="2630805" cy="352425"/>
            </a:xfrm>
            <a:custGeom>
              <a:avLst/>
              <a:gdLst/>
              <a:ahLst/>
              <a:cxnLst/>
              <a:rect l="l" t="t" r="r" b="b"/>
              <a:pathLst>
                <a:path w="2630804" h="352425">
                  <a:moveTo>
                    <a:pt x="0" y="352044"/>
                  </a:moveTo>
                  <a:lnTo>
                    <a:pt x="2630424" y="352044"/>
                  </a:lnTo>
                  <a:lnTo>
                    <a:pt x="2630424" y="0"/>
                  </a:lnTo>
                  <a:lnTo>
                    <a:pt x="0" y="0"/>
                  </a:lnTo>
                  <a:lnTo>
                    <a:pt x="0" y="352044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9312909" y="1608835"/>
            <a:ext cx="1517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74154" y="3501897"/>
            <a:ext cx="822325" cy="773430"/>
            <a:chOff x="7074154" y="3501897"/>
            <a:chExt cx="822325" cy="773430"/>
          </a:xfrm>
        </p:grpSpPr>
        <p:sp>
          <p:nvSpPr>
            <p:cNvPr id="42" name="object 42"/>
            <p:cNvSpPr/>
            <p:nvPr/>
          </p:nvSpPr>
          <p:spPr>
            <a:xfrm>
              <a:off x="7080504" y="3508247"/>
              <a:ext cx="809625" cy="760730"/>
            </a:xfrm>
            <a:custGeom>
              <a:avLst/>
              <a:gdLst/>
              <a:ahLst/>
              <a:cxnLst/>
              <a:rect l="l" t="t" r="r" b="b"/>
              <a:pathLst>
                <a:path w="809625" h="760729">
                  <a:moveTo>
                    <a:pt x="404622" y="0"/>
                  </a:moveTo>
                  <a:lnTo>
                    <a:pt x="353856" y="2961"/>
                  </a:lnTo>
                  <a:lnTo>
                    <a:pt x="304975" y="11609"/>
                  </a:lnTo>
                  <a:lnTo>
                    <a:pt x="258358" y="25587"/>
                  </a:lnTo>
                  <a:lnTo>
                    <a:pt x="214383" y="44539"/>
                  </a:lnTo>
                  <a:lnTo>
                    <a:pt x="173429" y="68110"/>
                  </a:lnTo>
                  <a:lnTo>
                    <a:pt x="135874" y="95943"/>
                  </a:lnTo>
                  <a:lnTo>
                    <a:pt x="102098" y="127683"/>
                  </a:lnTo>
                  <a:lnTo>
                    <a:pt x="72480" y="162974"/>
                  </a:lnTo>
                  <a:lnTo>
                    <a:pt x="47397" y="201460"/>
                  </a:lnTo>
                  <a:lnTo>
                    <a:pt x="27229" y="242785"/>
                  </a:lnTo>
                  <a:lnTo>
                    <a:pt x="12354" y="286594"/>
                  </a:lnTo>
                  <a:lnTo>
                    <a:pt x="3151" y="332530"/>
                  </a:lnTo>
                  <a:lnTo>
                    <a:pt x="0" y="380238"/>
                  </a:lnTo>
                  <a:lnTo>
                    <a:pt x="3151" y="427945"/>
                  </a:lnTo>
                  <a:lnTo>
                    <a:pt x="12354" y="473881"/>
                  </a:lnTo>
                  <a:lnTo>
                    <a:pt x="27229" y="517690"/>
                  </a:lnTo>
                  <a:lnTo>
                    <a:pt x="47397" y="559015"/>
                  </a:lnTo>
                  <a:lnTo>
                    <a:pt x="72480" y="597501"/>
                  </a:lnTo>
                  <a:lnTo>
                    <a:pt x="102098" y="632792"/>
                  </a:lnTo>
                  <a:lnTo>
                    <a:pt x="135874" y="664532"/>
                  </a:lnTo>
                  <a:lnTo>
                    <a:pt x="173429" y="692365"/>
                  </a:lnTo>
                  <a:lnTo>
                    <a:pt x="214383" y="715936"/>
                  </a:lnTo>
                  <a:lnTo>
                    <a:pt x="258358" y="734888"/>
                  </a:lnTo>
                  <a:lnTo>
                    <a:pt x="304975" y="748866"/>
                  </a:lnTo>
                  <a:lnTo>
                    <a:pt x="353856" y="757514"/>
                  </a:lnTo>
                  <a:lnTo>
                    <a:pt x="404622" y="760476"/>
                  </a:lnTo>
                  <a:lnTo>
                    <a:pt x="455387" y="757514"/>
                  </a:lnTo>
                  <a:lnTo>
                    <a:pt x="504268" y="748866"/>
                  </a:lnTo>
                  <a:lnTo>
                    <a:pt x="550885" y="734888"/>
                  </a:lnTo>
                  <a:lnTo>
                    <a:pt x="594860" y="715936"/>
                  </a:lnTo>
                  <a:lnTo>
                    <a:pt x="635814" y="692365"/>
                  </a:lnTo>
                  <a:lnTo>
                    <a:pt x="673369" y="664532"/>
                  </a:lnTo>
                  <a:lnTo>
                    <a:pt x="707145" y="632792"/>
                  </a:lnTo>
                  <a:lnTo>
                    <a:pt x="736763" y="597501"/>
                  </a:lnTo>
                  <a:lnTo>
                    <a:pt x="761846" y="559015"/>
                  </a:lnTo>
                  <a:lnTo>
                    <a:pt x="782014" y="517690"/>
                  </a:lnTo>
                  <a:lnTo>
                    <a:pt x="796889" y="473881"/>
                  </a:lnTo>
                  <a:lnTo>
                    <a:pt x="806092" y="427945"/>
                  </a:lnTo>
                  <a:lnTo>
                    <a:pt x="809244" y="380238"/>
                  </a:lnTo>
                  <a:lnTo>
                    <a:pt x="806092" y="332530"/>
                  </a:lnTo>
                  <a:lnTo>
                    <a:pt x="796889" y="286594"/>
                  </a:lnTo>
                  <a:lnTo>
                    <a:pt x="782014" y="242785"/>
                  </a:lnTo>
                  <a:lnTo>
                    <a:pt x="761846" y="201460"/>
                  </a:lnTo>
                  <a:lnTo>
                    <a:pt x="736763" y="162974"/>
                  </a:lnTo>
                  <a:lnTo>
                    <a:pt x="707145" y="127683"/>
                  </a:lnTo>
                  <a:lnTo>
                    <a:pt x="673369" y="95943"/>
                  </a:lnTo>
                  <a:lnTo>
                    <a:pt x="635814" y="68110"/>
                  </a:lnTo>
                  <a:lnTo>
                    <a:pt x="594860" y="44539"/>
                  </a:lnTo>
                  <a:lnTo>
                    <a:pt x="550885" y="25587"/>
                  </a:lnTo>
                  <a:lnTo>
                    <a:pt x="504268" y="11609"/>
                  </a:lnTo>
                  <a:lnTo>
                    <a:pt x="455387" y="2961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80504" y="3508247"/>
              <a:ext cx="809625" cy="760730"/>
            </a:xfrm>
            <a:custGeom>
              <a:avLst/>
              <a:gdLst/>
              <a:ahLst/>
              <a:cxnLst/>
              <a:rect l="l" t="t" r="r" b="b"/>
              <a:pathLst>
                <a:path w="809625" h="760729">
                  <a:moveTo>
                    <a:pt x="0" y="380238"/>
                  </a:moveTo>
                  <a:lnTo>
                    <a:pt x="3151" y="332530"/>
                  </a:lnTo>
                  <a:lnTo>
                    <a:pt x="12354" y="286594"/>
                  </a:lnTo>
                  <a:lnTo>
                    <a:pt x="27229" y="242785"/>
                  </a:lnTo>
                  <a:lnTo>
                    <a:pt x="47397" y="201460"/>
                  </a:lnTo>
                  <a:lnTo>
                    <a:pt x="72480" y="162974"/>
                  </a:lnTo>
                  <a:lnTo>
                    <a:pt x="102098" y="127683"/>
                  </a:lnTo>
                  <a:lnTo>
                    <a:pt x="135874" y="95943"/>
                  </a:lnTo>
                  <a:lnTo>
                    <a:pt x="173429" y="68110"/>
                  </a:lnTo>
                  <a:lnTo>
                    <a:pt x="214383" y="44539"/>
                  </a:lnTo>
                  <a:lnTo>
                    <a:pt x="258358" y="25587"/>
                  </a:lnTo>
                  <a:lnTo>
                    <a:pt x="304975" y="11609"/>
                  </a:lnTo>
                  <a:lnTo>
                    <a:pt x="353856" y="2961"/>
                  </a:lnTo>
                  <a:lnTo>
                    <a:pt x="404622" y="0"/>
                  </a:lnTo>
                  <a:lnTo>
                    <a:pt x="455387" y="2961"/>
                  </a:lnTo>
                  <a:lnTo>
                    <a:pt x="504268" y="11609"/>
                  </a:lnTo>
                  <a:lnTo>
                    <a:pt x="550885" y="25587"/>
                  </a:lnTo>
                  <a:lnTo>
                    <a:pt x="594860" y="44539"/>
                  </a:lnTo>
                  <a:lnTo>
                    <a:pt x="635814" y="68110"/>
                  </a:lnTo>
                  <a:lnTo>
                    <a:pt x="673369" y="95943"/>
                  </a:lnTo>
                  <a:lnTo>
                    <a:pt x="707145" y="127683"/>
                  </a:lnTo>
                  <a:lnTo>
                    <a:pt x="736763" y="162974"/>
                  </a:lnTo>
                  <a:lnTo>
                    <a:pt x="761846" y="201460"/>
                  </a:lnTo>
                  <a:lnTo>
                    <a:pt x="782014" y="242785"/>
                  </a:lnTo>
                  <a:lnTo>
                    <a:pt x="796889" y="286594"/>
                  </a:lnTo>
                  <a:lnTo>
                    <a:pt x="806092" y="332530"/>
                  </a:lnTo>
                  <a:lnTo>
                    <a:pt x="809244" y="380238"/>
                  </a:lnTo>
                  <a:lnTo>
                    <a:pt x="806092" y="427945"/>
                  </a:lnTo>
                  <a:lnTo>
                    <a:pt x="796889" y="473881"/>
                  </a:lnTo>
                  <a:lnTo>
                    <a:pt x="782014" y="517690"/>
                  </a:lnTo>
                  <a:lnTo>
                    <a:pt x="761846" y="559015"/>
                  </a:lnTo>
                  <a:lnTo>
                    <a:pt x="736763" y="597501"/>
                  </a:lnTo>
                  <a:lnTo>
                    <a:pt x="707145" y="632792"/>
                  </a:lnTo>
                  <a:lnTo>
                    <a:pt x="673369" y="664532"/>
                  </a:lnTo>
                  <a:lnTo>
                    <a:pt x="635814" y="692365"/>
                  </a:lnTo>
                  <a:lnTo>
                    <a:pt x="594860" y="715936"/>
                  </a:lnTo>
                  <a:lnTo>
                    <a:pt x="550885" y="734888"/>
                  </a:lnTo>
                  <a:lnTo>
                    <a:pt x="504268" y="748866"/>
                  </a:lnTo>
                  <a:lnTo>
                    <a:pt x="455387" y="757514"/>
                  </a:lnTo>
                  <a:lnTo>
                    <a:pt x="404622" y="760476"/>
                  </a:lnTo>
                  <a:lnTo>
                    <a:pt x="353856" y="757514"/>
                  </a:lnTo>
                  <a:lnTo>
                    <a:pt x="304975" y="748866"/>
                  </a:lnTo>
                  <a:lnTo>
                    <a:pt x="258358" y="734888"/>
                  </a:lnTo>
                  <a:lnTo>
                    <a:pt x="214383" y="715936"/>
                  </a:lnTo>
                  <a:lnTo>
                    <a:pt x="173429" y="692365"/>
                  </a:lnTo>
                  <a:lnTo>
                    <a:pt x="135874" y="664532"/>
                  </a:lnTo>
                  <a:lnTo>
                    <a:pt x="102098" y="632792"/>
                  </a:lnTo>
                  <a:lnTo>
                    <a:pt x="72480" y="597501"/>
                  </a:lnTo>
                  <a:lnTo>
                    <a:pt x="47397" y="559015"/>
                  </a:lnTo>
                  <a:lnTo>
                    <a:pt x="27229" y="517690"/>
                  </a:lnTo>
                  <a:lnTo>
                    <a:pt x="12354" y="473881"/>
                  </a:lnTo>
                  <a:lnTo>
                    <a:pt x="3151" y="427945"/>
                  </a:lnTo>
                  <a:lnTo>
                    <a:pt x="0" y="38023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279385" y="3501644"/>
            <a:ext cx="4121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Neu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  n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484491" y="1572767"/>
            <a:ext cx="3611879" cy="1942464"/>
            <a:chOff x="7484491" y="1572767"/>
            <a:chExt cx="3611879" cy="1942464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0180" y="1572767"/>
              <a:ext cx="76200" cy="1750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0333" y="1578863"/>
              <a:ext cx="76073" cy="16954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0044" y="1572767"/>
              <a:ext cx="76200" cy="15659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484491" y="3118357"/>
              <a:ext cx="3573779" cy="396875"/>
            </a:xfrm>
            <a:custGeom>
              <a:avLst/>
              <a:gdLst/>
              <a:ahLst/>
              <a:cxnLst/>
              <a:rect l="l" t="t" r="r" b="b"/>
              <a:pathLst>
                <a:path w="3573779" h="396875">
                  <a:moveTo>
                    <a:pt x="3573272" y="30226"/>
                  </a:moveTo>
                  <a:lnTo>
                    <a:pt x="3493643" y="0"/>
                  </a:lnTo>
                  <a:lnTo>
                    <a:pt x="3496805" y="31508"/>
                  </a:lnTo>
                  <a:lnTo>
                    <a:pt x="331241" y="350494"/>
                  </a:lnTo>
                  <a:lnTo>
                    <a:pt x="2506776" y="47104"/>
                  </a:lnTo>
                  <a:lnTo>
                    <a:pt x="2511171" y="78486"/>
                  </a:lnTo>
                  <a:lnTo>
                    <a:pt x="2577693" y="32766"/>
                  </a:lnTo>
                  <a:lnTo>
                    <a:pt x="2581402" y="30226"/>
                  </a:lnTo>
                  <a:lnTo>
                    <a:pt x="2500630" y="3048"/>
                  </a:lnTo>
                  <a:lnTo>
                    <a:pt x="2505024" y="34531"/>
                  </a:lnTo>
                  <a:lnTo>
                    <a:pt x="158115" y="361823"/>
                  </a:lnTo>
                  <a:lnTo>
                    <a:pt x="1516456" y="66319"/>
                  </a:lnTo>
                  <a:lnTo>
                    <a:pt x="1523238" y="97409"/>
                  </a:lnTo>
                  <a:lnTo>
                    <a:pt x="1580553" y="51181"/>
                  </a:lnTo>
                  <a:lnTo>
                    <a:pt x="1589532" y="43942"/>
                  </a:lnTo>
                  <a:lnTo>
                    <a:pt x="1506982" y="22860"/>
                  </a:lnTo>
                  <a:lnTo>
                    <a:pt x="1513738" y="53886"/>
                  </a:lnTo>
                  <a:lnTo>
                    <a:pt x="0" y="383159"/>
                  </a:lnTo>
                  <a:lnTo>
                    <a:pt x="1117" y="388200"/>
                  </a:lnTo>
                  <a:lnTo>
                    <a:pt x="1409" y="390334"/>
                  </a:lnTo>
                  <a:lnTo>
                    <a:pt x="2032" y="396367"/>
                  </a:lnTo>
                  <a:lnTo>
                    <a:pt x="2273" y="396354"/>
                  </a:lnTo>
                  <a:lnTo>
                    <a:pt x="2946" y="396278"/>
                  </a:lnTo>
                  <a:lnTo>
                    <a:pt x="3498075" y="44208"/>
                  </a:lnTo>
                  <a:lnTo>
                    <a:pt x="3501263" y="75819"/>
                  </a:lnTo>
                  <a:lnTo>
                    <a:pt x="3573272" y="3022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297</a:t>
            </a:fld>
            <a:endParaRPr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556386"/>
            <a:ext cx="40868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55F51"/>
                </a:solidFill>
              </a:rPr>
              <a:t>creating</a:t>
            </a:r>
            <a:r>
              <a:rPr sz="3000" spc="-5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a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neural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network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with </a:t>
            </a:r>
            <a:r>
              <a:rPr sz="3000" spc="-10" dirty="0">
                <a:solidFill>
                  <a:srgbClr val="455F51"/>
                </a:solidFill>
              </a:rPr>
              <a:t>tensorflow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601876"/>
            <a:ext cx="7232650" cy="335152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Load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Construct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describing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neural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41300" marR="293370" indent="-228600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Associate</a:t>
            </a:r>
            <a:r>
              <a:rPr sz="2800" spc="-5" dirty="0">
                <a:latin typeface="Calibri"/>
                <a:cs typeface="Calibri"/>
              </a:rPr>
              <a:t> 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gradient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descent)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Run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optimizer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41300" marR="111125" indent="-228600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Evaluate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8264" y="2365248"/>
            <a:ext cx="3653028" cy="212750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298</a:t>
            </a:fld>
            <a:endParaRPr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556386"/>
            <a:ext cx="44424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455F51"/>
                </a:solidFill>
              </a:rPr>
              <a:t>make</a:t>
            </a:r>
            <a:r>
              <a:rPr sz="3000" spc="-1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sure </a:t>
            </a:r>
            <a:r>
              <a:rPr sz="3000" spc="-15" dirty="0">
                <a:solidFill>
                  <a:srgbClr val="455F51"/>
                </a:solidFill>
              </a:rPr>
              <a:t>your</a:t>
            </a:r>
            <a:r>
              <a:rPr sz="3000" spc="-10" dirty="0">
                <a:solidFill>
                  <a:srgbClr val="455F51"/>
                </a:solidFill>
              </a:rPr>
              <a:t> </a:t>
            </a:r>
            <a:r>
              <a:rPr sz="3000" spc="-20" dirty="0">
                <a:solidFill>
                  <a:srgbClr val="455F51"/>
                </a:solidFill>
              </a:rPr>
              <a:t>features</a:t>
            </a:r>
            <a:r>
              <a:rPr sz="3000" spc="-10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are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normalized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299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9163" y="1969110"/>
            <a:ext cx="10173970" cy="26803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Neural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usually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best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normalized.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variance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every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feature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comparable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terms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magnitude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scikit_learn’s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StandardScaler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5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normalized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begin with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we’re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146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b="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Basics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23683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which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X%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less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income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284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Percentiles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384803"/>
            <a:ext cx="4304554" cy="3229356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473700" y="3041091"/>
            <a:ext cx="1246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k</a:t>
            </a:r>
            <a:r>
              <a:rPr spc="-5" dirty="0"/>
              <a:t>e</a:t>
            </a:r>
            <a:r>
              <a:rPr spc="-100" dirty="0"/>
              <a:t>r</a:t>
            </a:r>
            <a:r>
              <a:rPr dirty="0"/>
              <a:t>as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30457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41452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178308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why</a:t>
            </a:r>
            <a:r>
              <a:rPr sz="3000" spc="-75" dirty="0">
                <a:solidFill>
                  <a:srgbClr val="455F51"/>
                </a:solidFill>
              </a:rPr>
              <a:t> </a:t>
            </a:r>
            <a:r>
              <a:rPr sz="3000" spc="-25" dirty="0"/>
              <a:t>keras</a:t>
            </a:r>
            <a:r>
              <a:rPr sz="3000" spc="-25" dirty="0">
                <a:solidFill>
                  <a:srgbClr val="455F51"/>
                </a:solidFill>
              </a:rPr>
              <a:t>?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521577" y="1702230"/>
            <a:ext cx="5226685" cy="37103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Easy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fast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prototyping</a:t>
            </a:r>
            <a:endParaRPr sz="2800">
              <a:latin typeface="Calibri"/>
              <a:cs typeface="Calibri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7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Runs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top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25" dirty="0">
                <a:latin typeface="Calibri"/>
                <a:cs typeface="Calibri"/>
              </a:rPr>
              <a:t>TensorFlow </a:t>
            </a:r>
            <a:r>
              <a:rPr sz="2400" spc="-5" dirty="0">
                <a:latin typeface="Calibri"/>
                <a:cs typeface="Calibri"/>
              </a:rPr>
              <a:t>(or CNTK,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Theano)</a:t>
            </a:r>
            <a:endParaRPr sz="2400">
              <a:latin typeface="Calibri"/>
              <a:cs typeface="Calibri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scikit_learn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integration</a:t>
            </a:r>
            <a:endParaRPr sz="2400">
              <a:latin typeface="Calibri"/>
              <a:cs typeface="Calibri"/>
            </a:endParaRPr>
          </a:p>
          <a:p>
            <a:pPr marL="698500" marR="376555" lvl="1" indent="-228600" algn="just">
              <a:lnSpc>
                <a:spcPct val="90100"/>
              </a:lnSpc>
              <a:spcBef>
                <a:spcPts val="48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Less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think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– which </a:t>
            </a:r>
            <a:r>
              <a:rPr sz="2400" spc="-10" dirty="0">
                <a:latin typeface="Calibri"/>
                <a:cs typeface="Calibri"/>
              </a:rPr>
              <a:t>often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yields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spc="-5" dirty="0">
                <a:latin typeface="Calibri"/>
                <a:cs typeface="Calibri"/>
              </a:rPr>
              <a:t>results without </a:t>
            </a:r>
            <a:r>
              <a:rPr sz="2400" spc="-10" dirty="0">
                <a:latin typeface="Calibri"/>
                <a:cs typeface="Calibri"/>
              </a:rPr>
              <a:t>even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trying</a:t>
            </a:r>
            <a:endParaRPr sz="2400">
              <a:latin typeface="Calibri"/>
              <a:cs typeface="Calibri"/>
            </a:endParaRPr>
          </a:p>
          <a:p>
            <a:pPr marL="698500" marR="50165" lvl="1" indent="-228600">
              <a:lnSpc>
                <a:spcPct val="90000"/>
              </a:lnSpc>
              <a:spcBef>
                <a:spcPts val="50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really </a:t>
            </a:r>
            <a:r>
              <a:rPr sz="2400" spc="-5" dirty="0">
                <a:latin typeface="Calibri"/>
                <a:cs typeface="Calibri"/>
              </a:rPr>
              <a:t>important! The </a:t>
            </a:r>
            <a:r>
              <a:rPr sz="2400" spc="-20" dirty="0">
                <a:latin typeface="Calibri"/>
                <a:cs typeface="Calibri"/>
              </a:rPr>
              <a:t>faster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 can experiment,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770888"/>
            <a:ext cx="6027420" cy="331622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301</a:t>
            </a:fld>
            <a:endParaRPr dirty="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18173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let’s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dive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in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4364" y="1266444"/>
            <a:ext cx="5082540" cy="43251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302</a:t>
            </a:fld>
            <a:endParaRPr dirty="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316225"/>
            <a:ext cx="7286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MNIST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multi-class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classification.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9634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multi-class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7955" y="3140151"/>
            <a:ext cx="6668770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model</a:t>
            </a:r>
            <a:r>
              <a:rPr sz="1800" spc="-3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Sequential()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input_dim=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20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spc="-9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model.add(Dropout(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  <a:p>
            <a:pPr marL="12700" marR="138303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model.add(Dropout(</a:t>
            </a:r>
            <a:r>
              <a:rPr sz="1800" spc="-10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 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10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r>
              <a:rPr sz="1800" spc="-5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'softmax'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  <a:p>
            <a:pPr marL="927100" marR="1132840" indent="-9144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333333"/>
                </a:solidFill>
                <a:latin typeface="Consolas"/>
                <a:cs typeface="Consolas"/>
              </a:rPr>
              <a:t>sgd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SGD(lr=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0.01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decay=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1e-6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momentum=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0.9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sz="1800" spc="-9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nesterov=</a:t>
            </a:r>
            <a:r>
              <a:rPr sz="1800" b="1" spc="-5" dirty="0">
                <a:solidFill>
                  <a:srgbClr val="333333"/>
                </a:solidFill>
                <a:latin typeface="Consolas"/>
                <a:cs typeface="Consolas"/>
              </a:rPr>
              <a:t>True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model.compile(loss=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'categorical_crossentropy'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optimizer=sgd,</a:t>
            </a:r>
            <a:r>
              <a:rPr sz="1800" spc="-7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metrics=[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'accuracy'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])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5660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example:</a:t>
            </a:r>
            <a:r>
              <a:rPr sz="3000" spc="-7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binary </a:t>
            </a:r>
            <a:r>
              <a:rPr sz="3000" spc="-66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classification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304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26994" y="2294635"/>
            <a:ext cx="541528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</a:t>
            </a:r>
            <a:r>
              <a:rPr sz="1800" spc="-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Sequential()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input_dim=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20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model.add(Dropout(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spc="-98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64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'relu'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model.add(Dropout(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0.5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  <a:p>
            <a:pPr marL="12700" marR="17145">
              <a:lnSpc>
                <a:spcPct val="100000"/>
              </a:lnSpc>
              <a:tabLst>
                <a:tab pos="2755900" algn="l"/>
              </a:tabLst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model.add(Dense(</a:t>
            </a:r>
            <a:r>
              <a:rPr sz="1800" spc="-5" dirty="0">
                <a:solidFill>
                  <a:srgbClr val="008080"/>
                </a:solidFill>
                <a:latin typeface="Consolas"/>
                <a:cs typeface="Consolas"/>
              </a:rPr>
              <a:t>1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activation=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'sigmoid'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))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model.compile(loss=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'binary_crossentropy'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opti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iz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r=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</a:t>
            </a:r>
            <a:r>
              <a:rPr sz="1800" dirty="0">
                <a:solidFill>
                  <a:srgbClr val="DD1144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mspr</a:t>
            </a:r>
            <a:r>
              <a:rPr sz="1800" dirty="0">
                <a:solidFill>
                  <a:srgbClr val="DD1144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p</a:t>
            </a:r>
            <a:r>
              <a:rPr sz="1800" spc="-10" dirty="0">
                <a:solidFill>
                  <a:srgbClr val="DD1144"/>
                </a:solidFill>
                <a:latin typeface="Consolas"/>
                <a:cs typeface="Consolas"/>
              </a:rPr>
              <a:t>'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,	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metr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i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cs</a:t>
            </a:r>
            <a:r>
              <a:rPr sz="1800" dirty="0">
                <a:solidFill>
                  <a:srgbClr val="333333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[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'a</a:t>
            </a:r>
            <a:r>
              <a:rPr sz="1800" dirty="0">
                <a:solidFill>
                  <a:srgbClr val="DD1144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cura</a:t>
            </a:r>
            <a:r>
              <a:rPr sz="1800" dirty="0">
                <a:solidFill>
                  <a:srgbClr val="DD1144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DD1144"/>
                </a:solidFill>
                <a:latin typeface="Consolas"/>
                <a:cs typeface="Consolas"/>
              </a:rPr>
              <a:t>y'</a:t>
            </a:r>
            <a:r>
              <a:rPr sz="1800" spc="5" dirty="0">
                <a:solidFill>
                  <a:srgbClr val="333333"/>
                </a:solidFill>
                <a:latin typeface="Consolas"/>
                <a:cs typeface="Consolas"/>
              </a:rPr>
              <a:t>])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4588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455F51"/>
                </a:solidFill>
              </a:rPr>
              <a:t>integrating</a:t>
            </a:r>
            <a:r>
              <a:rPr sz="3000" spc="-65" dirty="0">
                <a:solidFill>
                  <a:srgbClr val="455F51"/>
                </a:solidFill>
              </a:rPr>
              <a:t> </a:t>
            </a:r>
            <a:r>
              <a:rPr sz="3000" spc="-30" dirty="0">
                <a:solidFill>
                  <a:srgbClr val="455F51"/>
                </a:solidFill>
              </a:rPr>
              <a:t>keras</a:t>
            </a:r>
            <a:r>
              <a:rPr sz="3000" spc="-7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with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scikit-learn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98068" y="1589913"/>
            <a:ext cx="6817995" cy="398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from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keras.wrappers.scikit_learn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import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KerasClassifier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latin typeface="Calibri"/>
                <a:cs typeface="Calibri"/>
              </a:rPr>
              <a:t>def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create_model():</a:t>
            </a:r>
            <a:endParaRPr sz="1500">
              <a:latin typeface="Calibri"/>
              <a:cs typeface="Calibri"/>
            </a:endParaRPr>
          </a:p>
          <a:p>
            <a:pPr marL="182880">
              <a:lnSpc>
                <a:spcPct val="100000"/>
              </a:lnSpc>
              <a:spcBef>
                <a:spcPts val="470"/>
              </a:spcBef>
            </a:pPr>
            <a:r>
              <a:rPr sz="1500" dirty="0">
                <a:latin typeface="Calibri"/>
                <a:cs typeface="Calibri"/>
              </a:rPr>
              <a:t>model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=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Sequential()</a:t>
            </a:r>
            <a:endParaRPr sz="1500">
              <a:latin typeface="Calibri"/>
              <a:cs typeface="Calibri"/>
            </a:endParaRPr>
          </a:p>
          <a:p>
            <a:pPr marL="182880" marR="461645">
              <a:lnSpc>
                <a:spcPct val="125299"/>
              </a:lnSpc>
            </a:pPr>
            <a:r>
              <a:rPr sz="1500" spc="-5" dirty="0">
                <a:latin typeface="Calibri"/>
                <a:cs typeface="Calibri"/>
              </a:rPr>
              <a:t>model.add(Dense(6,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input_dim=4,</a:t>
            </a:r>
            <a:r>
              <a:rPr sz="1500" spc="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kernel_initializer='normal',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activation='relu'))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model.add(Dense(4,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kernel_initializer='normal',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activation='relu'))</a:t>
            </a:r>
            <a:endParaRPr sz="1500">
              <a:latin typeface="Calibri"/>
              <a:cs typeface="Calibri"/>
            </a:endParaRPr>
          </a:p>
          <a:p>
            <a:pPr marL="182880" marR="5080">
              <a:lnSpc>
                <a:spcPct val="125299"/>
              </a:lnSpc>
              <a:spcBef>
                <a:spcPts val="15"/>
              </a:spcBef>
            </a:pPr>
            <a:r>
              <a:rPr sz="1500" spc="-5" dirty="0">
                <a:latin typeface="Calibri"/>
                <a:cs typeface="Calibri"/>
              </a:rPr>
              <a:t>model.add(Dense(1, kernel_initializer='normal', activation='sigmoid'))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model.compile(loss='binary_crossentropy', optimizer='rmsprop', metrics=['accuracy'])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return </a:t>
            </a:r>
            <a:r>
              <a:rPr sz="1500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" marR="691515">
              <a:lnSpc>
                <a:spcPct val="251300"/>
              </a:lnSpc>
            </a:pPr>
            <a:r>
              <a:rPr sz="1500" spc="-5" dirty="0">
                <a:latin typeface="Calibri"/>
                <a:cs typeface="Calibri"/>
              </a:rPr>
              <a:t>estimator </a:t>
            </a:r>
            <a:r>
              <a:rPr sz="1500" dirty="0">
                <a:latin typeface="Calibri"/>
                <a:cs typeface="Calibri"/>
              </a:rPr>
              <a:t>= </a:t>
            </a:r>
            <a:r>
              <a:rPr sz="1500" spc="-5" dirty="0">
                <a:latin typeface="Calibri"/>
                <a:cs typeface="Calibri"/>
              </a:rPr>
              <a:t>KerasClassifier(build_fn=create_model, nb_epoch=100, verbose=0)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cv_scores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= </a:t>
            </a:r>
            <a:r>
              <a:rPr sz="1500" spc="-15" dirty="0">
                <a:latin typeface="Calibri"/>
                <a:cs typeface="Calibri"/>
              </a:rPr>
              <a:t>cross_val_score(estimator,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features, </a:t>
            </a:r>
            <a:r>
              <a:rPr sz="1500" dirty="0">
                <a:latin typeface="Calibri"/>
                <a:cs typeface="Calibri"/>
              </a:rPr>
              <a:t>labels,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cv=10)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500" spc="-5" dirty="0">
                <a:latin typeface="Calibri"/>
                <a:cs typeface="Calibri"/>
              </a:rPr>
              <a:t>print(cv_scores.mean())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1520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let’s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5" dirty="0">
                <a:solidFill>
                  <a:srgbClr val="455F51"/>
                </a:solidFill>
              </a:rPr>
              <a:t>try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it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out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067" y="1519427"/>
            <a:ext cx="7293864" cy="381914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306</a:t>
            </a:fld>
            <a:endParaRPr dirty="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2070" marR="5080" indent="-130175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convolutional</a:t>
            </a:r>
            <a:r>
              <a:rPr spc="-90" dirty="0"/>
              <a:t> </a:t>
            </a:r>
            <a:r>
              <a:rPr spc="-15" dirty="0"/>
              <a:t>neural </a:t>
            </a:r>
            <a:r>
              <a:rPr spc="-980" dirty="0"/>
              <a:t> </a:t>
            </a:r>
            <a:r>
              <a:rPr spc="-15" dirty="0"/>
              <a:t>networks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27790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76809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2073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solidFill>
                  <a:srgbClr val="455F51"/>
                </a:solidFill>
              </a:rPr>
              <a:t>cnn’s:</a:t>
            </a:r>
            <a:r>
              <a:rPr sz="3000" spc="-15" dirty="0">
                <a:solidFill>
                  <a:srgbClr val="455F51"/>
                </a:solidFill>
              </a:rPr>
              <a:t> what </a:t>
            </a:r>
            <a:r>
              <a:rPr sz="3000" spc="-10" dirty="0">
                <a:solidFill>
                  <a:srgbClr val="455F51"/>
                </a:solidFill>
              </a:rPr>
              <a:t>are</a:t>
            </a:r>
            <a:r>
              <a:rPr sz="3000" spc="-2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they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for?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88340" y="1494231"/>
            <a:ext cx="6189345" cy="420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02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have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doesn’t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neatly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995"/>
              </a:lnSpc>
            </a:pPr>
            <a:r>
              <a:rPr sz="2800" spc="-5" dirty="0">
                <a:latin typeface="Calibri"/>
                <a:cs typeface="Calibri"/>
              </a:rPr>
              <a:t>align</a:t>
            </a:r>
            <a:r>
              <a:rPr sz="2800" spc="-20" dirty="0">
                <a:latin typeface="Calibri"/>
                <a:cs typeface="Calibri"/>
              </a:rPr>
              <a:t> into</a:t>
            </a:r>
            <a:r>
              <a:rPr sz="2800" spc="-10" dirty="0">
                <a:latin typeface="Calibri"/>
                <a:cs typeface="Calibri"/>
              </a:rPr>
              <a:t> columns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Images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want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</a:t>
            </a:r>
            <a:r>
              <a:rPr sz="2400" dirty="0">
                <a:latin typeface="Calibri"/>
                <a:cs typeface="Calibri"/>
              </a:rPr>
              <a:t> within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0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Sentence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Sentiment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025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can</a:t>
            </a:r>
            <a:r>
              <a:rPr sz="2800" spc="-10" dirty="0">
                <a:latin typeface="Calibri"/>
                <a:cs typeface="Calibri"/>
              </a:rPr>
              <a:t> find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features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aren’t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995"/>
              </a:lnSpc>
            </a:pPr>
            <a:r>
              <a:rPr sz="2800" spc="-10" dirty="0">
                <a:latin typeface="Calibri"/>
                <a:cs typeface="Calibri"/>
              </a:rPr>
              <a:t>specific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spot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25" dirty="0">
                <a:latin typeface="Calibri"/>
                <a:cs typeface="Calibri"/>
              </a:rPr>
              <a:t>Like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stop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sign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picture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sentence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They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“feature-location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invariant”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72171" y="3014472"/>
            <a:ext cx="4305300" cy="28712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308</a:t>
            </a:fld>
            <a:endParaRPr dirty="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9946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solidFill>
                  <a:srgbClr val="455F51"/>
                </a:solidFill>
              </a:rPr>
              <a:t>cnn’s:</a:t>
            </a:r>
            <a:r>
              <a:rPr sz="3000" spc="-2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how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do</a:t>
            </a:r>
            <a:r>
              <a:rPr sz="3000" spc="-2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they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work?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2267814"/>
            <a:ext cx="10474325" cy="34061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Inspired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biology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cortex</a:t>
            </a:r>
            <a:endParaRPr sz="2800">
              <a:latin typeface="Calibri"/>
              <a:cs typeface="Calibri"/>
            </a:endParaRPr>
          </a:p>
          <a:p>
            <a:pPr marL="698500" marR="5080" lvl="1" indent="-229235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Local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receptive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fields </a:t>
            </a:r>
            <a:r>
              <a:rPr sz="2400" spc="-10" dirty="0">
                <a:latin typeface="Calibri"/>
                <a:cs typeface="Calibri"/>
              </a:rPr>
              <a:t>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groups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neurons 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part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what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eyes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(subsampling)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They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overlap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cover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entire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(convolutions)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They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5" dirty="0">
                <a:latin typeface="Calibri"/>
                <a:cs typeface="Calibri"/>
              </a:rPr>
              <a:t> higher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increasingly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complex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receptive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fields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horizontal</a:t>
            </a:r>
            <a:r>
              <a:rPr sz="2000" spc="-5" dirty="0">
                <a:latin typeface="Calibri"/>
                <a:cs typeface="Calibri"/>
              </a:rPr>
              <a:t> lines,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angles,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(filters)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spc="-5" dirty="0">
                <a:latin typeface="Calibri"/>
                <a:cs typeface="Calibri"/>
              </a:rPr>
              <a:t>These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would</a:t>
            </a:r>
            <a:r>
              <a:rPr sz="2000" spc="-15" dirty="0">
                <a:latin typeface="Calibri"/>
                <a:cs typeface="Calibri"/>
              </a:rPr>
              <a:t> feed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into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15" dirty="0">
                <a:latin typeface="Calibri"/>
                <a:cs typeface="Calibri"/>
              </a:rPr>
              <a:t>layer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identifies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shapes</a:t>
            </a:r>
            <a:endParaRPr sz="20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might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layer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identifies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objects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color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images,</a:t>
            </a:r>
            <a:r>
              <a:rPr sz="2400" spc="-15" dirty="0">
                <a:latin typeface="Calibri"/>
                <a:cs typeface="Calibri"/>
              </a:rPr>
              <a:t> extra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 for</a:t>
            </a:r>
            <a:r>
              <a:rPr sz="2400" spc="-10" dirty="0">
                <a:latin typeface="Calibri"/>
                <a:cs typeface="Calibri"/>
              </a:rPr>
              <a:t> red,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green,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blue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5757" y="430891"/>
            <a:ext cx="5556105" cy="169078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309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233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Percentiles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in a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normal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6529" y="2320055"/>
            <a:ext cx="3874001" cy="417554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0753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455F51"/>
                </a:solidFill>
              </a:rPr>
              <a:t>how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do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we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10" dirty="0">
                <a:solidFill>
                  <a:srgbClr val="455F51"/>
                </a:solidFill>
              </a:rPr>
              <a:t>“know”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20" dirty="0">
                <a:solidFill>
                  <a:srgbClr val="455F51"/>
                </a:solidFill>
              </a:rPr>
              <a:t>that’s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a</a:t>
            </a:r>
            <a:r>
              <a:rPr sz="3000" spc="-15" dirty="0">
                <a:solidFill>
                  <a:srgbClr val="455F51"/>
                </a:solidFill>
              </a:rPr>
              <a:t> </a:t>
            </a:r>
            <a:r>
              <a:rPr sz="3000" spc="-20" dirty="0">
                <a:solidFill>
                  <a:srgbClr val="455F51"/>
                </a:solidFill>
              </a:rPr>
              <a:t>stop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sign?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550873"/>
            <a:ext cx="7002780" cy="398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655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Individual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local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receptive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fields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image</a:t>
            </a:r>
            <a:endParaRPr sz="2600">
              <a:latin typeface="Calibri"/>
              <a:cs typeface="Calibri"/>
            </a:endParaRPr>
          </a:p>
          <a:p>
            <a:pPr marL="241300" marR="506730">
              <a:lnSpc>
                <a:spcPct val="70000"/>
              </a:lnSpc>
              <a:spcBef>
                <a:spcPts val="470"/>
              </a:spcBef>
            </a:pPr>
            <a:r>
              <a:rPr sz="2600" dirty="0">
                <a:latin typeface="Calibri"/>
                <a:cs typeface="Calibri"/>
              </a:rPr>
              <a:t>looking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edges,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pick up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edges of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stop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20" dirty="0">
                <a:latin typeface="Calibri"/>
                <a:cs typeface="Calibri"/>
              </a:rPr>
              <a:t>layer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Those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edges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turn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get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picked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up </a:t>
            </a:r>
            <a:r>
              <a:rPr sz="2600" spc="-10" dirty="0">
                <a:latin typeface="Calibri"/>
                <a:cs typeface="Calibri"/>
              </a:rPr>
              <a:t>by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higher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level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185"/>
              </a:lnSpc>
            </a:pPr>
            <a:r>
              <a:rPr sz="2600" spc="-15" dirty="0">
                <a:latin typeface="Calibri"/>
                <a:cs typeface="Calibri"/>
              </a:rPr>
              <a:t>convolution</a:t>
            </a:r>
            <a:r>
              <a:rPr sz="2600" spc="-5" dirty="0">
                <a:latin typeface="Calibri"/>
                <a:cs typeface="Calibri"/>
              </a:rPr>
              <a:t> that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identifies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stop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sign’s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shape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650"/>
              </a:lnSpc>
            </a:pPr>
            <a:r>
              <a:rPr sz="2600" spc="-5" dirty="0">
                <a:latin typeface="Calibri"/>
                <a:cs typeface="Calibri"/>
              </a:rPr>
              <a:t>(and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letters,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too)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This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shape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gets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matched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against</a:t>
            </a:r>
            <a:r>
              <a:rPr sz="2600" spc="-15" dirty="0">
                <a:latin typeface="Calibri"/>
                <a:cs typeface="Calibri"/>
              </a:rPr>
              <a:t> your</a:t>
            </a:r>
            <a:endParaRPr sz="2600">
              <a:latin typeface="Calibri"/>
              <a:cs typeface="Calibri"/>
            </a:endParaRPr>
          </a:p>
          <a:p>
            <a:pPr marL="241300" marR="180975">
              <a:lnSpc>
                <a:spcPct val="70000"/>
              </a:lnSpc>
              <a:spcBef>
                <a:spcPts val="470"/>
              </a:spcBef>
            </a:pPr>
            <a:r>
              <a:rPr sz="2600" spc="-15" dirty="0">
                <a:latin typeface="Calibri"/>
                <a:cs typeface="Calibri"/>
              </a:rPr>
              <a:t>pattern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what</a:t>
            </a:r>
            <a:r>
              <a:rPr sz="2600" dirty="0">
                <a:latin typeface="Calibri"/>
                <a:cs typeface="Calibri"/>
              </a:rPr>
              <a:t> a </a:t>
            </a:r>
            <a:r>
              <a:rPr sz="2600" spc="-15" dirty="0">
                <a:latin typeface="Calibri"/>
                <a:cs typeface="Calibri"/>
              </a:rPr>
              <a:t>stop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looks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like,</a:t>
            </a:r>
            <a:r>
              <a:rPr sz="2600" dirty="0">
                <a:latin typeface="Calibri"/>
                <a:cs typeface="Calibri"/>
              </a:rPr>
              <a:t> also </a:t>
            </a:r>
            <a:r>
              <a:rPr sz="2600" spc="-5" dirty="0">
                <a:latin typeface="Calibri"/>
                <a:cs typeface="Calibri"/>
              </a:rPr>
              <a:t>using </a:t>
            </a:r>
            <a:r>
              <a:rPr sz="2600" dirty="0">
                <a:latin typeface="Calibri"/>
                <a:cs typeface="Calibri"/>
              </a:rPr>
              <a:t> 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strong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signal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coming </a:t>
            </a:r>
            <a:r>
              <a:rPr sz="2600" spc="-15" dirty="0">
                <a:latin typeface="Calibri"/>
                <a:cs typeface="Calibri"/>
              </a:rPr>
              <a:t>from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your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layers</a:t>
            </a:r>
            <a:endParaRPr sz="2600">
              <a:latin typeface="Calibri"/>
              <a:cs typeface="Calibri"/>
            </a:endParaRPr>
          </a:p>
          <a:p>
            <a:pPr marL="241300" marR="113664" indent="-228600">
              <a:lnSpc>
                <a:spcPct val="7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That information </a:t>
            </a:r>
            <a:r>
              <a:rPr sz="2600" spc="-20" dirty="0">
                <a:latin typeface="Calibri"/>
                <a:cs typeface="Calibri"/>
              </a:rPr>
              <a:t>keeps </a:t>
            </a:r>
            <a:r>
              <a:rPr sz="2600" spc="-10" dirty="0">
                <a:latin typeface="Calibri"/>
                <a:cs typeface="Calibri"/>
              </a:rPr>
              <a:t>getting </a:t>
            </a:r>
            <a:r>
              <a:rPr sz="2600" spc="-5" dirty="0">
                <a:latin typeface="Calibri"/>
                <a:cs typeface="Calibri"/>
              </a:rPr>
              <a:t>processed </a:t>
            </a:r>
            <a:r>
              <a:rPr sz="2600" spc="-15" dirty="0">
                <a:latin typeface="Calibri"/>
                <a:cs typeface="Calibri"/>
              </a:rPr>
              <a:t>upward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until </a:t>
            </a:r>
            <a:r>
              <a:rPr sz="2600" spc="-15" dirty="0">
                <a:latin typeface="Calibri"/>
                <a:cs typeface="Calibri"/>
              </a:rPr>
              <a:t>your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foot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hits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brake!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CNN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works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" dirty="0">
                <a:latin typeface="Calibri"/>
                <a:cs typeface="Calibri"/>
              </a:rPr>
              <a:t> same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way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1064" y="1969007"/>
            <a:ext cx="4306824" cy="28712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310</a:t>
            </a:fld>
            <a:endParaRPr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5431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>
                <a:solidFill>
                  <a:srgbClr val="455F51"/>
                </a:solidFill>
              </a:rPr>
              <a:t>cnn’s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with</a:t>
            </a:r>
            <a:r>
              <a:rPr sz="3000" spc="-30" dirty="0">
                <a:solidFill>
                  <a:srgbClr val="455F51"/>
                </a:solidFill>
              </a:rPr>
              <a:t> keras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63041" y="1494231"/>
            <a:ext cx="10746105" cy="407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3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Source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appropriate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dimensions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ie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length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dirty="0">
                <a:latin typeface="Calibri"/>
                <a:cs typeface="Calibri"/>
              </a:rPr>
              <a:t>channels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Conv2D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actual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convolution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Conv1D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Conv3D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doesn’t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241300" marR="430530" indent="-228600">
              <a:lnSpc>
                <a:spcPts val="2690"/>
              </a:lnSpc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MaxPooling2D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-5" dirty="0">
                <a:latin typeface="Calibri"/>
                <a:cs typeface="Calibri"/>
              </a:rPr>
              <a:t> be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reduce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down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maximum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block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269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Flatten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convert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passing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flat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hidden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neurons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325"/>
              </a:lnSpc>
              <a:spcBef>
                <a:spcPts val="3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Typical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usage: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Conv2D </a:t>
            </a:r>
            <a:r>
              <a:rPr sz="2400" spc="-5" dirty="0">
                <a:latin typeface="Calibri"/>
                <a:cs typeface="Calibri"/>
              </a:rPr>
              <a:t>-&gt; </a:t>
            </a:r>
            <a:r>
              <a:rPr sz="2400" spc="-10" dirty="0">
                <a:latin typeface="Calibri"/>
                <a:cs typeface="Calibri"/>
              </a:rPr>
              <a:t>MaxPooling2D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 </a:t>
            </a:r>
            <a:r>
              <a:rPr sz="2400" spc="-10" dirty="0">
                <a:latin typeface="Calibri"/>
                <a:cs typeface="Calibri"/>
              </a:rPr>
              <a:t>Dropout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 </a:t>
            </a:r>
            <a:r>
              <a:rPr sz="2400" spc="-15" dirty="0">
                <a:latin typeface="Calibri"/>
                <a:cs typeface="Calibri"/>
              </a:rPr>
              <a:t>Flatten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 Dense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</a:t>
            </a:r>
            <a:r>
              <a:rPr sz="2400" spc="-10" dirty="0">
                <a:latin typeface="Calibri"/>
                <a:cs typeface="Calibri"/>
              </a:rPr>
              <a:t> Dropout</a:t>
            </a:r>
            <a:r>
              <a:rPr sz="2400" spc="-5" dirty="0">
                <a:latin typeface="Calibri"/>
                <a:cs typeface="Calibri"/>
              </a:rPr>
              <a:t> -&gt; 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2332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>
                <a:solidFill>
                  <a:srgbClr val="455F51"/>
                </a:solidFill>
              </a:rPr>
              <a:t>cnn’s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are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hard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461897"/>
            <a:ext cx="5943600" cy="40081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Very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resource-intensive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(CPU,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GPU,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RAM)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Lots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hyperparameters</a:t>
            </a:r>
            <a:endParaRPr sz="2800">
              <a:latin typeface="Calibri"/>
              <a:cs typeface="Calibri"/>
            </a:endParaRPr>
          </a:p>
          <a:p>
            <a:pPr marL="698500" marR="184785" lvl="1" indent="-229235">
              <a:lnSpc>
                <a:spcPct val="90000"/>
              </a:lnSpc>
              <a:spcBef>
                <a:spcPts val="5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Kernel sizes,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numbers </a:t>
            </a:r>
            <a:r>
              <a:rPr sz="2400" spc="-5" dirty="0">
                <a:latin typeface="Calibri"/>
                <a:cs typeface="Calibri"/>
              </a:rPr>
              <a:t>of units, amount of pooling…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addition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usual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stuff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 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optimizer</a:t>
            </a:r>
            <a:endParaRPr sz="2400">
              <a:latin typeface="Calibri"/>
              <a:cs typeface="Calibri"/>
            </a:endParaRPr>
          </a:p>
          <a:p>
            <a:pPr marL="241300" marR="436880" indent="-228600" algn="just">
              <a:lnSpc>
                <a:spcPct val="9000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Getting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training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often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hardest </a:t>
            </a:r>
            <a:r>
              <a:rPr sz="2800" spc="-10" dirty="0">
                <a:latin typeface="Calibri"/>
                <a:cs typeface="Calibri"/>
              </a:rPr>
              <a:t>part! </a:t>
            </a:r>
            <a:r>
              <a:rPr sz="2800" spc="-5" dirty="0">
                <a:latin typeface="Calibri"/>
                <a:cs typeface="Calibri"/>
              </a:rPr>
              <a:t>(As </a:t>
            </a:r>
            <a:r>
              <a:rPr sz="2800" spc="-10" dirty="0">
                <a:latin typeface="Calibri"/>
                <a:cs typeface="Calibri"/>
              </a:rPr>
              <a:t>well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20" dirty="0">
                <a:latin typeface="Calibri"/>
                <a:cs typeface="Calibri"/>
              </a:rPr>
              <a:t>storing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4635" y="1493519"/>
            <a:ext cx="4791456" cy="319582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312</a:t>
            </a:fld>
            <a:endParaRPr dirty="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239649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455F51"/>
                </a:solidFill>
              </a:rPr>
              <a:t>specialized</a:t>
            </a:r>
            <a:r>
              <a:rPr sz="3000" spc="-6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cnn </a:t>
            </a:r>
            <a:r>
              <a:rPr sz="3000" spc="-660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architectures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313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63041" y="1492656"/>
            <a:ext cx="10347325" cy="41509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Defines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specific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arrangement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layers,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padding,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hyperparameters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335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LeNet-5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handwriting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AlexNet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classification,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deeper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LeNet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35"/>
              </a:lnSpc>
              <a:spcBef>
                <a:spcPts val="30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GoogLeNet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25" dirty="0">
                <a:latin typeface="Calibri"/>
                <a:cs typeface="Calibri"/>
              </a:rPr>
              <a:t>Even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deeper,</a:t>
            </a:r>
            <a:r>
              <a:rPr sz="2400" spc="-5" dirty="0">
                <a:latin typeface="Calibri"/>
                <a:cs typeface="Calibri"/>
              </a:rPr>
              <a:t> 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spc="-10" dirty="0"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Introduces </a:t>
            </a:r>
            <a:r>
              <a:rPr sz="2400" i="1" spc="-5" dirty="0">
                <a:latin typeface="Calibri"/>
                <a:cs typeface="Calibri"/>
              </a:rPr>
              <a:t>inception </a:t>
            </a:r>
            <a:r>
              <a:rPr sz="2400" i="1" dirty="0">
                <a:latin typeface="Calibri"/>
                <a:cs typeface="Calibri"/>
              </a:rPr>
              <a:t>modules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(groups 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convolution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layers)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ResNet </a:t>
            </a:r>
            <a:r>
              <a:rPr sz="2800" spc="-10" dirty="0">
                <a:latin typeface="Calibri"/>
                <a:cs typeface="Calibri"/>
              </a:rPr>
              <a:t>(Residual Network)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0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25" dirty="0">
                <a:latin typeface="Calibri"/>
                <a:cs typeface="Calibri"/>
              </a:rPr>
              <a:t>Even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deeper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maintains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 </a:t>
            </a:r>
            <a:r>
              <a:rPr sz="2400" dirty="0">
                <a:latin typeface="Calibri"/>
                <a:cs typeface="Calibri"/>
              </a:rPr>
              <a:t>via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skip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connections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1520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let’s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5" dirty="0">
                <a:solidFill>
                  <a:srgbClr val="455F51"/>
                </a:solidFill>
              </a:rPr>
              <a:t>try</a:t>
            </a:r>
            <a:r>
              <a:rPr sz="3000" spc="-4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it</a:t>
            </a:r>
            <a:r>
              <a:rPr sz="3000" spc="-35" dirty="0">
                <a:solidFill>
                  <a:srgbClr val="455F51"/>
                </a:solidFill>
              </a:rPr>
              <a:t> </a:t>
            </a:r>
            <a:r>
              <a:rPr sz="3000" spc="-5" dirty="0">
                <a:solidFill>
                  <a:srgbClr val="455F51"/>
                </a:solidFill>
              </a:rPr>
              <a:t>out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222" y="1620207"/>
            <a:ext cx="3618229" cy="35762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314</a:t>
            </a:fld>
            <a:endParaRPr dirty="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1435" marR="5080" indent="-803275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recurrent</a:t>
            </a:r>
            <a:r>
              <a:rPr spc="-90" dirty="0"/>
              <a:t> </a:t>
            </a:r>
            <a:r>
              <a:rPr spc="-15" dirty="0"/>
              <a:t>neural </a:t>
            </a:r>
            <a:r>
              <a:rPr spc="-980" dirty="0"/>
              <a:t> </a:t>
            </a:r>
            <a:r>
              <a:rPr spc="-15" dirty="0"/>
              <a:t>networks</a:t>
            </a:r>
          </a:p>
        </p:txBody>
      </p:sp>
      <p:sp>
        <p:nvSpPr>
          <p:cNvPr id="14" name="object 14"/>
          <p:cNvSpPr/>
          <p:nvPr/>
        </p:nvSpPr>
        <p:spPr>
          <a:xfrm>
            <a:off x="3551682" y="27790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457200"/>
                </a:moveTo>
                <a:lnTo>
                  <a:pt x="0" y="0"/>
                </a:lnTo>
              </a:path>
              <a:path w="457200" h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4642" y="376809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</a:path>
              <a:path w="457200" h="457200">
                <a:moveTo>
                  <a:pt x="457200" y="45720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1826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35" dirty="0"/>
              <a:t>rnn’s</a:t>
            </a:r>
            <a:r>
              <a:rPr sz="3000" spc="-35" dirty="0">
                <a:solidFill>
                  <a:srgbClr val="455F51"/>
                </a:solidFill>
              </a:rPr>
              <a:t>:</a:t>
            </a:r>
            <a:r>
              <a:rPr sz="3000" spc="-15" dirty="0">
                <a:solidFill>
                  <a:srgbClr val="455F51"/>
                </a:solidFill>
              </a:rPr>
              <a:t> what are</a:t>
            </a:r>
            <a:r>
              <a:rPr sz="3000" spc="-2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they </a:t>
            </a:r>
            <a:r>
              <a:rPr sz="3000" spc="-66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for?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584098" y="1454911"/>
            <a:ext cx="7127875" cy="3985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Time-series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697865" marR="5080" lvl="1" indent="-228600">
              <a:lnSpc>
                <a:spcPts val="2300"/>
              </a:lnSpc>
              <a:spcBef>
                <a:spcPts val="53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15" dirty="0">
                <a:latin typeface="Calibri"/>
                <a:cs typeface="Calibri"/>
              </a:rPr>
              <a:t>want to </a:t>
            </a:r>
            <a:r>
              <a:rPr sz="2400" spc="-5" dirty="0">
                <a:latin typeface="Calibri"/>
                <a:cs typeface="Calibri"/>
              </a:rPr>
              <a:t>predict </a:t>
            </a:r>
            <a:r>
              <a:rPr sz="2400" spc="-10" dirty="0">
                <a:latin typeface="Calibri"/>
                <a:cs typeface="Calibri"/>
              </a:rPr>
              <a:t>future behavior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behavior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78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logs,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sensor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stock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trades</a:t>
            </a:r>
            <a:endParaRPr sz="2400">
              <a:latin typeface="Calibri"/>
              <a:cs typeface="Calibri"/>
            </a:endParaRPr>
          </a:p>
          <a:p>
            <a:pPr marL="697865" marR="256540" lvl="1" indent="-228600">
              <a:lnSpc>
                <a:spcPts val="2300"/>
              </a:lnSpc>
              <a:spcBef>
                <a:spcPts val="52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Where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drive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" dirty="0">
                <a:latin typeface="Calibri"/>
                <a:cs typeface="Calibri"/>
              </a:rPr>
              <a:t>self-driving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past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trajectories</a:t>
            </a:r>
            <a:endParaRPr sz="2400">
              <a:latin typeface="Calibri"/>
              <a:cs typeface="Calibri"/>
            </a:endParaRPr>
          </a:p>
          <a:p>
            <a:pPr marL="241300" marR="629920" indent="-228600">
              <a:lnSpc>
                <a:spcPts val="269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15" dirty="0">
                <a:latin typeface="Calibri"/>
                <a:cs typeface="Calibri"/>
              </a:rPr>
              <a:t>consists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sequences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arbitrary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ts val="281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80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captions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84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Machine-generated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music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0892" y="3276600"/>
            <a:ext cx="3427476" cy="275996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316</a:t>
            </a:fld>
            <a:endParaRPr dirty="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3041" y="368884"/>
            <a:ext cx="30035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3000" b="1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455F51"/>
                </a:solidFill>
                <a:latin typeface="Calibri"/>
                <a:cs typeface="Calibri"/>
              </a:rPr>
              <a:t>recurrent</a:t>
            </a:r>
            <a:r>
              <a:rPr sz="3000" b="1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455F51"/>
                </a:solidFill>
                <a:latin typeface="Calibri"/>
                <a:cs typeface="Calibri"/>
              </a:rPr>
              <a:t>neuron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28590" y="2771901"/>
            <a:ext cx="1734820" cy="1584325"/>
            <a:chOff x="5228590" y="2771901"/>
            <a:chExt cx="1734820" cy="1584325"/>
          </a:xfrm>
        </p:grpSpPr>
        <p:sp>
          <p:nvSpPr>
            <p:cNvPr id="8" name="object 8"/>
            <p:cNvSpPr/>
            <p:nvPr/>
          </p:nvSpPr>
          <p:spPr>
            <a:xfrm>
              <a:off x="5234940" y="2778251"/>
              <a:ext cx="1722120" cy="1571625"/>
            </a:xfrm>
            <a:custGeom>
              <a:avLst/>
              <a:gdLst/>
              <a:ahLst/>
              <a:cxnLst/>
              <a:rect l="l" t="t" r="r" b="b"/>
              <a:pathLst>
                <a:path w="1722120" h="1571625">
                  <a:moveTo>
                    <a:pt x="861060" y="0"/>
                  </a:moveTo>
                  <a:lnTo>
                    <a:pt x="810472" y="1333"/>
                  </a:lnTo>
                  <a:lnTo>
                    <a:pt x="760653" y="5286"/>
                  </a:lnTo>
                  <a:lnTo>
                    <a:pt x="711684" y="11783"/>
                  </a:lnTo>
                  <a:lnTo>
                    <a:pt x="663646" y="20751"/>
                  </a:lnTo>
                  <a:lnTo>
                    <a:pt x="616619" y="32117"/>
                  </a:lnTo>
                  <a:lnTo>
                    <a:pt x="570684" y="45806"/>
                  </a:lnTo>
                  <a:lnTo>
                    <a:pt x="525922" y="61745"/>
                  </a:lnTo>
                  <a:lnTo>
                    <a:pt x="482414" y="79861"/>
                  </a:lnTo>
                  <a:lnTo>
                    <a:pt x="440241" y="100078"/>
                  </a:lnTo>
                  <a:lnTo>
                    <a:pt x="399483" y="122325"/>
                  </a:lnTo>
                  <a:lnTo>
                    <a:pt x="360221" y="146526"/>
                  </a:lnTo>
                  <a:lnTo>
                    <a:pt x="322537" y="172609"/>
                  </a:lnTo>
                  <a:lnTo>
                    <a:pt x="286510" y="200499"/>
                  </a:lnTo>
                  <a:lnTo>
                    <a:pt x="252222" y="230124"/>
                  </a:lnTo>
                  <a:lnTo>
                    <a:pt x="219753" y="261408"/>
                  </a:lnTo>
                  <a:lnTo>
                    <a:pt x="189184" y="294278"/>
                  </a:lnTo>
                  <a:lnTo>
                    <a:pt x="160597" y="328661"/>
                  </a:lnTo>
                  <a:lnTo>
                    <a:pt x="134072" y="364483"/>
                  </a:lnTo>
                  <a:lnTo>
                    <a:pt x="109689" y="401670"/>
                  </a:lnTo>
                  <a:lnTo>
                    <a:pt x="87530" y="440149"/>
                  </a:lnTo>
                  <a:lnTo>
                    <a:pt x="67675" y="479845"/>
                  </a:lnTo>
                  <a:lnTo>
                    <a:pt x="50205" y="520685"/>
                  </a:lnTo>
                  <a:lnTo>
                    <a:pt x="35201" y="562596"/>
                  </a:lnTo>
                  <a:lnTo>
                    <a:pt x="22744" y="605503"/>
                  </a:lnTo>
                  <a:lnTo>
                    <a:pt x="12914" y="649333"/>
                  </a:lnTo>
                  <a:lnTo>
                    <a:pt x="5793" y="694012"/>
                  </a:lnTo>
                  <a:lnTo>
                    <a:pt x="1461" y="739466"/>
                  </a:lnTo>
                  <a:lnTo>
                    <a:pt x="0" y="785622"/>
                  </a:lnTo>
                  <a:lnTo>
                    <a:pt x="1461" y="831777"/>
                  </a:lnTo>
                  <a:lnTo>
                    <a:pt x="5793" y="877231"/>
                  </a:lnTo>
                  <a:lnTo>
                    <a:pt x="12914" y="921910"/>
                  </a:lnTo>
                  <a:lnTo>
                    <a:pt x="22744" y="965740"/>
                  </a:lnTo>
                  <a:lnTo>
                    <a:pt x="35201" y="1008647"/>
                  </a:lnTo>
                  <a:lnTo>
                    <a:pt x="50205" y="1050558"/>
                  </a:lnTo>
                  <a:lnTo>
                    <a:pt x="67675" y="1091398"/>
                  </a:lnTo>
                  <a:lnTo>
                    <a:pt x="87530" y="1131094"/>
                  </a:lnTo>
                  <a:lnTo>
                    <a:pt x="109689" y="1169573"/>
                  </a:lnTo>
                  <a:lnTo>
                    <a:pt x="134072" y="1206760"/>
                  </a:lnTo>
                  <a:lnTo>
                    <a:pt x="160597" y="1242582"/>
                  </a:lnTo>
                  <a:lnTo>
                    <a:pt x="189184" y="1276965"/>
                  </a:lnTo>
                  <a:lnTo>
                    <a:pt x="219753" y="1309835"/>
                  </a:lnTo>
                  <a:lnTo>
                    <a:pt x="252222" y="1341120"/>
                  </a:lnTo>
                  <a:lnTo>
                    <a:pt x="286510" y="1370744"/>
                  </a:lnTo>
                  <a:lnTo>
                    <a:pt x="322537" y="1398634"/>
                  </a:lnTo>
                  <a:lnTo>
                    <a:pt x="360221" y="1424717"/>
                  </a:lnTo>
                  <a:lnTo>
                    <a:pt x="399483" y="1448918"/>
                  </a:lnTo>
                  <a:lnTo>
                    <a:pt x="440241" y="1471165"/>
                  </a:lnTo>
                  <a:lnTo>
                    <a:pt x="482414" y="1491382"/>
                  </a:lnTo>
                  <a:lnTo>
                    <a:pt x="525922" y="1509498"/>
                  </a:lnTo>
                  <a:lnTo>
                    <a:pt x="570684" y="1525437"/>
                  </a:lnTo>
                  <a:lnTo>
                    <a:pt x="616619" y="1539126"/>
                  </a:lnTo>
                  <a:lnTo>
                    <a:pt x="663646" y="1550492"/>
                  </a:lnTo>
                  <a:lnTo>
                    <a:pt x="711684" y="1559460"/>
                  </a:lnTo>
                  <a:lnTo>
                    <a:pt x="760653" y="1565957"/>
                  </a:lnTo>
                  <a:lnTo>
                    <a:pt x="810472" y="1569910"/>
                  </a:lnTo>
                  <a:lnTo>
                    <a:pt x="861060" y="1571244"/>
                  </a:lnTo>
                  <a:lnTo>
                    <a:pt x="911647" y="1569910"/>
                  </a:lnTo>
                  <a:lnTo>
                    <a:pt x="961466" y="1565957"/>
                  </a:lnTo>
                  <a:lnTo>
                    <a:pt x="1010435" y="1559460"/>
                  </a:lnTo>
                  <a:lnTo>
                    <a:pt x="1058473" y="1550492"/>
                  </a:lnTo>
                  <a:lnTo>
                    <a:pt x="1105500" y="1539126"/>
                  </a:lnTo>
                  <a:lnTo>
                    <a:pt x="1151435" y="1525437"/>
                  </a:lnTo>
                  <a:lnTo>
                    <a:pt x="1196197" y="1509498"/>
                  </a:lnTo>
                  <a:lnTo>
                    <a:pt x="1239705" y="1491382"/>
                  </a:lnTo>
                  <a:lnTo>
                    <a:pt x="1281878" y="1471165"/>
                  </a:lnTo>
                  <a:lnTo>
                    <a:pt x="1322636" y="1448918"/>
                  </a:lnTo>
                  <a:lnTo>
                    <a:pt x="1361898" y="1424717"/>
                  </a:lnTo>
                  <a:lnTo>
                    <a:pt x="1399582" y="1398634"/>
                  </a:lnTo>
                  <a:lnTo>
                    <a:pt x="1435609" y="1370744"/>
                  </a:lnTo>
                  <a:lnTo>
                    <a:pt x="1469898" y="1341119"/>
                  </a:lnTo>
                  <a:lnTo>
                    <a:pt x="1502366" y="1309835"/>
                  </a:lnTo>
                  <a:lnTo>
                    <a:pt x="1532935" y="1276965"/>
                  </a:lnTo>
                  <a:lnTo>
                    <a:pt x="1561522" y="1242582"/>
                  </a:lnTo>
                  <a:lnTo>
                    <a:pt x="1588047" y="1206760"/>
                  </a:lnTo>
                  <a:lnTo>
                    <a:pt x="1612430" y="1169573"/>
                  </a:lnTo>
                  <a:lnTo>
                    <a:pt x="1634589" y="1131094"/>
                  </a:lnTo>
                  <a:lnTo>
                    <a:pt x="1654444" y="1091398"/>
                  </a:lnTo>
                  <a:lnTo>
                    <a:pt x="1671914" y="1050558"/>
                  </a:lnTo>
                  <a:lnTo>
                    <a:pt x="1686918" y="1008647"/>
                  </a:lnTo>
                  <a:lnTo>
                    <a:pt x="1699375" y="965740"/>
                  </a:lnTo>
                  <a:lnTo>
                    <a:pt x="1709205" y="921910"/>
                  </a:lnTo>
                  <a:lnTo>
                    <a:pt x="1716326" y="877231"/>
                  </a:lnTo>
                  <a:lnTo>
                    <a:pt x="1720658" y="831777"/>
                  </a:lnTo>
                  <a:lnTo>
                    <a:pt x="1722119" y="785622"/>
                  </a:lnTo>
                  <a:lnTo>
                    <a:pt x="1720658" y="739466"/>
                  </a:lnTo>
                  <a:lnTo>
                    <a:pt x="1716326" y="694012"/>
                  </a:lnTo>
                  <a:lnTo>
                    <a:pt x="1709205" y="649333"/>
                  </a:lnTo>
                  <a:lnTo>
                    <a:pt x="1699375" y="605503"/>
                  </a:lnTo>
                  <a:lnTo>
                    <a:pt x="1686918" y="562596"/>
                  </a:lnTo>
                  <a:lnTo>
                    <a:pt x="1671914" y="520685"/>
                  </a:lnTo>
                  <a:lnTo>
                    <a:pt x="1654444" y="479845"/>
                  </a:lnTo>
                  <a:lnTo>
                    <a:pt x="1634589" y="440149"/>
                  </a:lnTo>
                  <a:lnTo>
                    <a:pt x="1612430" y="401670"/>
                  </a:lnTo>
                  <a:lnTo>
                    <a:pt x="1588047" y="364483"/>
                  </a:lnTo>
                  <a:lnTo>
                    <a:pt x="1561522" y="328661"/>
                  </a:lnTo>
                  <a:lnTo>
                    <a:pt x="1532935" y="294278"/>
                  </a:lnTo>
                  <a:lnTo>
                    <a:pt x="1502366" y="261408"/>
                  </a:lnTo>
                  <a:lnTo>
                    <a:pt x="1469898" y="230123"/>
                  </a:lnTo>
                  <a:lnTo>
                    <a:pt x="1435609" y="200499"/>
                  </a:lnTo>
                  <a:lnTo>
                    <a:pt x="1399582" y="172609"/>
                  </a:lnTo>
                  <a:lnTo>
                    <a:pt x="1361898" y="146526"/>
                  </a:lnTo>
                  <a:lnTo>
                    <a:pt x="1322636" y="122325"/>
                  </a:lnTo>
                  <a:lnTo>
                    <a:pt x="1281878" y="100078"/>
                  </a:lnTo>
                  <a:lnTo>
                    <a:pt x="1239705" y="79861"/>
                  </a:lnTo>
                  <a:lnTo>
                    <a:pt x="1196197" y="61745"/>
                  </a:lnTo>
                  <a:lnTo>
                    <a:pt x="1151435" y="45806"/>
                  </a:lnTo>
                  <a:lnTo>
                    <a:pt x="1105500" y="32117"/>
                  </a:lnTo>
                  <a:lnTo>
                    <a:pt x="1058473" y="20751"/>
                  </a:lnTo>
                  <a:lnTo>
                    <a:pt x="1010435" y="11783"/>
                  </a:lnTo>
                  <a:lnTo>
                    <a:pt x="961466" y="5286"/>
                  </a:lnTo>
                  <a:lnTo>
                    <a:pt x="911647" y="1333"/>
                  </a:lnTo>
                  <a:lnTo>
                    <a:pt x="8610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4940" y="2778251"/>
              <a:ext cx="1722120" cy="1571625"/>
            </a:xfrm>
            <a:custGeom>
              <a:avLst/>
              <a:gdLst/>
              <a:ahLst/>
              <a:cxnLst/>
              <a:rect l="l" t="t" r="r" b="b"/>
              <a:pathLst>
                <a:path w="1722120" h="1571625">
                  <a:moveTo>
                    <a:pt x="0" y="785622"/>
                  </a:moveTo>
                  <a:lnTo>
                    <a:pt x="1461" y="739466"/>
                  </a:lnTo>
                  <a:lnTo>
                    <a:pt x="5793" y="694012"/>
                  </a:lnTo>
                  <a:lnTo>
                    <a:pt x="12914" y="649333"/>
                  </a:lnTo>
                  <a:lnTo>
                    <a:pt x="22744" y="605503"/>
                  </a:lnTo>
                  <a:lnTo>
                    <a:pt x="35201" y="562596"/>
                  </a:lnTo>
                  <a:lnTo>
                    <a:pt x="50205" y="520685"/>
                  </a:lnTo>
                  <a:lnTo>
                    <a:pt x="67675" y="479845"/>
                  </a:lnTo>
                  <a:lnTo>
                    <a:pt x="87530" y="440149"/>
                  </a:lnTo>
                  <a:lnTo>
                    <a:pt x="109689" y="401670"/>
                  </a:lnTo>
                  <a:lnTo>
                    <a:pt x="134072" y="364483"/>
                  </a:lnTo>
                  <a:lnTo>
                    <a:pt x="160597" y="328661"/>
                  </a:lnTo>
                  <a:lnTo>
                    <a:pt x="189184" y="294278"/>
                  </a:lnTo>
                  <a:lnTo>
                    <a:pt x="219753" y="261408"/>
                  </a:lnTo>
                  <a:lnTo>
                    <a:pt x="252222" y="230124"/>
                  </a:lnTo>
                  <a:lnTo>
                    <a:pt x="286510" y="200499"/>
                  </a:lnTo>
                  <a:lnTo>
                    <a:pt x="322537" y="172609"/>
                  </a:lnTo>
                  <a:lnTo>
                    <a:pt x="360221" y="146526"/>
                  </a:lnTo>
                  <a:lnTo>
                    <a:pt x="399483" y="122325"/>
                  </a:lnTo>
                  <a:lnTo>
                    <a:pt x="440241" y="100078"/>
                  </a:lnTo>
                  <a:lnTo>
                    <a:pt x="482414" y="79861"/>
                  </a:lnTo>
                  <a:lnTo>
                    <a:pt x="525922" y="61745"/>
                  </a:lnTo>
                  <a:lnTo>
                    <a:pt x="570684" y="45806"/>
                  </a:lnTo>
                  <a:lnTo>
                    <a:pt x="616619" y="32117"/>
                  </a:lnTo>
                  <a:lnTo>
                    <a:pt x="663646" y="20751"/>
                  </a:lnTo>
                  <a:lnTo>
                    <a:pt x="711684" y="11783"/>
                  </a:lnTo>
                  <a:lnTo>
                    <a:pt x="760653" y="5286"/>
                  </a:lnTo>
                  <a:lnTo>
                    <a:pt x="810472" y="1333"/>
                  </a:lnTo>
                  <a:lnTo>
                    <a:pt x="861060" y="0"/>
                  </a:lnTo>
                  <a:lnTo>
                    <a:pt x="911647" y="1333"/>
                  </a:lnTo>
                  <a:lnTo>
                    <a:pt x="961466" y="5286"/>
                  </a:lnTo>
                  <a:lnTo>
                    <a:pt x="1010435" y="11783"/>
                  </a:lnTo>
                  <a:lnTo>
                    <a:pt x="1058473" y="20751"/>
                  </a:lnTo>
                  <a:lnTo>
                    <a:pt x="1105500" y="32117"/>
                  </a:lnTo>
                  <a:lnTo>
                    <a:pt x="1151435" y="45806"/>
                  </a:lnTo>
                  <a:lnTo>
                    <a:pt x="1196197" y="61745"/>
                  </a:lnTo>
                  <a:lnTo>
                    <a:pt x="1239705" y="79861"/>
                  </a:lnTo>
                  <a:lnTo>
                    <a:pt x="1281878" y="100078"/>
                  </a:lnTo>
                  <a:lnTo>
                    <a:pt x="1322636" y="122325"/>
                  </a:lnTo>
                  <a:lnTo>
                    <a:pt x="1361898" y="146526"/>
                  </a:lnTo>
                  <a:lnTo>
                    <a:pt x="1399582" y="172609"/>
                  </a:lnTo>
                  <a:lnTo>
                    <a:pt x="1435609" y="200499"/>
                  </a:lnTo>
                  <a:lnTo>
                    <a:pt x="1469898" y="230123"/>
                  </a:lnTo>
                  <a:lnTo>
                    <a:pt x="1502366" y="261408"/>
                  </a:lnTo>
                  <a:lnTo>
                    <a:pt x="1532935" y="294278"/>
                  </a:lnTo>
                  <a:lnTo>
                    <a:pt x="1561522" y="328661"/>
                  </a:lnTo>
                  <a:lnTo>
                    <a:pt x="1588047" y="364483"/>
                  </a:lnTo>
                  <a:lnTo>
                    <a:pt x="1612430" y="401670"/>
                  </a:lnTo>
                  <a:lnTo>
                    <a:pt x="1634589" y="440149"/>
                  </a:lnTo>
                  <a:lnTo>
                    <a:pt x="1654444" y="479845"/>
                  </a:lnTo>
                  <a:lnTo>
                    <a:pt x="1671914" y="520685"/>
                  </a:lnTo>
                  <a:lnTo>
                    <a:pt x="1686918" y="562596"/>
                  </a:lnTo>
                  <a:lnTo>
                    <a:pt x="1699375" y="605503"/>
                  </a:lnTo>
                  <a:lnTo>
                    <a:pt x="1709205" y="649333"/>
                  </a:lnTo>
                  <a:lnTo>
                    <a:pt x="1716326" y="694012"/>
                  </a:lnTo>
                  <a:lnTo>
                    <a:pt x="1720658" y="739466"/>
                  </a:lnTo>
                  <a:lnTo>
                    <a:pt x="1722119" y="785622"/>
                  </a:lnTo>
                  <a:lnTo>
                    <a:pt x="1720658" y="831777"/>
                  </a:lnTo>
                  <a:lnTo>
                    <a:pt x="1716326" y="877231"/>
                  </a:lnTo>
                  <a:lnTo>
                    <a:pt x="1709205" y="921910"/>
                  </a:lnTo>
                  <a:lnTo>
                    <a:pt x="1699375" y="965740"/>
                  </a:lnTo>
                  <a:lnTo>
                    <a:pt x="1686918" y="1008647"/>
                  </a:lnTo>
                  <a:lnTo>
                    <a:pt x="1671914" y="1050558"/>
                  </a:lnTo>
                  <a:lnTo>
                    <a:pt x="1654444" y="1091398"/>
                  </a:lnTo>
                  <a:lnTo>
                    <a:pt x="1634589" y="1131094"/>
                  </a:lnTo>
                  <a:lnTo>
                    <a:pt x="1612430" y="1169573"/>
                  </a:lnTo>
                  <a:lnTo>
                    <a:pt x="1588047" y="1206760"/>
                  </a:lnTo>
                  <a:lnTo>
                    <a:pt x="1561522" y="1242582"/>
                  </a:lnTo>
                  <a:lnTo>
                    <a:pt x="1532935" y="1276965"/>
                  </a:lnTo>
                  <a:lnTo>
                    <a:pt x="1502366" y="1309835"/>
                  </a:lnTo>
                  <a:lnTo>
                    <a:pt x="1469898" y="1341119"/>
                  </a:lnTo>
                  <a:lnTo>
                    <a:pt x="1435609" y="1370744"/>
                  </a:lnTo>
                  <a:lnTo>
                    <a:pt x="1399582" y="1398634"/>
                  </a:lnTo>
                  <a:lnTo>
                    <a:pt x="1361898" y="1424717"/>
                  </a:lnTo>
                  <a:lnTo>
                    <a:pt x="1322636" y="1448918"/>
                  </a:lnTo>
                  <a:lnTo>
                    <a:pt x="1281878" y="1471165"/>
                  </a:lnTo>
                  <a:lnTo>
                    <a:pt x="1239705" y="1491382"/>
                  </a:lnTo>
                  <a:lnTo>
                    <a:pt x="1196197" y="1509498"/>
                  </a:lnTo>
                  <a:lnTo>
                    <a:pt x="1151435" y="1525437"/>
                  </a:lnTo>
                  <a:lnTo>
                    <a:pt x="1105500" y="1539126"/>
                  </a:lnTo>
                  <a:lnTo>
                    <a:pt x="1058473" y="1550492"/>
                  </a:lnTo>
                  <a:lnTo>
                    <a:pt x="1010435" y="1559460"/>
                  </a:lnTo>
                  <a:lnTo>
                    <a:pt x="961466" y="1565957"/>
                  </a:lnTo>
                  <a:lnTo>
                    <a:pt x="911647" y="1569910"/>
                  </a:lnTo>
                  <a:lnTo>
                    <a:pt x="861060" y="1571244"/>
                  </a:lnTo>
                  <a:lnTo>
                    <a:pt x="810472" y="1569910"/>
                  </a:lnTo>
                  <a:lnTo>
                    <a:pt x="760653" y="1565957"/>
                  </a:lnTo>
                  <a:lnTo>
                    <a:pt x="711684" y="1559460"/>
                  </a:lnTo>
                  <a:lnTo>
                    <a:pt x="663646" y="1550492"/>
                  </a:lnTo>
                  <a:lnTo>
                    <a:pt x="616619" y="1539126"/>
                  </a:lnTo>
                  <a:lnTo>
                    <a:pt x="570684" y="1525437"/>
                  </a:lnTo>
                  <a:lnTo>
                    <a:pt x="525922" y="1509498"/>
                  </a:lnTo>
                  <a:lnTo>
                    <a:pt x="482414" y="1491382"/>
                  </a:lnTo>
                  <a:lnTo>
                    <a:pt x="440241" y="1471165"/>
                  </a:lnTo>
                  <a:lnTo>
                    <a:pt x="399483" y="1448918"/>
                  </a:lnTo>
                  <a:lnTo>
                    <a:pt x="360221" y="1424717"/>
                  </a:lnTo>
                  <a:lnTo>
                    <a:pt x="322537" y="1398634"/>
                  </a:lnTo>
                  <a:lnTo>
                    <a:pt x="286510" y="1370744"/>
                  </a:lnTo>
                  <a:lnTo>
                    <a:pt x="252222" y="1341120"/>
                  </a:lnTo>
                  <a:lnTo>
                    <a:pt x="219753" y="1309835"/>
                  </a:lnTo>
                  <a:lnTo>
                    <a:pt x="189184" y="1276965"/>
                  </a:lnTo>
                  <a:lnTo>
                    <a:pt x="160597" y="1242582"/>
                  </a:lnTo>
                  <a:lnTo>
                    <a:pt x="134072" y="1206760"/>
                  </a:lnTo>
                  <a:lnTo>
                    <a:pt x="109689" y="1169573"/>
                  </a:lnTo>
                  <a:lnTo>
                    <a:pt x="87530" y="1131094"/>
                  </a:lnTo>
                  <a:lnTo>
                    <a:pt x="67675" y="1091398"/>
                  </a:lnTo>
                  <a:lnTo>
                    <a:pt x="50205" y="1050558"/>
                  </a:lnTo>
                  <a:lnTo>
                    <a:pt x="35201" y="1008647"/>
                  </a:lnTo>
                  <a:lnTo>
                    <a:pt x="22744" y="965740"/>
                  </a:lnTo>
                  <a:lnTo>
                    <a:pt x="12914" y="921910"/>
                  </a:lnTo>
                  <a:lnTo>
                    <a:pt x="5793" y="877231"/>
                  </a:lnTo>
                  <a:lnTo>
                    <a:pt x="1461" y="831777"/>
                  </a:lnTo>
                  <a:lnTo>
                    <a:pt x="0" y="78562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43727" y="3329127"/>
            <a:ext cx="3054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93485" y="2997152"/>
            <a:ext cx="607060" cy="326390"/>
          </a:xfrm>
          <a:custGeom>
            <a:avLst/>
            <a:gdLst/>
            <a:ahLst/>
            <a:cxnLst/>
            <a:rect l="l" t="t" r="r" b="b"/>
            <a:pathLst>
              <a:path w="607060" h="326389">
                <a:moveTo>
                  <a:pt x="0" y="307260"/>
                </a:moveTo>
                <a:lnTo>
                  <a:pt x="53112" y="316147"/>
                </a:lnTo>
                <a:lnTo>
                  <a:pt x="104463" y="323035"/>
                </a:lnTo>
                <a:lnTo>
                  <a:pt x="152320" y="325923"/>
                </a:lnTo>
                <a:lnTo>
                  <a:pt x="194954" y="322813"/>
                </a:lnTo>
                <a:lnTo>
                  <a:pt x="230631" y="311705"/>
                </a:lnTo>
                <a:lnTo>
                  <a:pt x="262310" y="282074"/>
                </a:lnTo>
                <a:lnTo>
                  <a:pt x="282701" y="238966"/>
                </a:lnTo>
                <a:lnTo>
                  <a:pt x="298426" y="191619"/>
                </a:lnTo>
                <a:lnTo>
                  <a:pt x="316102" y="149272"/>
                </a:lnTo>
                <a:lnTo>
                  <a:pt x="333712" y="111480"/>
                </a:lnTo>
                <a:lnTo>
                  <a:pt x="348964" y="74199"/>
                </a:lnTo>
                <a:lnTo>
                  <a:pt x="368073" y="41562"/>
                </a:lnTo>
                <a:lnTo>
                  <a:pt x="397255" y="17700"/>
                </a:lnTo>
                <a:lnTo>
                  <a:pt x="439066" y="4689"/>
                </a:lnTo>
                <a:lnTo>
                  <a:pt x="489902" y="0"/>
                </a:lnTo>
                <a:lnTo>
                  <a:pt x="546738" y="859"/>
                </a:lnTo>
                <a:lnTo>
                  <a:pt x="606551" y="4492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57900" y="1481327"/>
            <a:ext cx="1385570" cy="4339590"/>
          </a:xfrm>
          <a:custGeom>
            <a:avLst/>
            <a:gdLst/>
            <a:ahLst/>
            <a:cxnLst/>
            <a:rect l="l" t="t" r="r" b="b"/>
            <a:pathLst>
              <a:path w="1385570" h="4339590">
                <a:moveTo>
                  <a:pt x="1385062" y="2102878"/>
                </a:moveTo>
                <a:lnTo>
                  <a:pt x="1383919" y="2039366"/>
                </a:lnTo>
                <a:lnTo>
                  <a:pt x="1381125" y="1988566"/>
                </a:lnTo>
                <a:lnTo>
                  <a:pt x="1376299" y="1925066"/>
                </a:lnTo>
                <a:lnTo>
                  <a:pt x="1369695" y="1861566"/>
                </a:lnTo>
                <a:lnTo>
                  <a:pt x="1361440" y="1810766"/>
                </a:lnTo>
                <a:lnTo>
                  <a:pt x="1351407" y="1747266"/>
                </a:lnTo>
                <a:lnTo>
                  <a:pt x="1339850" y="1696466"/>
                </a:lnTo>
                <a:lnTo>
                  <a:pt x="1326642" y="1632966"/>
                </a:lnTo>
                <a:lnTo>
                  <a:pt x="1312037" y="1582166"/>
                </a:lnTo>
                <a:lnTo>
                  <a:pt x="1295908" y="1531366"/>
                </a:lnTo>
                <a:lnTo>
                  <a:pt x="1278382" y="1480566"/>
                </a:lnTo>
                <a:lnTo>
                  <a:pt x="1259586" y="1429766"/>
                </a:lnTo>
                <a:lnTo>
                  <a:pt x="1239647" y="1378966"/>
                </a:lnTo>
                <a:lnTo>
                  <a:pt x="1218438" y="1328166"/>
                </a:lnTo>
                <a:lnTo>
                  <a:pt x="1196086" y="1277366"/>
                </a:lnTo>
                <a:lnTo>
                  <a:pt x="1172718" y="1239266"/>
                </a:lnTo>
                <a:lnTo>
                  <a:pt x="1148334" y="1188466"/>
                </a:lnTo>
                <a:lnTo>
                  <a:pt x="1122934" y="1150366"/>
                </a:lnTo>
                <a:lnTo>
                  <a:pt x="1096645" y="1112266"/>
                </a:lnTo>
                <a:lnTo>
                  <a:pt x="1083310" y="1086866"/>
                </a:lnTo>
                <a:lnTo>
                  <a:pt x="1069721" y="1074166"/>
                </a:lnTo>
                <a:lnTo>
                  <a:pt x="1055878" y="1061466"/>
                </a:lnTo>
                <a:lnTo>
                  <a:pt x="1041908" y="1036066"/>
                </a:lnTo>
                <a:lnTo>
                  <a:pt x="1013333" y="1010666"/>
                </a:lnTo>
                <a:lnTo>
                  <a:pt x="998728" y="985266"/>
                </a:lnTo>
                <a:lnTo>
                  <a:pt x="969391" y="959866"/>
                </a:lnTo>
                <a:lnTo>
                  <a:pt x="939292" y="934466"/>
                </a:lnTo>
                <a:lnTo>
                  <a:pt x="893318" y="896366"/>
                </a:lnTo>
                <a:lnTo>
                  <a:pt x="877824" y="896366"/>
                </a:lnTo>
                <a:lnTo>
                  <a:pt x="846328" y="870966"/>
                </a:lnTo>
                <a:lnTo>
                  <a:pt x="830453" y="870966"/>
                </a:lnTo>
                <a:lnTo>
                  <a:pt x="814578" y="858266"/>
                </a:lnTo>
                <a:lnTo>
                  <a:pt x="798576" y="858266"/>
                </a:lnTo>
                <a:lnTo>
                  <a:pt x="782447" y="845566"/>
                </a:lnTo>
                <a:lnTo>
                  <a:pt x="734060" y="845566"/>
                </a:lnTo>
                <a:lnTo>
                  <a:pt x="717931" y="832866"/>
                </a:lnTo>
                <a:lnTo>
                  <a:pt x="701675" y="832866"/>
                </a:lnTo>
                <a:lnTo>
                  <a:pt x="669671" y="845566"/>
                </a:lnTo>
                <a:lnTo>
                  <a:pt x="574294" y="845566"/>
                </a:lnTo>
                <a:lnTo>
                  <a:pt x="542925" y="858266"/>
                </a:lnTo>
                <a:lnTo>
                  <a:pt x="511924" y="858266"/>
                </a:lnTo>
                <a:lnTo>
                  <a:pt x="450977" y="883666"/>
                </a:lnTo>
                <a:lnTo>
                  <a:pt x="421259" y="883666"/>
                </a:lnTo>
                <a:lnTo>
                  <a:pt x="363601" y="909066"/>
                </a:lnTo>
                <a:lnTo>
                  <a:pt x="335661" y="921766"/>
                </a:lnTo>
                <a:lnTo>
                  <a:pt x="308610" y="934466"/>
                </a:lnTo>
                <a:lnTo>
                  <a:pt x="282321" y="959866"/>
                </a:lnTo>
                <a:lnTo>
                  <a:pt x="256921" y="972566"/>
                </a:lnTo>
                <a:lnTo>
                  <a:pt x="232410" y="985266"/>
                </a:lnTo>
                <a:lnTo>
                  <a:pt x="208915" y="1010666"/>
                </a:lnTo>
                <a:lnTo>
                  <a:pt x="186436" y="1023366"/>
                </a:lnTo>
                <a:lnTo>
                  <a:pt x="165100" y="1036066"/>
                </a:lnTo>
                <a:lnTo>
                  <a:pt x="144907" y="1061466"/>
                </a:lnTo>
                <a:lnTo>
                  <a:pt x="125984" y="1074166"/>
                </a:lnTo>
                <a:lnTo>
                  <a:pt x="108331" y="1099566"/>
                </a:lnTo>
                <a:lnTo>
                  <a:pt x="92202" y="1124966"/>
                </a:lnTo>
                <a:lnTo>
                  <a:pt x="77343" y="1137666"/>
                </a:lnTo>
                <a:lnTo>
                  <a:pt x="64008" y="1163066"/>
                </a:lnTo>
                <a:lnTo>
                  <a:pt x="52197" y="1188466"/>
                </a:lnTo>
                <a:lnTo>
                  <a:pt x="44450" y="1198156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1233766"/>
                </a:lnTo>
                <a:lnTo>
                  <a:pt x="26924" y="1251966"/>
                </a:lnTo>
                <a:lnTo>
                  <a:pt x="21971" y="1277366"/>
                </a:lnTo>
                <a:lnTo>
                  <a:pt x="19050" y="1290066"/>
                </a:lnTo>
                <a:lnTo>
                  <a:pt x="18034" y="1315466"/>
                </a:lnTo>
                <a:lnTo>
                  <a:pt x="30734" y="1315466"/>
                </a:lnTo>
                <a:lnTo>
                  <a:pt x="31623" y="1290066"/>
                </a:lnTo>
                <a:lnTo>
                  <a:pt x="31750" y="1289519"/>
                </a:lnTo>
                <a:lnTo>
                  <a:pt x="31750" y="1297432"/>
                </a:lnTo>
                <a:lnTo>
                  <a:pt x="44450" y="1297432"/>
                </a:lnTo>
                <a:lnTo>
                  <a:pt x="44450" y="1231455"/>
                </a:lnTo>
                <a:lnTo>
                  <a:pt x="45720" y="1226566"/>
                </a:lnTo>
                <a:lnTo>
                  <a:pt x="45593" y="1226566"/>
                </a:lnTo>
                <a:lnTo>
                  <a:pt x="53848" y="1213866"/>
                </a:lnTo>
                <a:lnTo>
                  <a:pt x="53721" y="1213866"/>
                </a:lnTo>
                <a:lnTo>
                  <a:pt x="63627" y="1188466"/>
                </a:lnTo>
                <a:lnTo>
                  <a:pt x="63500" y="1188466"/>
                </a:lnTo>
                <a:lnTo>
                  <a:pt x="75057" y="1163066"/>
                </a:lnTo>
                <a:lnTo>
                  <a:pt x="74803" y="1163066"/>
                </a:lnTo>
                <a:lnTo>
                  <a:pt x="88011" y="1150366"/>
                </a:lnTo>
                <a:lnTo>
                  <a:pt x="87757" y="1150366"/>
                </a:lnTo>
                <a:lnTo>
                  <a:pt x="102362" y="1124966"/>
                </a:lnTo>
                <a:lnTo>
                  <a:pt x="102235" y="1124966"/>
                </a:lnTo>
                <a:lnTo>
                  <a:pt x="118237" y="1112266"/>
                </a:lnTo>
                <a:lnTo>
                  <a:pt x="117983" y="1112266"/>
                </a:lnTo>
                <a:lnTo>
                  <a:pt x="135382" y="1086866"/>
                </a:lnTo>
                <a:lnTo>
                  <a:pt x="135255" y="1086866"/>
                </a:lnTo>
                <a:lnTo>
                  <a:pt x="153924" y="1074166"/>
                </a:lnTo>
                <a:lnTo>
                  <a:pt x="153670" y="1074166"/>
                </a:lnTo>
                <a:lnTo>
                  <a:pt x="173736" y="1048766"/>
                </a:lnTo>
                <a:lnTo>
                  <a:pt x="173482" y="1048766"/>
                </a:lnTo>
                <a:lnTo>
                  <a:pt x="194691" y="1036066"/>
                </a:lnTo>
                <a:lnTo>
                  <a:pt x="194437" y="1036066"/>
                </a:lnTo>
                <a:lnTo>
                  <a:pt x="216662" y="1010666"/>
                </a:lnTo>
                <a:lnTo>
                  <a:pt x="216408" y="1010666"/>
                </a:lnTo>
                <a:lnTo>
                  <a:pt x="239776" y="997966"/>
                </a:lnTo>
                <a:lnTo>
                  <a:pt x="239522" y="997966"/>
                </a:lnTo>
                <a:lnTo>
                  <a:pt x="263779" y="985266"/>
                </a:lnTo>
                <a:lnTo>
                  <a:pt x="263652" y="985266"/>
                </a:lnTo>
                <a:lnTo>
                  <a:pt x="288925" y="959866"/>
                </a:lnTo>
                <a:lnTo>
                  <a:pt x="288671" y="972566"/>
                </a:lnTo>
                <a:lnTo>
                  <a:pt x="301752" y="959866"/>
                </a:lnTo>
                <a:lnTo>
                  <a:pt x="314833" y="947166"/>
                </a:lnTo>
                <a:lnTo>
                  <a:pt x="314579" y="947166"/>
                </a:lnTo>
                <a:lnTo>
                  <a:pt x="341376" y="934466"/>
                </a:lnTo>
                <a:lnTo>
                  <a:pt x="341249" y="934466"/>
                </a:lnTo>
                <a:lnTo>
                  <a:pt x="368808" y="921766"/>
                </a:lnTo>
                <a:lnTo>
                  <a:pt x="368681" y="921766"/>
                </a:lnTo>
                <a:lnTo>
                  <a:pt x="397002" y="909066"/>
                </a:lnTo>
                <a:lnTo>
                  <a:pt x="396875" y="909066"/>
                </a:lnTo>
                <a:lnTo>
                  <a:pt x="425704" y="896366"/>
                </a:lnTo>
                <a:lnTo>
                  <a:pt x="454774" y="896366"/>
                </a:lnTo>
                <a:lnTo>
                  <a:pt x="484746" y="883666"/>
                </a:lnTo>
                <a:lnTo>
                  <a:pt x="484505" y="883666"/>
                </a:lnTo>
                <a:lnTo>
                  <a:pt x="514972" y="870966"/>
                </a:lnTo>
                <a:lnTo>
                  <a:pt x="545338" y="870966"/>
                </a:lnTo>
                <a:lnTo>
                  <a:pt x="576453" y="858266"/>
                </a:lnTo>
                <a:lnTo>
                  <a:pt x="638556" y="858266"/>
                </a:lnTo>
                <a:lnTo>
                  <a:pt x="670306" y="845566"/>
                </a:lnTo>
                <a:lnTo>
                  <a:pt x="717042" y="845566"/>
                </a:lnTo>
                <a:lnTo>
                  <a:pt x="732790" y="858266"/>
                </a:lnTo>
                <a:lnTo>
                  <a:pt x="778891" y="858266"/>
                </a:lnTo>
                <a:lnTo>
                  <a:pt x="794766" y="870966"/>
                </a:lnTo>
                <a:lnTo>
                  <a:pt x="809879" y="870966"/>
                </a:lnTo>
                <a:lnTo>
                  <a:pt x="825500" y="883666"/>
                </a:lnTo>
                <a:lnTo>
                  <a:pt x="840613" y="883666"/>
                </a:lnTo>
                <a:lnTo>
                  <a:pt x="855980" y="896366"/>
                </a:lnTo>
                <a:lnTo>
                  <a:pt x="855853" y="896366"/>
                </a:lnTo>
                <a:lnTo>
                  <a:pt x="871347" y="909066"/>
                </a:lnTo>
                <a:lnTo>
                  <a:pt x="886206" y="909066"/>
                </a:lnTo>
                <a:lnTo>
                  <a:pt x="901446" y="921766"/>
                </a:lnTo>
                <a:lnTo>
                  <a:pt x="901319" y="921766"/>
                </a:lnTo>
                <a:lnTo>
                  <a:pt x="916432" y="934466"/>
                </a:lnTo>
                <a:lnTo>
                  <a:pt x="916305" y="934466"/>
                </a:lnTo>
                <a:lnTo>
                  <a:pt x="931291" y="947166"/>
                </a:lnTo>
                <a:lnTo>
                  <a:pt x="931164" y="947166"/>
                </a:lnTo>
                <a:lnTo>
                  <a:pt x="946150" y="959866"/>
                </a:lnTo>
                <a:lnTo>
                  <a:pt x="946023" y="959866"/>
                </a:lnTo>
                <a:lnTo>
                  <a:pt x="960882" y="972566"/>
                </a:lnTo>
                <a:lnTo>
                  <a:pt x="960755" y="972566"/>
                </a:lnTo>
                <a:lnTo>
                  <a:pt x="975360" y="985266"/>
                </a:lnTo>
                <a:lnTo>
                  <a:pt x="975233" y="985266"/>
                </a:lnTo>
                <a:lnTo>
                  <a:pt x="989711" y="997966"/>
                </a:lnTo>
                <a:lnTo>
                  <a:pt x="989584" y="997966"/>
                </a:lnTo>
                <a:lnTo>
                  <a:pt x="1004062" y="1010666"/>
                </a:lnTo>
                <a:lnTo>
                  <a:pt x="1003935" y="1010666"/>
                </a:lnTo>
                <a:lnTo>
                  <a:pt x="1018159" y="1036066"/>
                </a:lnTo>
                <a:lnTo>
                  <a:pt x="1018032" y="1036066"/>
                </a:lnTo>
                <a:lnTo>
                  <a:pt x="1032129" y="1048766"/>
                </a:lnTo>
                <a:lnTo>
                  <a:pt x="1045972" y="1061466"/>
                </a:lnTo>
                <a:lnTo>
                  <a:pt x="1045845" y="1061466"/>
                </a:lnTo>
                <a:lnTo>
                  <a:pt x="1059561" y="1086866"/>
                </a:lnTo>
                <a:lnTo>
                  <a:pt x="1073023" y="1099566"/>
                </a:lnTo>
                <a:lnTo>
                  <a:pt x="1072896" y="1099566"/>
                </a:lnTo>
                <a:lnTo>
                  <a:pt x="1086231" y="1112266"/>
                </a:lnTo>
                <a:lnTo>
                  <a:pt x="1112266" y="1163066"/>
                </a:lnTo>
                <a:lnTo>
                  <a:pt x="1112139" y="1150366"/>
                </a:lnTo>
                <a:lnTo>
                  <a:pt x="1137412" y="1201166"/>
                </a:lnTo>
                <a:lnTo>
                  <a:pt x="1137285" y="1201166"/>
                </a:lnTo>
                <a:lnTo>
                  <a:pt x="1161542" y="1239266"/>
                </a:lnTo>
                <a:lnTo>
                  <a:pt x="1161415" y="1239266"/>
                </a:lnTo>
                <a:lnTo>
                  <a:pt x="1184783" y="1290066"/>
                </a:lnTo>
                <a:lnTo>
                  <a:pt x="1184656" y="1290066"/>
                </a:lnTo>
                <a:lnTo>
                  <a:pt x="1206881" y="1328166"/>
                </a:lnTo>
                <a:lnTo>
                  <a:pt x="1206754" y="1328166"/>
                </a:lnTo>
                <a:lnTo>
                  <a:pt x="1227963" y="1378966"/>
                </a:lnTo>
                <a:lnTo>
                  <a:pt x="1227836" y="1378966"/>
                </a:lnTo>
                <a:lnTo>
                  <a:pt x="1247775" y="1429766"/>
                </a:lnTo>
                <a:lnTo>
                  <a:pt x="1266444" y="1480566"/>
                </a:lnTo>
                <a:lnTo>
                  <a:pt x="1283843" y="1531366"/>
                </a:lnTo>
                <a:lnTo>
                  <a:pt x="1299845" y="1582166"/>
                </a:lnTo>
                <a:lnTo>
                  <a:pt x="1299718" y="1582166"/>
                </a:lnTo>
                <a:lnTo>
                  <a:pt x="1314323" y="1645666"/>
                </a:lnTo>
                <a:lnTo>
                  <a:pt x="1327404" y="1696466"/>
                </a:lnTo>
                <a:lnTo>
                  <a:pt x="1338961" y="1759966"/>
                </a:lnTo>
                <a:lnTo>
                  <a:pt x="1348867" y="1810766"/>
                </a:lnTo>
                <a:lnTo>
                  <a:pt x="1363726" y="1925066"/>
                </a:lnTo>
                <a:lnTo>
                  <a:pt x="1363599" y="1925066"/>
                </a:lnTo>
                <a:lnTo>
                  <a:pt x="1368425" y="1988566"/>
                </a:lnTo>
                <a:lnTo>
                  <a:pt x="1371219" y="2039366"/>
                </a:lnTo>
                <a:lnTo>
                  <a:pt x="1372362" y="2102878"/>
                </a:lnTo>
                <a:lnTo>
                  <a:pt x="1371473" y="2166366"/>
                </a:lnTo>
                <a:lnTo>
                  <a:pt x="1368552" y="2217166"/>
                </a:lnTo>
                <a:lnTo>
                  <a:pt x="1363980" y="2280666"/>
                </a:lnTo>
                <a:lnTo>
                  <a:pt x="1357630" y="2331466"/>
                </a:lnTo>
                <a:lnTo>
                  <a:pt x="1349375" y="2394966"/>
                </a:lnTo>
                <a:lnTo>
                  <a:pt x="1339723" y="2445766"/>
                </a:lnTo>
                <a:lnTo>
                  <a:pt x="1328420" y="2509266"/>
                </a:lnTo>
                <a:lnTo>
                  <a:pt x="1315593" y="2560066"/>
                </a:lnTo>
                <a:lnTo>
                  <a:pt x="1301242" y="2623566"/>
                </a:lnTo>
                <a:lnTo>
                  <a:pt x="1301369" y="2623566"/>
                </a:lnTo>
                <a:lnTo>
                  <a:pt x="1285621" y="2674366"/>
                </a:lnTo>
                <a:lnTo>
                  <a:pt x="1268603" y="2725166"/>
                </a:lnTo>
                <a:lnTo>
                  <a:pt x="1250315" y="2775966"/>
                </a:lnTo>
                <a:lnTo>
                  <a:pt x="1250442" y="2775966"/>
                </a:lnTo>
                <a:lnTo>
                  <a:pt x="1230757" y="2826766"/>
                </a:lnTo>
                <a:lnTo>
                  <a:pt x="1230884" y="2826766"/>
                </a:lnTo>
                <a:lnTo>
                  <a:pt x="1210183" y="2877566"/>
                </a:lnTo>
                <a:lnTo>
                  <a:pt x="1210310" y="2877566"/>
                </a:lnTo>
                <a:lnTo>
                  <a:pt x="1188466" y="2915666"/>
                </a:lnTo>
                <a:lnTo>
                  <a:pt x="1188593" y="2915666"/>
                </a:lnTo>
                <a:lnTo>
                  <a:pt x="1165860" y="2966466"/>
                </a:lnTo>
                <a:lnTo>
                  <a:pt x="1142111" y="3004566"/>
                </a:lnTo>
                <a:lnTo>
                  <a:pt x="1142238" y="3004566"/>
                </a:lnTo>
                <a:lnTo>
                  <a:pt x="1117473" y="3042666"/>
                </a:lnTo>
                <a:lnTo>
                  <a:pt x="1117600" y="3042666"/>
                </a:lnTo>
                <a:lnTo>
                  <a:pt x="1092073" y="3093466"/>
                </a:lnTo>
                <a:lnTo>
                  <a:pt x="1092200" y="3093466"/>
                </a:lnTo>
                <a:lnTo>
                  <a:pt x="1079119" y="3106166"/>
                </a:lnTo>
                <a:lnTo>
                  <a:pt x="1079246" y="3106166"/>
                </a:lnTo>
                <a:lnTo>
                  <a:pt x="1065911" y="3118866"/>
                </a:lnTo>
                <a:lnTo>
                  <a:pt x="1052449" y="3144266"/>
                </a:lnTo>
                <a:lnTo>
                  <a:pt x="1052576" y="3144266"/>
                </a:lnTo>
                <a:lnTo>
                  <a:pt x="1038987" y="3156966"/>
                </a:lnTo>
                <a:lnTo>
                  <a:pt x="1039114" y="3156966"/>
                </a:lnTo>
                <a:lnTo>
                  <a:pt x="1025271" y="3169666"/>
                </a:lnTo>
                <a:lnTo>
                  <a:pt x="1025398" y="3169666"/>
                </a:lnTo>
                <a:lnTo>
                  <a:pt x="1011428" y="3195066"/>
                </a:lnTo>
                <a:lnTo>
                  <a:pt x="1011555" y="3195066"/>
                </a:lnTo>
                <a:lnTo>
                  <a:pt x="997458" y="3207766"/>
                </a:lnTo>
                <a:lnTo>
                  <a:pt x="997585" y="3207766"/>
                </a:lnTo>
                <a:lnTo>
                  <a:pt x="983361" y="3220466"/>
                </a:lnTo>
                <a:lnTo>
                  <a:pt x="983488" y="3220466"/>
                </a:lnTo>
                <a:lnTo>
                  <a:pt x="969010" y="3233166"/>
                </a:lnTo>
                <a:lnTo>
                  <a:pt x="969137" y="3233166"/>
                </a:lnTo>
                <a:lnTo>
                  <a:pt x="954659" y="3245866"/>
                </a:lnTo>
                <a:lnTo>
                  <a:pt x="954786" y="3245866"/>
                </a:lnTo>
                <a:lnTo>
                  <a:pt x="940181" y="3258566"/>
                </a:lnTo>
                <a:lnTo>
                  <a:pt x="940308" y="3258566"/>
                </a:lnTo>
                <a:lnTo>
                  <a:pt x="925576" y="3271266"/>
                </a:lnTo>
                <a:lnTo>
                  <a:pt x="925703" y="3271266"/>
                </a:lnTo>
                <a:lnTo>
                  <a:pt x="910844" y="3283966"/>
                </a:lnTo>
                <a:lnTo>
                  <a:pt x="911098" y="3283966"/>
                </a:lnTo>
                <a:lnTo>
                  <a:pt x="896112" y="3296666"/>
                </a:lnTo>
                <a:lnTo>
                  <a:pt x="881507" y="3296666"/>
                </a:lnTo>
                <a:lnTo>
                  <a:pt x="866267" y="3309366"/>
                </a:lnTo>
                <a:lnTo>
                  <a:pt x="866521" y="3309366"/>
                </a:lnTo>
                <a:lnTo>
                  <a:pt x="851281" y="3322066"/>
                </a:lnTo>
                <a:lnTo>
                  <a:pt x="836549" y="3322066"/>
                </a:lnTo>
                <a:lnTo>
                  <a:pt x="821182" y="3334766"/>
                </a:lnTo>
                <a:lnTo>
                  <a:pt x="806450" y="3334766"/>
                </a:lnTo>
                <a:lnTo>
                  <a:pt x="790956" y="3347466"/>
                </a:lnTo>
                <a:lnTo>
                  <a:pt x="592823" y="3347466"/>
                </a:lnTo>
                <a:lnTo>
                  <a:pt x="562356" y="3334766"/>
                </a:lnTo>
                <a:lnTo>
                  <a:pt x="532638" y="3334766"/>
                </a:lnTo>
                <a:lnTo>
                  <a:pt x="502793" y="3322066"/>
                </a:lnTo>
                <a:lnTo>
                  <a:pt x="503047" y="3322066"/>
                </a:lnTo>
                <a:lnTo>
                  <a:pt x="473570" y="3309366"/>
                </a:lnTo>
                <a:lnTo>
                  <a:pt x="445122" y="3309366"/>
                </a:lnTo>
                <a:lnTo>
                  <a:pt x="416814" y="3296666"/>
                </a:lnTo>
                <a:lnTo>
                  <a:pt x="416941" y="3296666"/>
                </a:lnTo>
                <a:lnTo>
                  <a:pt x="389255" y="3283966"/>
                </a:lnTo>
                <a:lnTo>
                  <a:pt x="389509" y="3283966"/>
                </a:lnTo>
                <a:lnTo>
                  <a:pt x="362458" y="3271266"/>
                </a:lnTo>
                <a:lnTo>
                  <a:pt x="362585" y="3271266"/>
                </a:lnTo>
                <a:lnTo>
                  <a:pt x="336296" y="3258566"/>
                </a:lnTo>
                <a:lnTo>
                  <a:pt x="336423" y="3258566"/>
                </a:lnTo>
                <a:lnTo>
                  <a:pt x="310896" y="3233166"/>
                </a:lnTo>
                <a:lnTo>
                  <a:pt x="311150" y="3233166"/>
                </a:lnTo>
                <a:lnTo>
                  <a:pt x="286385" y="3220466"/>
                </a:lnTo>
                <a:lnTo>
                  <a:pt x="286512" y="3220466"/>
                </a:lnTo>
                <a:lnTo>
                  <a:pt x="262763" y="3207766"/>
                </a:lnTo>
                <a:lnTo>
                  <a:pt x="263017" y="3207766"/>
                </a:lnTo>
                <a:lnTo>
                  <a:pt x="240157" y="3195066"/>
                </a:lnTo>
                <a:lnTo>
                  <a:pt x="240411" y="3195066"/>
                </a:lnTo>
                <a:lnTo>
                  <a:pt x="218567" y="3169666"/>
                </a:lnTo>
                <a:lnTo>
                  <a:pt x="218821" y="3169666"/>
                </a:lnTo>
                <a:lnTo>
                  <a:pt x="198120" y="3156966"/>
                </a:lnTo>
                <a:lnTo>
                  <a:pt x="198374" y="3156966"/>
                </a:lnTo>
                <a:lnTo>
                  <a:pt x="178689" y="3131566"/>
                </a:lnTo>
                <a:lnTo>
                  <a:pt x="178943" y="3131566"/>
                </a:lnTo>
                <a:lnTo>
                  <a:pt x="160655" y="3118866"/>
                </a:lnTo>
                <a:lnTo>
                  <a:pt x="160782" y="3118866"/>
                </a:lnTo>
                <a:lnTo>
                  <a:pt x="143764" y="3093466"/>
                </a:lnTo>
                <a:lnTo>
                  <a:pt x="144018" y="3093466"/>
                </a:lnTo>
                <a:lnTo>
                  <a:pt x="128270" y="3080766"/>
                </a:lnTo>
                <a:lnTo>
                  <a:pt x="128397" y="3080766"/>
                </a:lnTo>
                <a:lnTo>
                  <a:pt x="114046" y="3055366"/>
                </a:lnTo>
                <a:lnTo>
                  <a:pt x="114300" y="3055366"/>
                </a:lnTo>
                <a:lnTo>
                  <a:pt x="101473" y="3042666"/>
                </a:lnTo>
                <a:lnTo>
                  <a:pt x="101600" y="3042666"/>
                </a:lnTo>
                <a:lnTo>
                  <a:pt x="90297" y="3017266"/>
                </a:lnTo>
                <a:lnTo>
                  <a:pt x="90424" y="3017266"/>
                </a:lnTo>
                <a:lnTo>
                  <a:pt x="80772" y="2991866"/>
                </a:lnTo>
                <a:lnTo>
                  <a:pt x="80899" y="2991866"/>
                </a:lnTo>
                <a:lnTo>
                  <a:pt x="72771" y="2979166"/>
                </a:lnTo>
                <a:lnTo>
                  <a:pt x="73025" y="2979166"/>
                </a:lnTo>
                <a:lnTo>
                  <a:pt x="68618" y="2959189"/>
                </a:lnTo>
                <a:lnTo>
                  <a:pt x="100711" y="2953766"/>
                </a:lnTo>
                <a:lnTo>
                  <a:pt x="51943" y="2890266"/>
                </a:lnTo>
                <a:lnTo>
                  <a:pt x="50787" y="2893568"/>
                </a:lnTo>
                <a:lnTo>
                  <a:pt x="38100" y="2868168"/>
                </a:lnTo>
                <a:lnTo>
                  <a:pt x="0" y="2944368"/>
                </a:lnTo>
                <a:lnTo>
                  <a:pt x="31750" y="2944368"/>
                </a:lnTo>
                <a:lnTo>
                  <a:pt x="31750" y="2948241"/>
                </a:lnTo>
                <a:lnTo>
                  <a:pt x="25400" y="2966466"/>
                </a:lnTo>
                <a:lnTo>
                  <a:pt x="31750" y="2965399"/>
                </a:lnTo>
                <a:lnTo>
                  <a:pt x="31750" y="4338993"/>
                </a:lnTo>
                <a:lnTo>
                  <a:pt x="44450" y="4338993"/>
                </a:lnTo>
                <a:lnTo>
                  <a:pt x="44450" y="2963265"/>
                </a:lnTo>
                <a:lnTo>
                  <a:pt x="56654" y="2961195"/>
                </a:lnTo>
                <a:lnTo>
                  <a:pt x="60706" y="2979166"/>
                </a:lnTo>
                <a:lnTo>
                  <a:pt x="69088" y="3004566"/>
                </a:lnTo>
                <a:lnTo>
                  <a:pt x="78994" y="3017266"/>
                </a:lnTo>
                <a:lnTo>
                  <a:pt x="90551" y="3042666"/>
                </a:lnTo>
                <a:lnTo>
                  <a:pt x="103505" y="3068066"/>
                </a:lnTo>
                <a:lnTo>
                  <a:pt x="118110" y="3080766"/>
                </a:lnTo>
                <a:lnTo>
                  <a:pt x="134112" y="3106166"/>
                </a:lnTo>
                <a:lnTo>
                  <a:pt x="151257" y="3131566"/>
                </a:lnTo>
                <a:lnTo>
                  <a:pt x="169799" y="3144266"/>
                </a:lnTo>
                <a:lnTo>
                  <a:pt x="189611" y="3169666"/>
                </a:lnTo>
                <a:lnTo>
                  <a:pt x="210566" y="3182366"/>
                </a:lnTo>
                <a:lnTo>
                  <a:pt x="232537" y="3195066"/>
                </a:lnTo>
                <a:lnTo>
                  <a:pt x="255524" y="3220466"/>
                </a:lnTo>
                <a:lnTo>
                  <a:pt x="279527" y="3233166"/>
                </a:lnTo>
                <a:lnTo>
                  <a:pt x="304419" y="3245866"/>
                </a:lnTo>
                <a:lnTo>
                  <a:pt x="330200" y="3258566"/>
                </a:lnTo>
                <a:lnTo>
                  <a:pt x="356743" y="3283966"/>
                </a:lnTo>
                <a:lnTo>
                  <a:pt x="384048" y="3296666"/>
                </a:lnTo>
                <a:lnTo>
                  <a:pt x="411988" y="3309366"/>
                </a:lnTo>
                <a:lnTo>
                  <a:pt x="440563" y="3309366"/>
                </a:lnTo>
                <a:lnTo>
                  <a:pt x="469646" y="3322066"/>
                </a:lnTo>
                <a:lnTo>
                  <a:pt x="529323" y="3347466"/>
                </a:lnTo>
                <a:lnTo>
                  <a:pt x="559816" y="3347466"/>
                </a:lnTo>
                <a:lnTo>
                  <a:pt x="590550" y="3360166"/>
                </a:lnTo>
                <a:lnTo>
                  <a:pt x="794639" y="3360166"/>
                </a:lnTo>
                <a:lnTo>
                  <a:pt x="810387" y="3347466"/>
                </a:lnTo>
                <a:lnTo>
                  <a:pt x="826008" y="3347466"/>
                </a:lnTo>
                <a:lnTo>
                  <a:pt x="841629" y="3334766"/>
                </a:lnTo>
                <a:lnTo>
                  <a:pt x="857123" y="3334766"/>
                </a:lnTo>
                <a:lnTo>
                  <a:pt x="887984" y="3309366"/>
                </a:lnTo>
                <a:lnTo>
                  <a:pt x="903224" y="3309366"/>
                </a:lnTo>
                <a:lnTo>
                  <a:pt x="918464" y="3296666"/>
                </a:lnTo>
                <a:lnTo>
                  <a:pt x="963168" y="3258566"/>
                </a:lnTo>
                <a:lnTo>
                  <a:pt x="1006729" y="3220466"/>
                </a:lnTo>
                <a:lnTo>
                  <a:pt x="1020953" y="3195066"/>
                </a:lnTo>
                <a:lnTo>
                  <a:pt x="1048893" y="3169666"/>
                </a:lnTo>
                <a:lnTo>
                  <a:pt x="1062609" y="3144266"/>
                </a:lnTo>
                <a:lnTo>
                  <a:pt x="1089533" y="3118866"/>
                </a:lnTo>
                <a:lnTo>
                  <a:pt x="1102614" y="3093466"/>
                </a:lnTo>
                <a:lnTo>
                  <a:pt x="1128268" y="3055366"/>
                </a:lnTo>
                <a:lnTo>
                  <a:pt x="1153160" y="3017266"/>
                </a:lnTo>
                <a:lnTo>
                  <a:pt x="1177036" y="2966466"/>
                </a:lnTo>
                <a:lnTo>
                  <a:pt x="1200023" y="2928366"/>
                </a:lnTo>
                <a:lnTo>
                  <a:pt x="1221867" y="2877566"/>
                </a:lnTo>
                <a:lnTo>
                  <a:pt x="1242568" y="2826766"/>
                </a:lnTo>
                <a:lnTo>
                  <a:pt x="1262253" y="2775966"/>
                </a:lnTo>
                <a:lnTo>
                  <a:pt x="1280668" y="2725166"/>
                </a:lnTo>
                <a:lnTo>
                  <a:pt x="1297813" y="2674366"/>
                </a:lnTo>
                <a:lnTo>
                  <a:pt x="1313561" y="2623566"/>
                </a:lnTo>
                <a:lnTo>
                  <a:pt x="1327912" y="2560066"/>
                </a:lnTo>
                <a:lnTo>
                  <a:pt x="1340866" y="2509266"/>
                </a:lnTo>
                <a:lnTo>
                  <a:pt x="1352169" y="2458466"/>
                </a:lnTo>
                <a:lnTo>
                  <a:pt x="1361948" y="2394966"/>
                </a:lnTo>
                <a:lnTo>
                  <a:pt x="1370203" y="2344166"/>
                </a:lnTo>
                <a:lnTo>
                  <a:pt x="1376553" y="2280666"/>
                </a:lnTo>
                <a:lnTo>
                  <a:pt x="1381252" y="2217166"/>
                </a:lnTo>
                <a:lnTo>
                  <a:pt x="1384173" y="2166366"/>
                </a:lnTo>
                <a:lnTo>
                  <a:pt x="1385062" y="2102878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317</a:t>
            </a:fld>
            <a:endParaRPr dirty="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2042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455F51"/>
                </a:solidFill>
              </a:rPr>
              <a:t>another </a:t>
            </a:r>
            <a:r>
              <a:rPr sz="3000" spc="-35" dirty="0">
                <a:solidFill>
                  <a:srgbClr val="455F51"/>
                </a:solidFill>
              </a:rPr>
              <a:t>way </a:t>
            </a:r>
            <a:r>
              <a:rPr sz="3000" spc="-10" dirty="0">
                <a:solidFill>
                  <a:srgbClr val="455F51"/>
                </a:solidFill>
              </a:rPr>
              <a:t>to </a:t>
            </a:r>
            <a:r>
              <a:rPr sz="3000" spc="-5" dirty="0">
                <a:solidFill>
                  <a:srgbClr val="455F51"/>
                </a:solidFill>
              </a:rPr>
              <a:t>look </a:t>
            </a:r>
            <a:r>
              <a:rPr sz="3000" spc="-670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at</a:t>
            </a:r>
            <a:r>
              <a:rPr sz="3000" spc="-20" dirty="0">
                <a:solidFill>
                  <a:srgbClr val="455F51"/>
                </a:solidFill>
              </a:rPr>
              <a:t> </a:t>
            </a:r>
            <a:r>
              <a:rPr sz="3000" dirty="0">
                <a:solidFill>
                  <a:srgbClr val="455F51"/>
                </a:solidFill>
              </a:rPr>
              <a:t>it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2269426" y="2554414"/>
            <a:ext cx="1749425" cy="1557655"/>
            <a:chOff x="2269426" y="2554414"/>
            <a:chExt cx="1749425" cy="1557655"/>
          </a:xfrm>
        </p:grpSpPr>
        <p:sp>
          <p:nvSpPr>
            <p:cNvPr id="8" name="object 8"/>
            <p:cNvSpPr/>
            <p:nvPr/>
          </p:nvSpPr>
          <p:spPr>
            <a:xfrm>
              <a:off x="2283714" y="2568701"/>
              <a:ext cx="1720850" cy="1529080"/>
            </a:xfrm>
            <a:custGeom>
              <a:avLst/>
              <a:gdLst/>
              <a:ahLst/>
              <a:cxnLst/>
              <a:rect l="l" t="t" r="r" b="b"/>
              <a:pathLst>
                <a:path w="1720850" h="1529079">
                  <a:moveTo>
                    <a:pt x="860298" y="0"/>
                  </a:moveTo>
                  <a:lnTo>
                    <a:pt x="809751" y="1297"/>
                  </a:lnTo>
                  <a:lnTo>
                    <a:pt x="759973" y="5141"/>
                  </a:lnTo>
                  <a:lnTo>
                    <a:pt x="711044" y="11460"/>
                  </a:lnTo>
                  <a:lnTo>
                    <a:pt x="663046" y="20183"/>
                  </a:lnTo>
                  <a:lnTo>
                    <a:pt x="616059" y="31237"/>
                  </a:lnTo>
                  <a:lnTo>
                    <a:pt x="570163" y="44552"/>
                  </a:lnTo>
                  <a:lnTo>
                    <a:pt x="525440" y="60055"/>
                  </a:lnTo>
                  <a:lnTo>
                    <a:pt x="481970" y="77675"/>
                  </a:lnTo>
                  <a:lnTo>
                    <a:pt x="439834" y="97340"/>
                  </a:lnTo>
                  <a:lnTo>
                    <a:pt x="399112" y="118979"/>
                  </a:lnTo>
                  <a:lnTo>
                    <a:pt x="359885" y="142519"/>
                  </a:lnTo>
                  <a:lnTo>
                    <a:pt x="322234" y="167891"/>
                  </a:lnTo>
                  <a:lnTo>
                    <a:pt x="286240" y="195020"/>
                  </a:lnTo>
                  <a:lnTo>
                    <a:pt x="251983" y="223837"/>
                  </a:lnTo>
                  <a:lnTo>
                    <a:pt x="219545" y="254269"/>
                  </a:lnTo>
                  <a:lnTo>
                    <a:pt x="189004" y="286245"/>
                  </a:lnTo>
                  <a:lnTo>
                    <a:pt x="160444" y="319693"/>
                  </a:lnTo>
                  <a:lnTo>
                    <a:pt x="133943" y="354541"/>
                  </a:lnTo>
                  <a:lnTo>
                    <a:pt x="109583" y="390718"/>
                  </a:lnTo>
                  <a:lnTo>
                    <a:pt x="87445" y="428152"/>
                  </a:lnTo>
                  <a:lnTo>
                    <a:pt x="67609" y="466772"/>
                  </a:lnTo>
                  <a:lnTo>
                    <a:pt x="50156" y="506506"/>
                  </a:lnTo>
                  <a:lnTo>
                    <a:pt x="35167" y="547281"/>
                  </a:lnTo>
                  <a:lnTo>
                    <a:pt x="22722" y="589028"/>
                  </a:lnTo>
                  <a:lnTo>
                    <a:pt x="12902" y="631673"/>
                  </a:lnTo>
                  <a:lnTo>
                    <a:pt x="5788" y="675145"/>
                  </a:lnTo>
                  <a:lnTo>
                    <a:pt x="1460" y="719373"/>
                  </a:lnTo>
                  <a:lnTo>
                    <a:pt x="0" y="764286"/>
                  </a:lnTo>
                  <a:lnTo>
                    <a:pt x="1460" y="809198"/>
                  </a:lnTo>
                  <a:lnTo>
                    <a:pt x="5788" y="853426"/>
                  </a:lnTo>
                  <a:lnTo>
                    <a:pt x="12902" y="896898"/>
                  </a:lnTo>
                  <a:lnTo>
                    <a:pt x="22722" y="939543"/>
                  </a:lnTo>
                  <a:lnTo>
                    <a:pt x="35167" y="981290"/>
                  </a:lnTo>
                  <a:lnTo>
                    <a:pt x="50156" y="1022065"/>
                  </a:lnTo>
                  <a:lnTo>
                    <a:pt x="67609" y="1061799"/>
                  </a:lnTo>
                  <a:lnTo>
                    <a:pt x="87445" y="1100419"/>
                  </a:lnTo>
                  <a:lnTo>
                    <a:pt x="109583" y="1137853"/>
                  </a:lnTo>
                  <a:lnTo>
                    <a:pt x="133943" y="1174030"/>
                  </a:lnTo>
                  <a:lnTo>
                    <a:pt x="160444" y="1208878"/>
                  </a:lnTo>
                  <a:lnTo>
                    <a:pt x="189004" y="1242326"/>
                  </a:lnTo>
                  <a:lnTo>
                    <a:pt x="219545" y="1274302"/>
                  </a:lnTo>
                  <a:lnTo>
                    <a:pt x="251983" y="1304734"/>
                  </a:lnTo>
                  <a:lnTo>
                    <a:pt x="286240" y="1333551"/>
                  </a:lnTo>
                  <a:lnTo>
                    <a:pt x="322234" y="1360680"/>
                  </a:lnTo>
                  <a:lnTo>
                    <a:pt x="359885" y="1386052"/>
                  </a:lnTo>
                  <a:lnTo>
                    <a:pt x="399112" y="1409592"/>
                  </a:lnTo>
                  <a:lnTo>
                    <a:pt x="439834" y="1431231"/>
                  </a:lnTo>
                  <a:lnTo>
                    <a:pt x="481970" y="1450896"/>
                  </a:lnTo>
                  <a:lnTo>
                    <a:pt x="525440" y="1468516"/>
                  </a:lnTo>
                  <a:lnTo>
                    <a:pt x="570163" y="1484019"/>
                  </a:lnTo>
                  <a:lnTo>
                    <a:pt x="616059" y="1497334"/>
                  </a:lnTo>
                  <a:lnTo>
                    <a:pt x="663046" y="1508388"/>
                  </a:lnTo>
                  <a:lnTo>
                    <a:pt x="711044" y="1517111"/>
                  </a:lnTo>
                  <a:lnTo>
                    <a:pt x="759973" y="1523430"/>
                  </a:lnTo>
                  <a:lnTo>
                    <a:pt x="809751" y="1527274"/>
                  </a:lnTo>
                  <a:lnTo>
                    <a:pt x="860298" y="1528572"/>
                  </a:lnTo>
                  <a:lnTo>
                    <a:pt x="910844" y="1527274"/>
                  </a:lnTo>
                  <a:lnTo>
                    <a:pt x="960622" y="1523430"/>
                  </a:lnTo>
                  <a:lnTo>
                    <a:pt x="1009551" y="1517111"/>
                  </a:lnTo>
                  <a:lnTo>
                    <a:pt x="1057549" y="1508388"/>
                  </a:lnTo>
                  <a:lnTo>
                    <a:pt x="1104536" y="1497334"/>
                  </a:lnTo>
                  <a:lnTo>
                    <a:pt x="1150432" y="1484019"/>
                  </a:lnTo>
                  <a:lnTo>
                    <a:pt x="1195155" y="1468516"/>
                  </a:lnTo>
                  <a:lnTo>
                    <a:pt x="1238625" y="1450896"/>
                  </a:lnTo>
                  <a:lnTo>
                    <a:pt x="1280761" y="1431231"/>
                  </a:lnTo>
                  <a:lnTo>
                    <a:pt x="1321483" y="1409592"/>
                  </a:lnTo>
                  <a:lnTo>
                    <a:pt x="1360710" y="1386052"/>
                  </a:lnTo>
                  <a:lnTo>
                    <a:pt x="1398361" y="1360680"/>
                  </a:lnTo>
                  <a:lnTo>
                    <a:pt x="1434355" y="1333551"/>
                  </a:lnTo>
                  <a:lnTo>
                    <a:pt x="1468612" y="1304734"/>
                  </a:lnTo>
                  <a:lnTo>
                    <a:pt x="1501050" y="1274302"/>
                  </a:lnTo>
                  <a:lnTo>
                    <a:pt x="1531591" y="1242326"/>
                  </a:lnTo>
                  <a:lnTo>
                    <a:pt x="1560151" y="1208878"/>
                  </a:lnTo>
                  <a:lnTo>
                    <a:pt x="1586652" y="1174030"/>
                  </a:lnTo>
                  <a:lnTo>
                    <a:pt x="1611012" y="1137853"/>
                  </a:lnTo>
                  <a:lnTo>
                    <a:pt x="1633150" y="1100419"/>
                  </a:lnTo>
                  <a:lnTo>
                    <a:pt x="1652986" y="1061799"/>
                  </a:lnTo>
                  <a:lnTo>
                    <a:pt x="1670439" y="1022065"/>
                  </a:lnTo>
                  <a:lnTo>
                    <a:pt x="1685428" y="981290"/>
                  </a:lnTo>
                  <a:lnTo>
                    <a:pt x="1697873" y="939543"/>
                  </a:lnTo>
                  <a:lnTo>
                    <a:pt x="1707693" y="896898"/>
                  </a:lnTo>
                  <a:lnTo>
                    <a:pt x="1714807" y="853426"/>
                  </a:lnTo>
                  <a:lnTo>
                    <a:pt x="1719135" y="809198"/>
                  </a:lnTo>
                  <a:lnTo>
                    <a:pt x="1720596" y="764286"/>
                  </a:lnTo>
                  <a:lnTo>
                    <a:pt x="1719135" y="719373"/>
                  </a:lnTo>
                  <a:lnTo>
                    <a:pt x="1714807" y="675145"/>
                  </a:lnTo>
                  <a:lnTo>
                    <a:pt x="1707693" y="631673"/>
                  </a:lnTo>
                  <a:lnTo>
                    <a:pt x="1697873" y="589028"/>
                  </a:lnTo>
                  <a:lnTo>
                    <a:pt x="1685428" y="547281"/>
                  </a:lnTo>
                  <a:lnTo>
                    <a:pt x="1670439" y="506506"/>
                  </a:lnTo>
                  <a:lnTo>
                    <a:pt x="1652986" y="466772"/>
                  </a:lnTo>
                  <a:lnTo>
                    <a:pt x="1633150" y="428152"/>
                  </a:lnTo>
                  <a:lnTo>
                    <a:pt x="1611012" y="390718"/>
                  </a:lnTo>
                  <a:lnTo>
                    <a:pt x="1586652" y="354541"/>
                  </a:lnTo>
                  <a:lnTo>
                    <a:pt x="1560151" y="319693"/>
                  </a:lnTo>
                  <a:lnTo>
                    <a:pt x="1531591" y="286245"/>
                  </a:lnTo>
                  <a:lnTo>
                    <a:pt x="1501050" y="254269"/>
                  </a:lnTo>
                  <a:lnTo>
                    <a:pt x="1468612" y="223837"/>
                  </a:lnTo>
                  <a:lnTo>
                    <a:pt x="1434355" y="195020"/>
                  </a:lnTo>
                  <a:lnTo>
                    <a:pt x="1398361" y="167891"/>
                  </a:lnTo>
                  <a:lnTo>
                    <a:pt x="1360710" y="142519"/>
                  </a:lnTo>
                  <a:lnTo>
                    <a:pt x="1321483" y="118979"/>
                  </a:lnTo>
                  <a:lnTo>
                    <a:pt x="1280761" y="97340"/>
                  </a:lnTo>
                  <a:lnTo>
                    <a:pt x="1238625" y="77675"/>
                  </a:lnTo>
                  <a:lnTo>
                    <a:pt x="1195155" y="60055"/>
                  </a:lnTo>
                  <a:lnTo>
                    <a:pt x="1150432" y="44552"/>
                  </a:lnTo>
                  <a:lnTo>
                    <a:pt x="1104536" y="31237"/>
                  </a:lnTo>
                  <a:lnTo>
                    <a:pt x="1057549" y="20183"/>
                  </a:lnTo>
                  <a:lnTo>
                    <a:pt x="1009551" y="11460"/>
                  </a:lnTo>
                  <a:lnTo>
                    <a:pt x="960622" y="5141"/>
                  </a:lnTo>
                  <a:lnTo>
                    <a:pt x="910844" y="1297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3714" y="2568701"/>
              <a:ext cx="1720850" cy="1529080"/>
            </a:xfrm>
            <a:custGeom>
              <a:avLst/>
              <a:gdLst/>
              <a:ahLst/>
              <a:cxnLst/>
              <a:rect l="l" t="t" r="r" b="b"/>
              <a:pathLst>
                <a:path w="1720850" h="1529079">
                  <a:moveTo>
                    <a:pt x="0" y="764286"/>
                  </a:moveTo>
                  <a:lnTo>
                    <a:pt x="1460" y="719373"/>
                  </a:lnTo>
                  <a:lnTo>
                    <a:pt x="5788" y="675145"/>
                  </a:lnTo>
                  <a:lnTo>
                    <a:pt x="12902" y="631673"/>
                  </a:lnTo>
                  <a:lnTo>
                    <a:pt x="22722" y="589028"/>
                  </a:lnTo>
                  <a:lnTo>
                    <a:pt x="35167" y="547281"/>
                  </a:lnTo>
                  <a:lnTo>
                    <a:pt x="50156" y="506506"/>
                  </a:lnTo>
                  <a:lnTo>
                    <a:pt x="67609" y="466772"/>
                  </a:lnTo>
                  <a:lnTo>
                    <a:pt x="87445" y="428152"/>
                  </a:lnTo>
                  <a:lnTo>
                    <a:pt x="109583" y="390718"/>
                  </a:lnTo>
                  <a:lnTo>
                    <a:pt x="133943" y="354541"/>
                  </a:lnTo>
                  <a:lnTo>
                    <a:pt x="160444" y="319693"/>
                  </a:lnTo>
                  <a:lnTo>
                    <a:pt x="189004" y="286245"/>
                  </a:lnTo>
                  <a:lnTo>
                    <a:pt x="219545" y="254269"/>
                  </a:lnTo>
                  <a:lnTo>
                    <a:pt x="251983" y="223837"/>
                  </a:lnTo>
                  <a:lnTo>
                    <a:pt x="286240" y="195020"/>
                  </a:lnTo>
                  <a:lnTo>
                    <a:pt x="322234" y="167891"/>
                  </a:lnTo>
                  <a:lnTo>
                    <a:pt x="359885" y="142519"/>
                  </a:lnTo>
                  <a:lnTo>
                    <a:pt x="399112" y="118979"/>
                  </a:lnTo>
                  <a:lnTo>
                    <a:pt x="439834" y="97340"/>
                  </a:lnTo>
                  <a:lnTo>
                    <a:pt x="481970" y="77675"/>
                  </a:lnTo>
                  <a:lnTo>
                    <a:pt x="525440" y="60055"/>
                  </a:lnTo>
                  <a:lnTo>
                    <a:pt x="570163" y="44552"/>
                  </a:lnTo>
                  <a:lnTo>
                    <a:pt x="616059" y="31237"/>
                  </a:lnTo>
                  <a:lnTo>
                    <a:pt x="663046" y="20183"/>
                  </a:lnTo>
                  <a:lnTo>
                    <a:pt x="711044" y="11460"/>
                  </a:lnTo>
                  <a:lnTo>
                    <a:pt x="759973" y="5141"/>
                  </a:lnTo>
                  <a:lnTo>
                    <a:pt x="809751" y="1297"/>
                  </a:lnTo>
                  <a:lnTo>
                    <a:pt x="860298" y="0"/>
                  </a:lnTo>
                  <a:lnTo>
                    <a:pt x="910844" y="1297"/>
                  </a:lnTo>
                  <a:lnTo>
                    <a:pt x="960622" y="5141"/>
                  </a:lnTo>
                  <a:lnTo>
                    <a:pt x="1009551" y="11460"/>
                  </a:lnTo>
                  <a:lnTo>
                    <a:pt x="1057549" y="20183"/>
                  </a:lnTo>
                  <a:lnTo>
                    <a:pt x="1104536" y="31237"/>
                  </a:lnTo>
                  <a:lnTo>
                    <a:pt x="1150432" y="44552"/>
                  </a:lnTo>
                  <a:lnTo>
                    <a:pt x="1195155" y="60055"/>
                  </a:lnTo>
                  <a:lnTo>
                    <a:pt x="1238625" y="77675"/>
                  </a:lnTo>
                  <a:lnTo>
                    <a:pt x="1280761" y="97340"/>
                  </a:lnTo>
                  <a:lnTo>
                    <a:pt x="1321483" y="118979"/>
                  </a:lnTo>
                  <a:lnTo>
                    <a:pt x="1360710" y="142519"/>
                  </a:lnTo>
                  <a:lnTo>
                    <a:pt x="1398361" y="167891"/>
                  </a:lnTo>
                  <a:lnTo>
                    <a:pt x="1434355" y="195020"/>
                  </a:lnTo>
                  <a:lnTo>
                    <a:pt x="1468612" y="223837"/>
                  </a:lnTo>
                  <a:lnTo>
                    <a:pt x="1501050" y="254269"/>
                  </a:lnTo>
                  <a:lnTo>
                    <a:pt x="1531591" y="286245"/>
                  </a:lnTo>
                  <a:lnTo>
                    <a:pt x="1560151" y="319693"/>
                  </a:lnTo>
                  <a:lnTo>
                    <a:pt x="1586652" y="354541"/>
                  </a:lnTo>
                  <a:lnTo>
                    <a:pt x="1611012" y="390718"/>
                  </a:lnTo>
                  <a:lnTo>
                    <a:pt x="1633150" y="428152"/>
                  </a:lnTo>
                  <a:lnTo>
                    <a:pt x="1652986" y="466772"/>
                  </a:lnTo>
                  <a:lnTo>
                    <a:pt x="1670439" y="506506"/>
                  </a:lnTo>
                  <a:lnTo>
                    <a:pt x="1685428" y="547281"/>
                  </a:lnTo>
                  <a:lnTo>
                    <a:pt x="1697873" y="589028"/>
                  </a:lnTo>
                  <a:lnTo>
                    <a:pt x="1707693" y="631673"/>
                  </a:lnTo>
                  <a:lnTo>
                    <a:pt x="1714807" y="675145"/>
                  </a:lnTo>
                  <a:lnTo>
                    <a:pt x="1719135" y="719373"/>
                  </a:lnTo>
                  <a:lnTo>
                    <a:pt x="1720596" y="764286"/>
                  </a:lnTo>
                  <a:lnTo>
                    <a:pt x="1719135" y="809198"/>
                  </a:lnTo>
                  <a:lnTo>
                    <a:pt x="1714807" y="853426"/>
                  </a:lnTo>
                  <a:lnTo>
                    <a:pt x="1707693" y="896898"/>
                  </a:lnTo>
                  <a:lnTo>
                    <a:pt x="1697873" y="939543"/>
                  </a:lnTo>
                  <a:lnTo>
                    <a:pt x="1685428" y="981290"/>
                  </a:lnTo>
                  <a:lnTo>
                    <a:pt x="1670439" y="1022065"/>
                  </a:lnTo>
                  <a:lnTo>
                    <a:pt x="1652986" y="1061799"/>
                  </a:lnTo>
                  <a:lnTo>
                    <a:pt x="1633150" y="1100419"/>
                  </a:lnTo>
                  <a:lnTo>
                    <a:pt x="1611012" y="1137853"/>
                  </a:lnTo>
                  <a:lnTo>
                    <a:pt x="1586652" y="1174030"/>
                  </a:lnTo>
                  <a:lnTo>
                    <a:pt x="1560151" y="1208878"/>
                  </a:lnTo>
                  <a:lnTo>
                    <a:pt x="1531591" y="1242326"/>
                  </a:lnTo>
                  <a:lnTo>
                    <a:pt x="1501050" y="1274302"/>
                  </a:lnTo>
                  <a:lnTo>
                    <a:pt x="1468612" y="1304734"/>
                  </a:lnTo>
                  <a:lnTo>
                    <a:pt x="1434355" y="1333551"/>
                  </a:lnTo>
                  <a:lnTo>
                    <a:pt x="1398361" y="1360680"/>
                  </a:lnTo>
                  <a:lnTo>
                    <a:pt x="1360710" y="1386052"/>
                  </a:lnTo>
                  <a:lnTo>
                    <a:pt x="1321483" y="1409592"/>
                  </a:lnTo>
                  <a:lnTo>
                    <a:pt x="1280761" y="1431231"/>
                  </a:lnTo>
                  <a:lnTo>
                    <a:pt x="1238625" y="1450896"/>
                  </a:lnTo>
                  <a:lnTo>
                    <a:pt x="1195155" y="1468516"/>
                  </a:lnTo>
                  <a:lnTo>
                    <a:pt x="1150432" y="1484019"/>
                  </a:lnTo>
                  <a:lnTo>
                    <a:pt x="1104536" y="1497334"/>
                  </a:lnTo>
                  <a:lnTo>
                    <a:pt x="1057549" y="1508388"/>
                  </a:lnTo>
                  <a:lnTo>
                    <a:pt x="1009551" y="1517111"/>
                  </a:lnTo>
                  <a:lnTo>
                    <a:pt x="960622" y="1523430"/>
                  </a:lnTo>
                  <a:lnTo>
                    <a:pt x="910844" y="1527274"/>
                  </a:lnTo>
                  <a:lnTo>
                    <a:pt x="860298" y="1528572"/>
                  </a:lnTo>
                  <a:lnTo>
                    <a:pt x="809751" y="1527274"/>
                  </a:lnTo>
                  <a:lnTo>
                    <a:pt x="759973" y="1523430"/>
                  </a:lnTo>
                  <a:lnTo>
                    <a:pt x="711044" y="1517111"/>
                  </a:lnTo>
                  <a:lnTo>
                    <a:pt x="663046" y="1508388"/>
                  </a:lnTo>
                  <a:lnTo>
                    <a:pt x="616059" y="1497334"/>
                  </a:lnTo>
                  <a:lnTo>
                    <a:pt x="570163" y="1484019"/>
                  </a:lnTo>
                  <a:lnTo>
                    <a:pt x="525440" y="1468516"/>
                  </a:lnTo>
                  <a:lnTo>
                    <a:pt x="481970" y="1450896"/>
                  </a:lnTo>
                  <a:lnTo>
                    <a:pt x="439834" y="1431231"/>
                  </a:lnTo>
                  <a:lnTo>
                    <a:pt x="399112" y="1409592"/>
                  </a:lnTo>
                  <a:lnTo>
                    <a:pt x="359885" y="1386052"/>
                  </a:lnTo>
                  <a:lnTo>
                    <a:pt x="322234" y="1360680"/>
                  </a:lnTo>
                  <a:lnTo>
                    <a:pt x="286240" y="1333551"/>
                  </a:lnTo>
                  <a:lnTo>
                    <a:pt x="251983" y="1304734"/>
                  </a:lnTo>
                  <a:lnTo>
                    <a:pt x="219545" y="1274302"/>
                  </a:lnTo>
                  <a:lnTo>
                    <a:pt x="189004" y="1242326"/>
                  </a:lnTo>
                  <a:lnTo>
                    <a:pt x="160444" y="1208878"/>
                  </a:lnTo>
                  <a:lnTo>
                    <a:pt x="133943" y="1174030"/>
                  </a:lnTo>
                  <a:lnTo>
                    <a:pt x="109583" y="1137853"/>
                  </a:lnTo>
                  <a:lnTo>
                    <a:pt x="87445" y="1100419"/>
                  </a:lnTo>
                  <a:lnTo>
                    <a:pt x="67609" y="1061799"/>
                  </a:lnTo>
                  <a:lnTo>
                    <a:pt x="50156" y="1022065"/>
                  </a:lnTo>
                  <a:lnTo>
                    <a:pt x="35167" y="981290"/>
                  </a:lnTo>
                  <a:lnTo>
                    <a:pt x="22722" y="939543"/>
                  </a:lnTo>
                  <a:lnTo>
                    <a:pt x="12902" y="896898"/>
                  </a:lnTo>
                  <a:lnTo>
                    <a:pt x="5788" y="853426"/>
                  </a:lnTo>
                  <a:lnTo>
                    <a:pt x="1460" y="809198"/>
                  </a:lnTo>
                  <a:lnTo>
                    <a:pt x="0" y="764286"/>
                  </a:lnTo>
                  <a:close/>
                </a:path>
              </a:pathLst>
            </a:custGeom>
            <a:ln w="285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91357" y="3097529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27210" y="1305305"/>
            <a:ext cx="3471545" cy="4224020"/>
            <a:chOff x="2827210" y="1305305"/>
            <a:chExt cx="3471545" cy="4224020"/>
          </a:xfrm>
        </p:grpSpPr>
        <p:sp>
          <p:nvSpPr>
            <p:cNvPr id="12" name="object 12"/>
            <p:cNvSpPr/>
            <p:nvPr/>
          </p:nvSpPr>
          <p:spPr>
            <a:xfrm>
              <a:off x="2841498" y="2779204"/>
              <a:ext cx="605155" cy="318770"/>
            </a:xfrm>
            <a:custGeom>
              <a:avLst/>
              <a:gdLst/>
              <a:ahLst/>
              <a:cxnLst/>
              <a:rect l="l" t="t" r="r" b="b"/>
              <a:pathLst>
                <a:path w="605154" h="318769">
                  <a:moveTo>
                    <a:pt x="0" y="300164"/>
                  </a:moveTo>
                  <a:lnTo>
                    <a:pt x="52974" y="308829"/>
                  </a:lnTo>
                  <a:lnTo>
                    <a:pt x="104211" y="315538"/>
                  </a:lnTo>
                  <a:lnTo>
                    <a:pt x="151973" y="318333"/>
                  </a:lnTo>
                  <a:lnTo>
                    <a:pt x="194523" y="315258"/>
                  </a:lnTo>
                  <a:lnTo>
                    <a:pt x="230124" y="304355"/>
                  </a:lnTo>
                  <a:lnTo>
                    <a:pt x="261673" y="275500"/>
                  </a:lnTo>
                  <a:lnTo>
                    <a:pt x="282019" y="233441"/>
                  </a:lnTo>
                  <a:lnTo>
                    <a:pt x="297721" y="187215"/>
                  </a:lnTo>
                  <a:lnTo>
                    <a:pt x="315340" y="145859"/>
                  </a:lnTo>
                  <a:lnTo>
                    <a:pt x="332874" y="108882"/>
                  </a:lnTo>
                  <a:lnTo>
                    <a:pt x="348075" y="72453"/>
                  </a:lnTo>
                  <a:lnTo>
                    <a:pt x="367133" y="40596"/>
                  </a:lnTo>
                  <a:lnTo>
                    <a:pt x="396239" y="17335"/>
                  </a:lnTo>
                  <a:lnTo>
                    <a:pt x="437935" y="4595"/>
                  </a:lnTo>
                  <a:lnTo>
                    <a:pt x="488632" y="0"/>
                  </a:lnTo>
                  <a:lnTo>
                    <a:pt x="545330" y="833"/>
                  </a:lnTo>
                  <a:lnTo>
                    <a:pt x="605027" y="4381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1848" y="1305305"/>
              <a:ext cx="86360" cy="4224020"/>
            </a:xfrm>
            <a:custGeom>
              <a:avLst/>
              <a:gdLst/>
              <a:ahLst/>
              <a:cxnLst/>
              <a:rect l="l" t="t" r="r" b="b"/>
              <a:pathLst>
                <a:path w="86360" h="4224020">
                  <a:moveTo>
                    <a:pt x="85725" y="85725"/>
                  </a:moveTo>
                  <a:lnTo>
                    <a:pt x="78549" y="71374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702" y="1263015"/>
                  </a:lnTo>
                  <a:lnTo>
                    <a:pt x="57277" y="1263015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  <a:path w="86360" h="4224020">
                  <a:moveTo>
                    <a:pt x="85852" y="2877693"/>
                  </a:moveTo>
                  <a:lnTo>
                    <a:pt x="78663" y="2863342"/>
                  </a:lnTo>
                  <a:lnTo>
                    <a:pt x="42926" y="2791968"/>
                  </a:lnTo>
                  <a:lnTo>
                    <a:pt x="127" y="2877693"/>
                  </a:lnTo>
                  <a:lnTo>
                    <a:pt x="28689" y="2877693"/>
                  </a:lnTo>
                  <a:lnTo>
                    <a:pt x="28575" y="4223639"/>
                  </a:lnTo>
                  <a:lnTo>
                    <a:pt x="57150" y="4223639"/>
                  </a:lnTo>
                  <a:lnTo>
                    <a:pt x="57264" y="2877693"/>
                  </a:lnTo>
                  <a:lnTo>
                    <a:pt x="85852" y="2877693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3618" y="2591561"/>
              <a:ext cx="1720850" cy="1516380"/>
            </a:xfrm>
            <a:custGeom>
              <a:avLst/>
              <a:gdLst/>
              <a:ahLst/>
              <a:cxnLst/>
              <a:rect l="l" t="t" r="r" b="b"/>
              <a:pathLst>
                <a:path w="1720850" h="1516379">
                  <a:moveTo>
                    <a:pt x="860298" y="0"/>
                  </a:moveTo>
                  <a:lnTo>
                    <a:pt x="809751" y="1287"/>
                  </a:lnTo>
                  <a:lnTo>
                    <a:pt x="759973" y="5101"/>
                  </a:lnTo>
                  <a:lnTo>
                    <a:pt x="711044" y="11370"/>
                  </a:lnTo>
                  <a:lnTo>
                    <a:pt x="663046" y="20025"/>
                  </a:lnTo>
                  <a:lnTo>
                    <a:pt x="616059" y="30993"/>
                  </a:lnTo>
                  <a:lnTo>
                    <a:pt x="570163" y="44203"/>
                  </a:lnTo>
                  <a:lnTo>
                    <a:pt x="525440" y="59584"/>
                  </a:lnTo>
                  <a:lnTo>
                    <a:pt x="481970" y="77066"/>
                  </a:lnTo>
                  <a:lnTo>
                    <a:pt x="439834" y="96576"/>
                  </a:lnTo>
                  <a:lnTo>
                    <a:pt x="399112" y="118045"/>
                  </a:lnTo>
                  <a:lnTo>
                    <a:pt x="359885" y="141400"/>
                  </a:lnTo>
                  <a:lnTo>
                    <a:pt x="322234" y="166571"/>
                  </a:lnTo>
                  <a:lnTo>
                    <a:pt x="286240" y="193486"/>
                  </a:lnTo>
                  <a:lnTo>
                    <a:pt x="251983" y="222075"/>
                  </a:lnTo>
                  <a:lnTo>
                    <a:pt x="219545" y="252266"/>
                  </a:lnTo>
                  <a:lnTo>
                    <a:pt x="189004" y="283988"/>
                  </a:lnTo>
                  <a:lnTo>
                    <a:pt x="160444" y="317170"/>
                  </a:lnTo>
                  <a:lnTo>
                    <a:pt x="133943" y="351741"/>
                  </a:lnTo>
                  <a:lnTo>
                    <a:pt x="109583" y="387629"/>
                  </a:lnTo>
                  <a:lnTo>
                    <a:pt x="87445" y="424765"/>
                  </a:lnTo>
                  <a:lnTo>
                    <a:pt x="67609" y="463075"/>
                  </a:lnTo>
                  <a:lnTo>
                    <a:pt x="50156" y="502490"/>
                  </a:lnTo>
                  <a:lnTo>
                    <a:pt x="35167" y="542939"/>
                  </a:lnTo>
                  <a:lnTo>
                    <a:pt x="22722" y="584349"/>
                  </a:lnTo>
                  <a:lnTo>
                    <a:pt x="12902" y="626651"/>
                  </a:lnTo>
                  <a:lnTo>
                    <a:pt x="5788" y="669772"/>
                  </a:lnTo>
                  <a:lnTo>
                    <a:pt x="1460" y="713642"/>
                  </a:lnTo>
                  <a:lnTo>
                    <a:pt x="0" y="758189"/>
                  </a:lnTo>
                  <a:lnTo>
                    <a:pt x="1460" y="802737"/>
                  </a:lnTo>
                  <a:lnTo>
                    <a:pt x="5788" y="846607"/>
                  </a:lnTo>
                  <a:lnTo>
                    <a:pt x="12902" y="889728"/>
                  </a:lnTo>
                  <a:lnTo>
                    <a:pt x="22722" y="932030"/>
                  </a:lnTo>
                  <a:lnTo>
                    <a:pt x="35167" y="973440"/>
                  </a:lnTo>
                  <a:lnTo>
                    <a:pt x="50156" y="1013889"/>
                  </a:lnTo>
                  <a:lnTo>
                    <a:pt x="67609" y="1053304"/>
                  </a:lnTo>
                  <a:lnTo>
                    <a:pt x="87445" y="1091614"/>
                  </a:lnTo>
                  <a:lnTo>
                    <a:pt x="109583" y="1128750"/>
                  </a:lnTo>
                  <a:lnTo>
                    <a:pt x="133943" y="1164638"/>
                  </a:lnTo>
                  <a:lnTo>
                    <a:pt x="160444" y="1199209"/>
                  </a:lnTo>
                  <a:lnTo>
                    <a:pt x="189004" y="1232391"/>
                  </a:lnTo>
                  <a:lnTo>
                    <a:pt x="219545" y="1264113"/>
                  </a:lnTo>
                  <a:lnTo>
                    <a:pt x="251983" y="1294304"/>
                  </a:lnTo>
                  <a:lnTo>
                    <a:pt x="286240" y="1322893"/>
                  </a:lnTo>
                  <a:lnTo>
                    <a:pt x="322234" y="1349808"/>
                  </a:lnTo>
                  <a:lnTo>
                    <a:pt x="359885" y="1374979"/>
                  </a:lnTo>
                  <a:lnTo>
                    <a:pt x="399112" y="1398334"/>
                  </a:lnTo>
                  <a:lnTo>
                    <a:pt x="439834" y="1419803"/>
                  </a:lnTo>
                  <a:lnTo>
                    <a:pt x="481970" y="1439313"/>
                  </a:lnTo>
                  <a:lnTo>
                    <a:pt x="525440" y="1456795"/>
                  </a:lnTo>
                  <a:lnTo>
                    <a:pt x="570163" y="1472176"/>
                  </a:lnTo>
                  <a:lnTo>
                    <a:pt x="616059" y="1485386"/>
                  </a:lnTo>
                  <a:lnTo>
                    <a:pt x="663046" y="1496354"/>
                  </a:lnTo>
                  <a:lnTo>
                    <a:pt x="711044" y="1505009"/>
                  </a:lnTo>
                  <a:lnTo>
                    <a:pt x="759973" y="1511278"/>
                  </a:lnTo>
                  <a:lnTo>
                    <a:pt x="809751" y="1515092"/>
                  </a:lnTo>
                  <a:lnTo>
                    <a:pt x="860298" y="1516380"/>
                  </a:lnTo>
                  <a:lnTo>
                    <a:pt x="910844" y="1515092"/>
                  </a:lnTo>
                  <a:lnTo>
                    <a:pt x="960622" y="1511278"/>
                  </a:lnTo>
                  <a:lnTo>
                    <a:pt x="1009551" y="1505009"/>
                  </a:lnTo>
                  <a:lnTo>
                    <a:pt x="1057549" y="1496354"/>
                  </a:lnTo>
                  <a:lnTo>
                    <a:pt x="1104536" y="1485386"/>
                  </a:lnTo>
                  <a:lnTo>
                    <a:pt x="1150432" y="1472176"/>
                  </a:lnTo>
                  <a:lnTo>
                    <a:pt x="1195155" y="1456795"/>
                  </a:lnTo>
                  <a:lnTo>
                    <a:pt x="1238625" y="1439313"/>
                  </a:lnTo>
                  <a:lnTo>
                    <a:pt x="1280761" y="1419803"/>
                  </a:lnTo>
                  <a:lnTo>
                    <a:pt x="1321483" y="1398334"/>
                  </a:lnTo>
                  <a:lnTo>
                    <a:pt x="1360710" y="1374979"/>
                  </a:lnTo>
                  <a:lnTo>
                    <a:pt x="1398361" y="1349808"/>
                  </a:lnTo>
                  <a:lnTo>
                    <a:pt x="1434355" y="1322893"/>
                  </a:lnTo>
                  <a:lnTo>
                    <a:pt x="1468612" y="1294304"/>
                  </a:lnTo>
                  <a:lnTo>
                    <a:pt x="1501050" y="1264113"/>
                  </a:lnTo>
                  <a:lnTo>
                    <a:pt x="1531591" y="1232391"/>
                  </a:lnTo>
                  <a:lnTo>
                    <a:pt x="1560151" y="1199209"/>
                  </a:lnTo>
                  <a:lnTo>
                    <a:pt x="1586652" y="1164638"/>
                  </a:lnTo>
                  <a:lnTo>
                    <a:pt x="1611012" y="1128750"/>
                  </a:lnTo>
                  <a:lnTo>
                    <a:pt x="1633150" y="1091614"/>
                  </a:lnTo>
                  <a:lnTo>
                    <a:pt x="1652986" y="1053304"/>
                  </a:lnTo>
                  <a:lnTo>
                    <a:pt x="1670439" y="1013889"/>
                  </a:lnTo>
                  <a:lnTo>
                    <a:pt x="1685428" y="973440"/>
                  </a:lnTo>
                  <a:lnTo>
                    <a:pt x="1697873" y="932030"/>
                  </a:lnTo>
                  <a:lnTo>
                    <a:pt x="1707693" y="889728"/>
                  </a:lnTo>
                  <a:lnTo>
                    <a:pt x="1714807" y="846607"/>
                  </a:lnTo>
                  <a:lnTo>
                    <a:pt x="1719135" y="802737"/>
                  </a:lnTo>
                  <a:lnTo>
                    <a:pt x="1720596" y="758189"/>
                  </a:lnTo>
                  <a:lnTo>
                    <a:pt x="1719135" y="713642"/>
                  </a:lnTo>
                  <a:lnTo>
                    <a:pt x="1714807" y="669772"/>
                  </a:lnTo>
                  <a:lnTo>
                    <a:pt x="1707693" y="626651"/>
                  </a:lnTo>
                  <a:lnTo>
                    <a:pt x="1697873" y="584349"/>
                  </a:lnTo>
                  <a:lnTo>
                    <a:pt x="1685428" y="542939"/>
                  </a:lnTo>
                  <a:lnTo>
                    <a:pt x="1670439" y="502490"/>
                  </a:lnTo>
                  <a:lnTo>
                    <a:pt x="1652986" y="463075"/>
                  </a:lnTo>
                  <a:lnTo>
                    <a:pt x="1633150" y="424765"/>
                  </a:lnTo>
                  <a:lnTo>
                    <a:pt x="1611012" y="387629"/>
                  </a:lnTo>
                  <a:lnTo>
                    <a:pt x="1586652" y="351741"/>
                  </a:lnTo>
                  <a:lnTo>
                    <a:pt x="1560151" y="317170"/>
                  </a:lnTo>
                  <a:lnTo>
                    <a:pt x="1531591" y="283988"/>
                  </a:lnTo>
                  <a:lnTo>
                    <a:pt x="1501050" y="252266"/>
                  </a:lnTo>
                  <a:lnTo>
                    <a:pt x="1468612" y="222075"/>
                  </a:lnTo>
                  <a:lnTo>
                    <a:pt x="1434355" y="193486"/>
                  </a:lnTo>
                  <a:lnTo>
                    <a:pt x="1398361" y="166571"/>
                  </a:lnTo>
                  <a:lnTo>
                    <a:pt x="1360710" y="141400"/>
                  </a:lnTo>
                  <a:lnTo>
                    <a:pt x="1321483" y="118045"/>
                  </a:lnTo>
                  <a:lnTo>
                    <a:pt x="1280761" y="96576"/>
                  </a:lnTo>
                  <a:lnTo>
                    <a:pt x="1238625" y="77066"/>
                  </a:lnTo>
                  <a:lnTo>
                    <a:pt x="1195155" y="59584"/>
                  </a:lnTo>
                  <a:lnTo>
                    <a:pt x="1150432" y="44203"/>
                  </a:lnTo>
                  <a:lnTo>
                    <a:pt x="1104536" y="30993"/>
                  </a:lnTo>
                  <a:lnTo>
                    <a:pt x="1057549" y="20025"/>
                  </a:lnTo>
                  <a:lnTo>
                    <a:pt x="1009551" y="11370"/>
                  </a:lnTo>
                  <a:lnTo>
                    <a:pt x="960622" y="5101"/>
                  </a:lnTo>
                  <a:lnTo>
                    <a:pt x="910844" y="1287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3618" y="2591561"/>
              <a:ext cx="1720850" cy="1516380"/>
            </a:xfrm>
            <a:custGeom>
              <a:avLst/>
              <a:gdLst/>
              <a:ahLst/>
              <a:cxnLst/>
              <a:rect l="l" t="t" r="r" b="b"/>
              <a:pathLst>
                <a:path w="1720850" h="1516379">
                  <a:moveTo>
                    <a:pt x="0" y="758189"/>
                  </a:moveTo>
                  <a:lnTo>
                    <a:pt x="1460" y="713642"/>
                  </a:lnTo>
                  <a:lnTo>
                    <a:pt x="5788" y="669772"/>
                  </a:lnTo>
                  <a:lnTo>
                    <a:pt x="12902" y="626651"/>
                  </a:lnTo>
                  <a:lnTo>
                    <a:pt x="22722" y="584349"/>
                  </a:lnTo>
                  <a:lnTo>
                    <a:pt x="35167" y="542939"/>
                  </a:lnTo>
                  <a:lnTo>
                    <a:pt x="50156" y="502490"/>
                  </a:lnTo>
                  <a:lnTo>
                    <a:pt x="67609" y="463075"/>
                  </a:lnTo>
                  <a:lnTo>
                    <a:pt x="87445" y="424765"/>
                  </a:lnTo>
                  <a:lnTo>
                    <a:pt x="109583" y="387629"/>
                  </a:lnTo>
                  <a:lnTo>
                    <a:pt x="133943" y="351741"/>
                  </a:lnTo>
                  <a:lnTo>
                    <a:pt x="160444" y="317170"/>
                  </a:lnTo>
                  <a:lnTo>
                    <a:pt x="189004" y="283988"/>
                  </a:lnTo>
                  <a:lnTo>
                    <a:pt x="219545" y="252266"/>
                  </a:lnTo>
                  <a:lnTo>
                    <a:pt x="251983" y="222075"/>
                  </a:lnTo>
                  <a:lnTo>
                    <a:pt x="286240" y="193486"/>
                  </a:lnTo>
                  <a:lnTo>
                    <a:pt x="322234" y="166571"/>
                  </a:lnTo>
                  <a:lnTo>
                    <a:pt x="359885" y="141400"/>
                  </a:lnTo>
                  <a:lnTo>
                    <a:pt x="399112" y="118045"/>
                  </a:lnTo>
                  <a:lnTo>
                    <a:pt x="439834" y="96576"/>
                  </a:lnTo>
                  <a:lnTo>
                    <a:pt x="481970" y="77066"/>
                  </a:lnTo>
                  <a:lnTo>
                    <a:pt x="525440" y="59584"/>
                  </a:lnTo>
                  <a:lnTo>
                    <a:pt x="570163" y="44203"/>
                  </a:lnTo>
                  <a:lnTo>
                    <a:pt x="616059" y="30993"/>
                  </a:lnTo>
                  <a:lnTo>
                    <a:pt x="663046" y="20025"/>
                  </a:lnTo>
                  <a:lnTo>
                    <a:pt x="711044" y="11370"/>
                  </a:lnTo>
                  <a:lnTo>
                    <a:pt x="759973" y="5101"/>
                  </a:lnTo>
                  <a:lnTo>
                    <a:pt x="809751" y="1287"/>
                  </a:lnTo>
                  <a:lnTo>
                    <a:pt x="860298" y="0"/>
                  </a:lnTo>
                  <a:lnTo>
                    <a:pt x="910844" y="1287"/>
                  </a:lnTo>
                  <a:lnTo>
                    <a:pt x="960622" y="5101"/>
                  </a:lnTo>
                  <a:lnTo>
                    <a:pt x="1009551" y="11370"/>
                  </a:lnTo>
                  <a:lnTo>
                    <a:pt x="1057549" y="20025"/>
                  </a:lnTo>
                  <a:lnTo>
                    <a:pt x="1104536" y="30993"/>
                  </a:lnTo>
                  <a:lnTo>
                    <a:pt x="1150432" y="44203"/>
                  </a:lnTo>
                  <a:lnTo>
                    <a:pt x="1195155" y="59584"/>
                  </a:lnTo>
                  <a:lnTo>
                    <a:pt x="1238625" y="77066"/>
                  </a:lnTo>
                  <a:lnTo>
                    <a:pt x="1280761" y="96576"/>
                  </a:lnTo>
                  <a:lnTo>
                    <a:pt x="1321483" y="118045"/>
                  </a:lnTo>
                  <a:lnTo>
                    <a:pt x="1360710" y="141400"/>
                  </a:lnTo>
                  <a:lnTo>
                    <a:pt x="1398361" y="166571"/>
                  </a:lnTo>
                  <a:lnTo>
                    <a:pt x="1434355" y="193486"/>
                  </a:lnTo>
                  <a:lnTo>
                    <a:pt x="1468612" y="222075"/>
                  </a:lnTo>
                  <a:lnTo>
                    <a:pt x="1501050" y="252266"/>
                  </a:lnTo>
                  <a:lnTo>
                    <a:pt x="1531591" y="283988"/>
                  </a:lnTo>
                  <a:lnTo>
                    <a:pt x="1560151" y="317170"/>
                  </a:lnTo>
                  <a:lnTo>
                    <a:pt x="1586652" y="351741"/>
                  </a:lnTo>
                  <a:lnTo>
                    <a:pt x="1611012" y="387629"/>
                  </a:lnTo>
                  <a:lnTo>
                    <a:pt x="1633150" y="424765"/>
                  </a:lnTo>
                  <a:lnTo>
                    <a:pt x="1652986" y="463075"/>
                  </a:lnTo>
                  <a:lnTo>
                    <a:pt x="1670439" y="502490"/>
                  </a:lnTo>
                  <a:lnTo>
                    <a:pt x="1685428" y="542939"/>
                  </a:lnTo>
                  <a:lnTo>
                    <a:pt x="1697873" y="584349"/>
                  </a:lnTo>
                  <a:lnTo>
                    <a:pt x="1707693" y="626651"/>
                  </a:lnTo>
                  <a:lnTo>
                    <a:pt x="1714807" y="669772"/>
                  </a:lnTo>
                  <a:lnTo>
                    <a:pt x="1719135" y="713642"/>
                  </a:lnTo>
                  <a:lnTo>
                    <a:pt x="1720596" y="758189"/>
                  </a:lnTo>
                  <a:lnTo>
                    <a:pt x="1719135" y="802737"/>
                  </a:lnTo>
                  <a:lnTo>
                    <a:pt x="1714807" y="846607"/>
                  </a:lnTo>
                  <a:lnTo>
                    <a:pt x="1707693" y="889728"/>
                  </a:lnTo>
                  <a:lnTo>
                    <a:pt x="1697873" y="932030"/>
                  </a:lnTo>
                  <a:lnTo>
                    <a:pt x="1685428" y="973440"/>
                  </a:lnTo>
                  <a:lnTo>
                    <a:pt x="1670439" y="1013889"/>
                  </a:lnTo>
                  <a:lnTo>
                    <a:pt x="1652986" y="1053304"/>
                  </a:lnTo>
                  <a:lnTo>
                    <a:pt x="1633150" y="1091614"/>
                  </a:lnTo>
                  <a:lnTo>
                    <a:pt x="1611012" y="1128750"/>
                  </a:lnTo>
                  <a:lnTo>
                    <a:pt x="1586652" y="1164638"/>
                  </a:lnTo>
                  <a:lnTo>
                    <a:pt x="1560151" y="1199209"/>
                  </a:lnTo>
                  <a:lnTo>
                    <a:pt x="1531591" y="1232391"/>
                  </a:lnTo>
                  <a:lnTo>
                    <a:pt x="1501050" y="1264113"/>
                  </a:lnTo>
                  <a:lnTo>
                    <a:pt x="1468612" y="1294304"/>
                  </a:lnTo>
                  <a:lnTo>
                    <a:pt x="1434355" y="1322893"/>
                  </a:lnTo>
                  <a:lnTo>
                    <a:pt x="1398361" y="1349808"/>
                  </a:lnTo>
                  <a:lnTo>
                    <a:pt x="1360710" y="1374979"/>
                  </a:lnTo>
                  <a:lnTo>
                    <a:pt x="1321483" y="1398334"/>
                  </a:lnTo>
                  <a:lnTo>
                    <a:pt x="1280761" y="1419803"/>
                  </a:lnTo>
                  <a:lnTo>
                    <a:pt x="1238625" y="1439313"/>
                  </a:lnTo>
                  <a:lnTo>
                    <a:pt x="1195155" y="1456795"/>
                  </a:lnTo>
                  <a:lnTo>
                    <a:pt x="1150432" y="1472176"/>
                  </a:lnTo>
                  <a:lnTo>
                    <a:pt x="1104536" y="1485386"/>
                  </a:lnTo>
                  <a:lnTo>
                    <a:pt x="1057549" y="1496354"/>
                  </a:lnTo>
                  <a:lnTo>
                    <a:pt x="1009551" y="1505009"/>
                  </a:lnTo>
                  <a:lnTo>
                    <a:pt x="960622" y="1511278"/>
                  </a:lnTo>
                  <a:lnTo>
                    <a:pt x="910844" y="1515092"/>
                  </a:lnTo>
                  <a:lnTo>
                    <a:pt x="860298" y="1516380"/>
                  </a:lnTo>
                  <a:lnTo>
                    <a:pt x="809751" y="1515092"/>
                  </a:lnTo>
                  <a:lnTo>
                    <a:pt x="759973" y="1511278"/>
                  </a:lnTo>
                  <a:lnTo>
                    <a:pt x="711044" y="1505009"/>
                  </a:lnTo>
                  <a:lnTo>
                    <a:pt x="663046" y="1496354"/>
                  </a:lnTo>
                  <a:lnTo>
                    <a:pt x="616059" y="1485386"/>
                  </a:lnTo>
                  <a:lnTo>
                    <a:pt x="570163" y="1472176"/>
                  </a:lnTo>
                  <a:lnTo>
                    <a:pt x="525440" y="1456795"/>
                  </a:lnTo>
                  <a:lnTo>
                    <a:pt x="481970" y="1439313"/>
                  </a:lnTo>
                  <a:lnTo>
                    <a:pt x="439834" y="1419803"/>
                  </a:lnTo>
                  <a:lnTo>
                    <a:pt x="399112" y="1398334"/>
                  </a:lnTo>
                  <a:lnTo>
                    <a:pt x="359885" y="1374979"/>
                  </a:lnTo>
                  <a:lnTo>
                    <a:pt x="322234" y="1349808"/>
                  </a:lnTo>
                  <a:lnTo>
                    <a:pt x="286240" y="1322893"/>
                  </a:lnTo>
                  <a:lnTo>
                    <a:pt x="251983" y="1294304"/>
                  </a:lnTo>
                  <a:lnTo>
                    <a:pt x="219545" y="1264113"/>
                  </a:lnTo>
                  <a:lnTo>
                    <a:pt x="189004" y="1232391"/>
                  </a:lnTo>
                  <a:lnTo>
                    <a:pt x="160444" y="1199209"/>
                  </a:lnTo>
                  <a:lnTo>
                    <a:pt x="133943" y="1164638"/>
                  </a:lnTo>
                  <a:lnTo>
                    <a:pt x="109583" y="1128750"/>
                  </a:lnTo>
                  <a:lnTo>
                    <a:pt x="87445" y="1091614"/>
                  </a:lnTo>
                  <a:lnTo>
                    <a:pt x="67609" y="1053304"/>
                  </a:lnTo>
                  <a:lnTo>
                    <a:pt x="50156" y="1013889"/>
                  </a:lnTo>
                  <a:lnTo>
                    <a:pt x="35167" y="973440"/>
                  </a:lnTo>
                  <a:lnTo>
                    <a:pt x="22722" y="932030"/>
                  </a:lnTo>
                  <a:lnTo>
                    <a:pt x="12902" y="889728"/>
                  </a:lnTo>
                  <a:lnTo>
                    <a:pt x="5788" y="846607"/>
                  </a:lnTo>
                  <a:lnTo>
                    <a:pt x="1460" y="802737"/>
                  </a:lnTo>
                  <a:lnTo>
                    <a:pt x="0" y="758189"/>
                  </a:lnTo>
                  <a:close/>
                </a:path>
              </a:pathLst>
            </a:custGeom>
            <a:ln w="285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70119" y="3115182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7114" y="1338833"/>
            <a:ext cx="3518535" cy="4189729"/>
            <a:chOff x="5107114" y="1338833"/>
            <a:chExt cx="3518535" cy="4189729"/>
          </a:xfrm>
        </p:grpSpPr>
        <p:sp>
          <p:nvSpPr>
            <p:cNvPr id="18" name="object 18"/>
            <p:cNvSpPr/>
            <p:nvPr/>
          </p:nvSpPr>
          <p:spPr>
            <a:xfrm>
              <a:off x="5121402" y="2802032"/>
              <a:ext cx="605155" cy="315595"/>
            </a:xfrm>
            <a:custGeom>
              <a:avLst/>
              <a:gdLst/>
              <a:ahLst/>
              <a:cxnLst/>
              <a:rect l="l" t="t" r="r" b="b"/>
              <a:pathLst>
                <a:path w="605154" h="315594">
                  <a:moveTo>
                    <a:pt x="0" y="297275"/>
                  </a:moveTo>
                  <a:lnTo>
                    <a:pt x="52974" y="305867"/>
                  </a:lnTo>
                  <a:lnTo>
                    <a:pt x="104211" y="312521"/>
                  </a:lnTo>
                  <a:lnTo>
                    <a:pt x="151973" y="315298"/>
                  </a:lnTo>
                  <a:lnTo>
                    <a:pt x="194523" y="312259"/>
                  </a:lnTo>
                  <a:lnTo>
                    <a:pt x="230124" y="301466"/>
                  </a:lnTo>
                  <a:lnTo>
                    <a:pt x="261673" y="272885"/>
                  </a:lnTo>
                  <a:lnTo>
                    <a:pt x="282019" y="231219"/>
                  </a:lnTo>
                  <a:lnTo>
                    <a:pt x="297721" y="185433"/>
                  </a:lnTo>
                  <a:lnTo>
                    <a:pt x="315340" y="144494"/>
                  </a:lnTo>
                  <a:lnTo>
                    <a:pt x="332874" y="107892"/>
                  </a:lnTo>
                  <a:lnTo>
                    <a:pt x="348075" y="71802"/>
                  </a:lnTo>
                  <a:lnTo>
                    <a:pt x="367133" y="40213"/>
                  </a:lnTo>
                  <a:lnTo>
                    <a:pt x="396239" y="17113"/>
                  </a:lnTo>
                  <a:lnTo>
                    <a:pt x="437935" y="4520"/>
                  </a:lnTo>
                  <a:lnTo>
                    <a:pt x="488632" y="0"/>
                  </a:lnTo>
                  <a:lnTo>
                    <a:pt x="545330" y="861"/>
                  </a:lnTo>
                  <a:lnTo>
                    <a:pt x="605027" y="441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80228" y="1338833"/>
              <a:ext cx="85725" cy="4189729"/>
            </a:xfrm>
            <a:custGeom>
              <a:avLst/>
              <a:gdLst/>
              <a:ahLst/>
              <a:cxnLst/>
              <a:rect l="l" t="t" r="r" b="b"/>
              <a:pathLst>
                <a:path w="85725" h="4189729">
                  <a:moveTo>
                    <a:pt x="85725" y="2854845"/>
                  </a:moveTo>
                  <a:lnTo>
                    <a:pt x="78613" y="2840609"/>
                  </a:lnTo>
                  <a:lnTo>
                    <a:pt x="42926" y="2769108"/>
                  </a:lnTo>
                  <a:lnTo>
                    <a:pt x="127" y="2854845"/>
                  </a:lnTo>
                  <a:lnTo>
                    <a:pt x="28689" y="2854845"/>
                  </a:lnTo>
                  <a:lnTo>
                    <a:pt x="28575" y="4189349"/>
                  </a:lnTo>
                  <a:lnTo>
                    <a:pt x="57150" y="4189349"/>
                  </a:lnTo>
                  <a:lnTo>
                    <a:pt x="57264" y="2854845"/>
                  </a:lnTo>
                  <a:lnTo>
                    <a:pt x="85725" y="2854845"/>
                  </a:lnTo>
                  <a:close/>
                </a:path>
                <a:path w="85725" h="4189729">
                  <a:moveTo>
                    <a:pt x="85725" y="85725"/>
                  </a:moveTo>
                  <a:lnTo>
                    <a:pt x="78549" y="71374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702" y="1252855"/>
                  </a:lnTo>
                  <a:lnTo>
                    <a:pt x="57277" y="1252855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90766" y="2591561"/>
              <a:ext cx="1720850" cy="1516380"/>
            </a:xfrm>
            <a:custGeom>
              <a:avLst/>
              <a:gdLst/>
              <a:ahLst/>
              <a:cxnLst/>
              <a:rect l="l" t="t" r="r" b="b"/>
              <a:pathLst>
                <a:path w="1720850" h="1516379">
                  <a:moveTo>
                    <a:pt x="860298" y="0"/>
                  </a:moveTo>
                  <a:lnTo>
                    <a:pt x="809751" y="1287"/>
                  </a:lnTo>
                  <a:lnTo>
                    <a:pt x="759973" y="5101"/>
                  </a:lnTo>
                  <a:lnTo>
                    <a:pt x="711044" y="11370"/>
                  </a:lnTo>
                  <a:lnTo>
                    <a:pt x="663046" y="20025"/>
                  </a:lnTo>
                  <a:lnTo>
                    <a:pt x="616059" y="30993"/>
                  </a:lnTo>
                  <a:lnTo>
                    <a:pt x="570163" y="44203"/>
                  </a:lnTo>
                  <a:lnTo>
                    <a:pt x="525440" y="59584"/>
                  </a:lnTo>
                  <a:lnTo>
                    <a:pt x="481970" y="77066"/>
                  </a:lnTo>
                  <a:lnTo>
                    <a:pt x="439834" y="96576"/>
                  </a:lnTo>
                  <a:lnTo>
                    <a:pt x="399112" y="118045"/>
                  </a:lnTo>
                  <a:lnTo>
                    <a:pt x="359885" y="141400"/>
                  </a:lnTo>
                  <a:lnTo>
                    <a:pt x="322234" y="166571"/>
                  </a:lnTo>
                  <a:lnTo>
                    <a:pt x="286240" y="193486"/>
                  </a:lnTo>
                  <a:lnTo>
                    <a:pt x="251983" y="222075"/>
                  </a:lnTo>
                  <a:lnTo>
                    <a:pt x="219545" y="252266"/>
                  </a:lnTo>
                  <a:lnTo>
                    <a:pt x="189004" y="283988"/>
                  </a:lnTo>
                  <a:lnTo>
                    <a:pt x="160444" y="317170"/>
                  </a:lnTo>
                  <a:lnTo>
                    <a:pt x="133943" y="351741"/>
                  </a:lnTo>
                  <a:lnTo>
                    <a:pt x="109583" y="387629"/>
                  </a:lnTo>
                  <a:lnTo>
                    <a:pt x="87445" y="424765"/>
                  </a:lnTo>
                  <a:lnTo>
                    <a:pt x="67609" y="463075"/>
                  </a:lnTo>
                  <a:lnTo>
                    <a:pt x="50156" y="502490"/>
                  </a:lnTo>
                  <a:lnTo>
                    <a:pt x="35167" y="542939"/>
                  </a:lnTo>
                  <a:lnTo>
                    <a:pt x="22722" y="584349"/>
                  </a:lnTo>
                  <a:lnTo>
                    <a:pt x="12902" y="626651"/>
                  </a:lnTo>
                  <a:lnTo>
                    <a:pt x="5788" y="669772"/>
                  </a:lnTo>
                  <a:lnTo>
                    <a:pt x="1460" y="713642"/>
                  </a:lnTo>
                  <a:lnTo>
                    <a:pt x="0" y="758189"/>
                  </a:lnTo>
                  <a:lnTo>
                    <a:pt x="1460" y="802737"/>
                  </a:lnTo>
                  <a:lnTo>
                    <a:pt x="5788" y="846607"/>
                  </a:lnTo>
                  <a:lnTo>
                    <a:pt x="12902" y="889728"/>
                  </a:lnTo>
                  <a:lnTo>
                    <a:pt x="22722" y="932030"/>
                  </a:lnTo>
                  <a:lnTo>
                    <a:pt x="35167" y="973440"/>
                  </a:lnTo>
                  <a:lnTo>
                    <a:pt x="50156" y="1013889"/>
                  </a:lnTo>
                  <a:lnTo>
                    <a:pt x="67609" y="1053304"/>
                  </a:lnTo>
                  <a:lnTo>
                    <a:pt x="87445" y="1091614"/>
                  </a:lnTo>
                  <a:lnTo>
                    <a:pt x="109583" y="1128750"/>
                  </a:lnTo>
                  <a:lnTo>
                    <a:pt x="133943" y="1164638"/>
                  </a:lnTo>
                  <a:lnTo>
                    <a:pt x="160444" y="1199209"/>
                  </a:lnTo>
                  <a:lnTo>
                    <a:pt x="189004" y="1232391"/>
                  </a:lnTo>
                  <a:lnTo>
                    <a:pt x="219545" y="1264113"/>
                  </a:lnTo>
                  <a:lnTo>
                    <a:pt x="251983" y="1294304"/>
                  </a:lnTo>
                  <a:lnTo>
                    <a:pt x="286240" y="1322893"/>
                  </a:lnTo>
                  <a:lnTo>
                    <a:pt x="322234" y="1349808"/>
                  </a:lnTo>
                  <a:lnTo>
                    <a:pt x="359885" y="1374979"/>
                  </a:lnTo>
                  <a:lnTo>
                    <a:pt x="399112" y="1398334"/>
                  </a:lnTo>
                  <a:lnTo>
                    <a:pt x="439834" y="1419803"/>
                  </a:lnTo>
                  <a:lnTo>
                    <a:pt x="481970" y="1439313"/>
                  </a:lnTo>
                  <a:lnTo>
                    <a:pt x="525440" y="1456795"/>
                  </a:lnTo>
                  <a:lnTo>
                    <a:pt x="570163" y="1472176"/>
                  </a:lnTo>
                  <a:lnTo>
                    <a:pt x="616059" y="1485386"/>
                  </a:lnTo>
                  <a:lnTo>
                    <a:pt x="663046" y="1496354"/>
                  </a:lnTo>
                  <a:lnTo>
                    <a:pt x="711044" y="1505009"/>
                  </a:lnTo>
                  <a:lnTo>
                    <a:pt x="759973" y="1511278"/>
                  </a:lnTo>
                  <a:lnTo>
                    <a:pt x="809751" y="1515092"/>
                  </a:lnTo>
                  <a:lnTo>
                    <a:pt x="860298" y="1516380"/>
                  </a:lnTo>
                  <a:lnTo>
                    <a:pt x="910844" y="1515092"/>
                  </a:lnTo>
                  <a:lnTo>
                    <a:pt x="960622" y="1511278"/>
                  </a:lnTo>
                  <a:lnTo>
                    <a:pt x="1009551" y="1505009"/>
                  </a:lnTo>
                  <a:lnTo>
                    <a:pt x="1057549" y="1496354"/>
                  </a:lnTo>
                  <a:lnTo>
                    <a:pt x="1104536" y="1485386"/>
                  </a:lnTo>
                  <a:lnTo>
                    <a:pt x="1150432" y="1472176"/>
                  </a:lnTo>
                  <a:lnTo>
                    <a:pt x="1195155" y="1456795"/>
                  </a:lnTo>
                  <a:lnTo>
                    <a:pt x="1238625" y="1439313"/>
                  </a:lnTo>
                  <a:lnTo>
                    <a:pt x="1280761" y="1419803"/>
                  </a:lnTo>
                  <a:lnTo>
                    <a:pt x="1321483" y="1398334"/>
                  </a:lnTo>
                  <a:lnTo>
                    <a:pt x="1360710" y="1374979"/>
                  </a:lnTo>
                  <a:lnTo>
                    <a:pt x="1398361" y="1349808"/>
                  </a:lnTo>
                  <a:lnTo>
                    <a:pt x="1434355" y="1322893"/>
                  </a:lnTo>
                  <a:lnTo>
                    <a:pt x="1468612" y="1294304"/>
                  </a:lnTo>
                  <a:lnTo>
                    <a:pt x="1501050" y="1264113"/>
                  </a:lnTo>
                  <a:lnTo>
                    <a:pt x="1531591" y="1232391"/>
                  </a:lnTo>
                  <a:lnTo>
                    <a:pt x="1560151" y="1199209"/>
                  </a:lnTo>
                  <a:lnTo>
                    <a:pt x="1586652" y="1164638"/>
                  </a:lnTo>
                  <a:lnTo>
                    <a:pt x="1611012" y="1128750"/>
                  </a:lnTo>
                  <a:lnTo>
                    <a:pt x="1633150" y="1091614"/>
                  </a:lnTo>
                  <a:lnTo>
                    <a:pt x="1652986" y="1053304"/>
                  </a:lnTo>
                  <a:lnTo>
                    <a:pt x="1670439" y="1013889"/>
                  </a:lnTo>
                  <a:lnTo>
                    <a:pt x="1685428" y="973440"/>
                  </a:lnTo>
                  <a:lnTo>
                    <a:pt x="1697873" y="932030"/>
                  </a:lnTo>
                  <a:lnTo>
                    <a:pt x="1707693" y="889728"/>
                  </a:lnTo>
                  <a:lnTo>
                    <a:pt x="1714807" y="846607"/>
                  </a:lnTo>
                  <a:lnTo>
                    <a:pt x="1719135" y="802737"/>
                  </a:lnTo>
                  <a:lnTo>
                    <a:pt x="1720595" y="758189"/>
                  </a:lnTo>
                  <a:lnTo>
                    <a:pt x="1719135" y="713642"/>
                  </a:lnTo>
                  <a:lnTo>
                    <a:pt x="1714807" y="669772"/>
                  </a:lnTo>
                  <a:lnTo>
                    <a:pt x="1707693" y="626651"/>
                  </a:lnTo>
                  <a:lnTo>
                    <a:pt x="1697873" y="584349"/>
                  </a:lnTo>
                  <a:lnTo>
                    <a:pt x="1685428" y="542939"/>
                  </a:lnTo>
                  <a:lnTo>
                    <a:pt x="1670439" y="502490"/>
                  </a:lnTo>
                  <a:lnTo>
                    <a:pt x="1652986" y="463075"/>
                  </a:lnTo>
                  <a:lnTo>
                    <a:pt x="1633150" y="424765"/>
                  </a:lnTo>
                  <a:lnTo>
                    <a:pt x="1611012" y="387629"/>
                  </a:lnTo>
                  <a:lnTo>
                    <a:pt x="1586652" y="351741"/>
                  </a:lnTo>
                  <a:lnTo>
                    <a:pt x="1560151" y="317170"/>
                  </a:lnTo>
                  <a:lnTo>
                    <a:pt x="1531591" y="283988"/>
                  </a:lnTo>
                  <a:lnTo>
                    <a:pt x="1501050" y="252266"/>
                  </a:lnTo>
                  <a:lnTo>
                    <a:pt x="1468612" y="222075"/>
                  </a:lnTo>
                  <a:lnTo>
                    <a:pt x="1434355" y="193486"/>
                  </a:lnTo>
                  <a:lnTo>
                    <a:pt x="1398361" y="166571"/>
                  </a:lnTo>
                  <a:lnTo>
                    <a:pt x="1360710" y="141400"/>
                  </a:lnTo>
                  <a:lnTo>
                    <a:pt x="1321483" y="118045"/>
                  </a:lnTo>
                  <a:lnTo>
                    <a:pt x="1280761" y="96576"/>
                  </a:lnTo>
                  <a:lnTo>
                    <a:pt x="1238625" y="77066"/>
                  </a:lnTo>
                  <a:lnTo>
                    <a:pt x="1195155" y="59584"/>
                  </a:lnTo>
                  <a:lnTo>
                    <a:pt x="1150432" y="44203"/>
                  </a:lnTo>
                  <a:lnTo>
                    <a:pt x="1104536" y="30993"/>
                  </a:lnTo>
                  <a:lnTo>
                    <a:pt x="1057549" y="20025"/>
                  </a:lnTo>
                  <a:lnTo>
                    <a:pt x="1009551" y="11370"/>
                  </a:lnTo>
                  <a:lnTo>
                    <a:pt x="960622" y="5101"/>
                  </a:lnTo>
                  <a:lnTo>
                    <a:pt x="910844" y="1287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90766" y="2591561"/>
              <a:ext cx="1720850" cy="1516380"/>
            </a:xfrm>
            <a:custGeom>
              <a:avLst/>
              <a:gdLst/>
              <a:ahLst/>
              <a:cxnLst/>
              <a:rect l="l" t="t" r="r" b="b"/>
              <a:pathLst>
                <a:path w="1720850" h="1516379">
                  <a:moveTo>
                    <a:pt x="0" y="758189"/>
                  </a:moveTo>
                  <a:lnTo>
                    <a:pt x="1460" y="713642"/>
                  </a:lnTo>
                  <a:lnTo>
                    <a:pt x="5788" y="669772"/>
                  </a:lnTo>
                  <a:lnTo>
                    <a:pt x="12902" y="626651"/>
                  </a:lnTo>
                  <a:lnTo>
                    <a:pt x="22722" y="584349"/>
                  </a:lnTo>
                  <a:lnTo>
                    <a:pt x="35167" y="542939"/>
                  </a:lnTo>
                  <a:lnTo>
                    <a:pt x="50156" y="502490"/>
                  </a:lnTo>
                  <a:lnTo>
                    <a:pt x="67609" y="463075"/>
                  </a:lnTo>
                  <a:lnTo>
                    <a:pt x="87445" y="424765"/>
                  </a:lnTo>
                  <a:lnTo>
                    <a:pt x="109583" y="387629"/>
                  </a:lnTo>
                  <a:lnTo>
                    <a:pt x="133943" y="351741"/>
                  </a:lnTo>
                  <a:lnTo>
                    <a:pt x="160444" y="317170"/>
                  </a:lnTo>
                  <a:lnTo>
                    <a:pt x="189004" y="283988"/>
                  </a:lnTo>
                  <a:lnTo>
                    <a:pt x="219545" y="252266"/>
                  </a:lnTo>
                  <a:lnTo>
                    <a:pt x="251983" y="222075"/>
                  </a:lnTo>
                  <a:lnTo>
                    <a:pt x="286240" y="193486"/>
                  </a:lnTo>
                  <a:lnTo>
                    <a:pt x="322234" y="166571"/>
                  </a:lnTo>
                  <a:lnTo>
                    <a:pt x="359885" y="141400"/>
                  </a:lnTo>
                  <a:lnTo>
                    <a:pt x="399112" y="118045"/>
                  </a:lnTo>
                  <a:lnTo>
                    <a:pt x="439834" y="96576"/>
                  </a:lnTo>
                  <a:lnTo>
                    <a:pt x="481970" y="77066"/>
                  </a:lnTo>
                  <a:lnTo>
                    <a:pt x="525440" y="59584"/>
                  </a:lnTo>
                  <a:lnTo>
                    <a:pt x="570163" y="44203"/>
                  </a:lnTo>
                  <a:lnTo>
                    <a:pt x="616059" y="30993"/>
                  </a:lnTo>
                  <a:lnTo>
                    <a:pt x="663046" y="20025"/>
                  </a:lnTo>
                  <a:lnTo>
                    <a:pt x="711044" y="11370"/>
                  </a:lnTo>
                  <a:lnTo>
                    <a:pt x="759973" y="5101"/>
                  </a:lnTo>
                  <a:lnTo>
                    <a:pt x="809751" y="1287"/>
                  </a:lnTo>
                  <a:lnTo>
                    <a:pt x="860298" y="0"/>
                  </a:lnTo>
                  <a:lnTo>
                    <a:pt x="910844" y="1287"/>
                  </a:lnTo>
                  <a:lnTo>
                    <a:pt x="960622" y="5101"/>
                  </a:lnTo>
                  <a:lnTo>
                    <a:pt x="1009551" y="11370"/>
                  </a:lnTo>
                  <a:lnTo>
                    <a:pt x="1057549" y="20025"/>
                  </a:lnTo>
                  <a:lnTo>
                    <a:pt x="1104536" y="30993"/>
                  </a:lnTo>
                  <a:lnTo>
                    <a:pt x="1150432" y="44203"/>
                  </a:lnTo>
                  <a:lnTo>
                    <a:pt x="1195155" y="59584"/>
                  </a:lnTo>
                  <a:lnTo>
                    <a:pt x="1238625" y="77066"/>
                  </a:lnTo>
                  <a:lnTo>
                    <a:pt x="1280761" y="96576"/>
                  </a:lnTo>
                  <a:lnTo>
                    <a:pt x="1321483" y="118045"/>
                  </a:lnTo>
                  <a:lnTo>
                    <a:pt x="1360710" y="141400"/>
                  </a:lnTo>
                  <a:lnTo>
                    <a:pt x="1398361" y="166571"/>
                  </a:lnTo>
                  <a:lnTo>
                    <a:pt x="1434355" y="193486"/>
                  </a:lnTo>
                  <a:lnTo>
                    <a:pt x="1468612" y="222075"/>
                  </a:lnTo>
                  <a:lnTo>
                    <a:pt x="1501050" y="252266"/>
                  </a:lnTo>
                  <a:lnTo>
                    <a:pt x="1531591" y="283988"/>
                  </a:lnTo>
                  <a:lnTo>
                    <a:pt x="1560151" y="317170"/>
                  </a:lnTo>
                  <a:lnTo>
                    <a:pt x="1586652" y="351741"/>
                  </a:lnTo>
                  <a:lnTo>
                    <a:pt x="1611012" y="387629"/>
                  </a:lnTo>
                  <a:lnTo>
                    <a:pt x="1633150" y="424765"/>
                  </a:lnTo>
                  <a:lnTo>
                    <a:pt x="1652986" y="463075"/>
                  </a:lnTo>
                  <a:lnTo>
                    <a:pt x="1670439" y="502490"/>
                  </a:lnTo>
                  <a:lnTo>
                    <a:pt x="1685428" y="542939"/>
                  </a:lnTo>
                  <a:lnTo>
                    <a:pt x="1697873" y="584349"/>
                  </a:lnTo>
                  <a:lnTo>
                    <a:pt x="1707693" y="626651"/>
                  </a:lnTo>
                  <a:lnTo>
                    <a:pt x="1714807" y="669772"/>
                  </a:lnTo>
                  <a:lnTo>
                    <a:pt x="1719135" y="713642"/>
                  </a:lnTo>
                  <a:lnTo>
                    <a:pt x="1720595" y="758189"/>
                  </a:lnTo>
                  <a:lnTo>
                    <a:pt x="1719135" y="802737"/>
                  </a:lnTo>
                  <a:lnTo>
                    <a:pt x="1714807" y="846607"/>
                  </a:lnTo>
                  <a:lnTo>
                    <a:pt x="1707693" y="889728"/>
                  </a:lnTo>
                  <a:lnTo>
                    <a:pt x="1697873" y="932030"/>
                  </a:lnTo>
                  <a:lnTo>
                    <a:pt x="1685428" y="973440"/>
                  </a:lnTo>
                  <a:lnTo>
                    <a:pt x="1670439" y="1013889"/>
                  </a:lnTo>
                  <a:lnTo>
                    <a:pt x="1652986" y="1053304"/>
                  </a:lnTo>
                  <a:lnTo>
                    <a:pt x="1633150" y="1091614"/>
                  </a:lnTo>
                  <a:lnTo>
                    <a:pt x="1611012" y="1128750"/>
                  </a:lnTo>
                  <a:lnTo>
                    <a:pt x="1586652" y="1164638"/>
                  </a:lnTo>
                  <a:lnTo>
                    <a:pt x="1560151" y="1199209"/>
                  </a:lnTo>
                  <a:lnTo>
                    <a:pt x="1531591" y="1232391"/>
                  </a:lnTo>
                  <a:lnTo>
                    <a:pt x="1501050" y="1264113"/>
                  </a:lnTo>
                  <a:lnTo>
                    <a:pt x="1468612" y="1294304"/>
                  </a:lnTo>
                  <a:lnTo>
                    <a:pt x="1434355" y="1322893"/>
                  </a:lnTo>
                  <a:lnTo>
                    <a:pt x="1398361" y="1349808"/>
                  </a:lnTo>
                  <a:lnTo>
                    <a:pt x="1360710" y="1374979"/>
                  </a:lnTo>
                  <a:lnTo>
                    <a:pt x="1321483" y="1398334"/>
                  </a:lnTo>
                  <a:lnTo>
                    <a:pt x="1280761" y="1419803"/>
                  </a:lnTo>
                  <a:lnTo>
                    <a:pt x="1238625" y="1439313"/>
                  </a:lnTo>
                  <a:lnTo>
                    <a:pt x="1195155" y="1456795"/>
                  </a:lnTo>
                  <a:lnTo>
                    <a:pt x="1150432" y="1472176"/>
                  </a:lnTo>
                  <a:lnTo>
                    <a:pt x="1104536" y="1485386"/>
                  </a:lnTo>
                  <a:lnTo>
                    <a:pt x="1057549" y="1496354"/>
                  </a:lnTo>
                  <a:lnTo>
                    <a:pt x="1009551" y="1505009"/>
                  </a:lnTo>
                  <a:lnTo>
                    <a:pt x="960622" y="1511278"/>
                  </a:lnTo>
                  <a:lnTo>
                    <a:pt x="910844" y="1515092"/>
                  </a:lnTo>
                  <a:lnTo>
                    <a:pt x="860298" y="1516380"/>
                  </a:lnTo>
                  <a:lnTo>
                    <a:pt x="809751" y="1515092"/>
                  </a:lnTo>
                  <a:lnTo>
                    <a:pt x="759973" y="1511278"/>
                  </a:lnTo>
                  <a:lnTo>
                    <a:pt x="711044" y="1505009"/>
                  </a:lnTo>
                  <a:lnTo>
                    <a:pt x="663046" y="1496354"/>
                  </a:lnTo>
                  <a:lnTo>
                    <a:pt x="616059" y="1485386"/>
                  </a:lnTo>
                  <a:lnTo>
                    <a:pt x="570163" y="1472176"/>
                  </a:lnTo>
                  <a:lnTo>
                    <a:pt x="525440" y="1456795"/>
                  </a:lnTo>
                  <a:lnTo>
                    <a:pt x="481970" y="1439313"/>
                  </a:lnTo>
                  <a:lnTo>
                    <a:pt x="439834" y="1419803"/>
                  </a:lnTo>
                  <a:lnTo>
                    <a:pt x="399112" y="1398334"/>
                  </a:lnTo>
                  <a:lnTo>
                    <a:pt x="359885" y="1374979"/>
                  </a:lnTo>
                  <a:lnTo>
                    <a:pt x="322234" y="1349808"/>
                  </a:lnTo>
                  <a:lnTo>
                    <a:pt x="286240" y="1322893"/>
                  </a:lnTo>
                  <a:lnTo>
                    <a:pt x="251983" y="1294304"/>
                  </a:lnTo>
                  <a:lnTo>
                    <a:pt x="219545" y="1264113"/>
                  </a:lnTo>
                  <a:lnTo>
                    <a:pt x="189004" y="1232391"/>
                  </a:lnTo>
                  <a:lnTo>
                    <a:pt x="160444" y="1199209"/>
                  </a:lnTo>
                  <a:lnTo>
                    <a:pt x="133943" y="1164638"/>
                  </a:lnTo>
                  <a:lnTo>
                    <a:pt x="109583" y="1128750"/>
                  </a:lnTo>
                  <a:lnTo>
                    <a:pt x="87445" y="1091614"/>
                  </a:lnTo>
                  <a:lnTo>
                    <a:pt x="67609" y="1053304"/>
                  </a:lnTo>
                  <a:lnTo>
                    <a:pt x="50156" y="1013889"/>
                  </a:lnTo>
                  <a:lnTo>
                    <a:pt x="35167" y="973440"/>
                  </a:lnTo>
                  <a:lnTo>
                    <a:pt x="22722" y="932030"/>
                  </a:lnTo>
                  <a:lnTo>
                    <a:pt x="12902" y="889728"/>
                  </a:lnTo>
                  <a:lnTo>
                    <a:pt x="5788" y="846607"/>
                  </a:lnTo>
                  <a:lnTo>
                    <a:pt x="1460" y="802737"/>
                  </a:lnTo>
                  <a:lnTo>
                    <a:pt x="0" y="758189"/>
                  </a:lnTo>
                  <a:close/>
                </a:path>
              </a:pathLst>
            </a:custGeom>
            <a:ln w="285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98409" y="3115182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03802" y="1338833"/>
            <a:ext cx="4064635" cy="4189729"/>
            <a:chOff x="4003802" y="1338833"/>
            <a:chExt cx="4064635" cy="4189729"/>
          </a:xfrm>
        </p:grpSpPr>
        <p:sp>
          <p:nvSpPr>
            <p:cNvPr id="24" name="object 24"/>
            <p:cNvSpPr/>
            <p:nvPr/>
          </p:nvSpPr>
          <p:spPr>
            <a:xfrm>
              <a:off x="4003802" y="3304285"/>
              <a:ext cx="558800" cy="85725"/>
            </a:xfrm>
            <a:custGeom>
              <a:avLst/>
              <a:gdLst/>
              <a:ahLst/>
              <a:cxnLst/>
              <a:rect l="l" t="t" r="r" b="b"/>
              <a:pathLst>
                <a:path w="558800" h="85725">
                  <a:moveTo>
                    <a:pt x="473963" y="0"/>
                  </a:moveTo>
                  <a:lnTo>
                    <a:pt x="473075" y="28506"/>
                  </a:lnTo>
                  <a:lnTo>
                    <a:pt x="487425" y="28955"/>
                  </a:lnTo>
                  <a:lnTo>
                    <a:pt x="486537" y="57530"/>
                  </a:lnTo>
                  <a:lnTo>
                    <a:pt x="472171" y="57530"/>
                  </a:lnTo>
                  <a:lnTo>
                    <a:pt x="471297" y="85598"/>
                  </a:lnTo>
                  <a:lnTo>
                    <a:pt x="532138" y="57530"/>
                  </a:lnTo>
                  <a:lnTo>
                    <a:pt x="486537" y="57530"/>
                  </a:lnTo>
                  <a:lnTo>
                    <a:pt x="472185" y="57077"/>
                  </a:lnTo>
                  <a:lnTo>
                    <a:pt x="533121" y="57077"/>
                  </a:lnTo>
                  <a:lnTo>
                    <a:pt x="558292" y="45465"/>
                  </a:lnTo>
                  <a:lnTo>
                    <a:pt x="473963" y="0"/>
                  </a:lnTo>
                  <a:close/>
                </a:path>
                <a:path w="558800" h="85725">
                  <a:moveTo>
                    <a:pt x="473075" y="28506"/>
                  </a:moveTo>
                  <a:lnTo>
                    <a:pt x="472185" y="57077"/>
                  </a:lnTo>
                  <a:lnTo>
                    <a:pt x="486537" y="57530"/>
                  </a:lnTo>
                  <a:lnTo>
                    <a:pt x="487425" y="28955"/>
                  </a:lnTo>
                  <a:lnTo>
                    <a:pt x="473075" y="28506"/>
                  </a:lnTo>
                  <a:close/>
                </a:path>
                <a:path w="558800" h="85725">
                  <a:moveTo>
                    <a:pt x="1015" y="13715"/>
                  </a:moveTo>
                  <a:lnTo>
                    <a:pt x="0" y="42163"/>
                  </a:lnTo>
                  <a:lnTo>
                    <a:pt x="472185" y="57077"/>
                  </a:lnTo>
                  <a:lnTo>
                    <a:pt x="473075" y="28506"/>
                  </a:lnTo>
                  <a:lnTo>
                    <a:pt x="1015" y="13715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8550" y="2802032"/>
              <a:ext cx="605155" cy="315595"/>
            </a:xfrm>
            <a:custGeom>
              <a:avLst/>
              <a:gdLst/>
              <a:ahLst/>
              <a:cxnLst/>
              <a:rect l="l" t="t" r="r" b="b"/>
              <a:pathLst>
                <a:path w="605154" h="315594">
                  <a:moveTo>
                    <a:pt x="0" y="297275"/>
                  </a:moveTo>
                  <a:lnTo>
                    <a:pt x="52974" y="305867"/>
                  </a:lnTo>
                  <a:lnTo>
                    <a:pt x="104211" y="312521"/>
                  </a:lnTo>
                  <a:lnTo>
                    <a:pt x="151973" y="315298"/>
                  </a:lnTo>
                  <a:lnTo>
                    <a:pt x="194523" y="312259"/>
                  </a:lnTo>
                  <a:lnTo>
                    <a:pt x="230124" y="301466"/>
                  </a:lnTo>
                  <a:lnTo>
                    <a:pt x="261673" y="272885"/>
                  </a:lnTo>
                  <a:lnTo>
                    <a:pt x="282019" y="231219"/>
                  </a:lnTo>
                  <a:lnTo>
                    <a:pt x="297721" y="185433"/>
                  </a:lnTo>
                  <a:lnTo>
                    <a:pt x="315341" y="144494"/>
                  </a:lnTo>
                  <a:lnTo>
                    <a:pt x="332874" y="107892"/>
                  </a:lnTo>
                  <a:lnTo>
                    <a:pt x="348075" y="71802"/>
                  </a:lnTo>
                  <a:lnTo>
                    <a:pt x="367133" y="40213"/>
                  </a:lnTo>
                  <a:lnTo>
                    <a:pt x="396240" y="17113"/>
                  </a:lnTo>
                  <a:lnTo>
                    <a:pt x="437935" y="4520"/>
                  </a:lnTo>
                  <a:lnTo>
                    <a:pt x="488632" y="0"/>
                  </a:lnTo>
                  <a:lnTo>
                    <a:pt x="545330" y="861"/>
                  </a:lnTo>
                  <a:lnTo>
                    <a:pt x="605027" y="441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08900" y="1338833"/>
              <a:ext cx="85725" cy="4189729"/>
            </a:xfrm>
            <a:custGeom>
              <a:avLst/>
              <a:gdLst/>
              <a:ahLst/>
              <a:cxnLst/>
              <a:rect l="l" t="t" r="r" b="b"/>
              <a:pathLst>
                <a:path w="85725" h="4189729">
                  <a:moveTo>
                    <a:pt x="85725" y="2854833"/>
                  </a:moveTo>
                  <a:lnTo>
                    <a:pt x="78613" y="2840609"/>
                  </a:lnTo>
                  <a:lnTo>
                    <a:pt x="42926" y="2769108"/>
                  </a:lnTo>
                  <a:lnTo>
                    <a:pt x="0" y="2854833"/>
                  </a:lnTo>
                  <a:lnTo>
                    <a:pt x="28575" y="2854833"/>
                  </a:lnTo>
                  <a:lnTo>
                    <a:pt x="28575" y="4189349"/>
                  </a:lnTo>
                  <a:lnTo>
                    <a:pt x="57150" y="4189349"/>
                  </a:lnTo>
                  <a:lnTo>
                    <a:pt x="57150" y="2854833"/>
                  </a:lnTo>
                  <a:lnTo>
                    <a:pt x="85725" y="2854833"/>
                  </a:lnTo>
                  <a:close/>
                </a:path>
                <a:path w="85725" h="4189729">
                  <a:moveTo>
                    <a:pt x="85725" y="85725"/>
                  </a:moveTo>
                  <a:lnTo>
                    <a:pt x="78549" y="71374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702" y="1252855"/>
                  </a:lnTo>
                  <a:lnTo>
                    <a:pt x="57277" y="1252855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4214" y="3307588"/>
              <a:ext cx="607695" cy="85725"/>
            </a:xfrm>
            <a:custGeom>
              <a:avLst/>
              <a:gdLst/>
              <a:ahLst/>
              <a:cxnLst/>
              <a:rect l="l" t="t" r="r" b="b"/>
              <a:pathLst>
                <a:path w="607695" h="85725">
                  <a:moveTo>
                    <a:pt x="521462" y="0"/>
                  </a:moveTo>
                  <a:lnTo>
                    <a:pt x="521462" y="85725"/>
                  </a:lnTo>
                  <a:lnTo>
                    <a:pt x="578696" y="57150"/>
                  </a:lnTo>
                  <a:lnTo>
                    <a:pt x="535686" y="57150"/>
                  </a:lnTo>
                  <a:lnTo>
                    <a:pt x="535686" y="28575"/>
                  </a:lnTo>
                  <a:lnTo>
                    <a:pt x="578527" y="28575"/>
                  </a:lnTo>
                  <a:lnTo>
                    <a:pt x="521462" y="0"/>
                  </a:lnTo>
                  <a:close/>
                </a:path>
                <a:path w="607695" h="85725">
                  <a:moveTo>
                    <a:pt x="521462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521462" y="57150"/>
                  </a:lnTo>
                  <a:lnTo>
                    <a:pt x="521462" y="28575"/>
                  </a:lnTo>
                  <a:close/>
                </a:path>
                <a:path w="607695" h="85725">
                  <a:moveTo>
                    <a:pt x="578527" y="28575"/>
                  </a:moveTo>
                  <a:lnTo>
                    <a:pt x="535686" y="28575"/>
                  </a:lnTo>
                  <a:lnTo>
                    <a:pt x="535686" y="57150"/>
                  </a:lnTo>
                  <a:lnTo>
                    <a:pt x="578696" y="57150"/>
                  </a:lnTo>
                  <a:lnTo>
                    <a:pt x="607187" y="42925"/>
                  </a:lnTo>
                  <a:lnTo>
                    <a:pt x="578527" y="28575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2160270" y="5790247"/>
            <a:ext cx="6673215" cy="85725"/>
          </a:xfrm>
          <a:custGeom>
            <a:avLst/>
            <a:gdLst/>
            <a:ahLst/>
            <a:cxnLst/>
            <a:rect l="l" t="t" r="r" b="b"/>
            <a:pathLst>
              <a:path w="6673215" h="85725">
                <a:moveTo>
                  <a:pt x="6586982" y="0"/>
                </a:moveTo>
                <a:lnTo>
                  <a:pt x="6586982" y="85724"/>
                </a:lnTo>
                <a:lnTo>
                  <a:pt x="6644132" y="57149"/>
                </a:lnTo>
                <a:lnTo>
                  <a:pt x="6601206" y="57149"/>
                </a:lnTo>
                <a:lnTo>
                  <a:pt x="6601206" y="28574"/>
                </a:lnTo>
                <a:lnTo>
                  <a:pt x="6644132" y="28574"/>
                </a:lnTo>
                <a:lnTo>
                  <a:pt x="6586982" y="0"/>
                </a:lnTo>
                <a:close/>
              </a:path>
              <a:path w="6673215" h="85725">
                <a:moveTo>
                  <a:pt x="6586982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6586982" y="57149"/>
                </a:lnTo>
                <a:lnTo>
                  <a:pt x="6586982" y="28574"/>
                </a:lnTo>
                <a:close/>
              </a:path>
              <a:path w="6673215" h="85725">
                <a:moveTo>
                  <a:pt x="6644132" y="28574"/>
                </a:moveTo>
                <a:lnTo>
                  <a:pt x="6601206" y="28574"/>
                </a:lnTo>
                <a:lnTo>
                  <a:pt x="6601206" y="57149"/>
                </a:lnTo>
                <a:lnTo>
                  <a:pt x="6644132" y="57149"/>
                </a:lnTo>
                <a:lnTo>
                  <a:pt x="6672707" y="42862"/>
                </a:lnTo>
                <a:lnTo>
                  <a:pt x="6644132" y="28574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25059" y="5851652"/>
            <a:ext cx="485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318</a:t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9595231" y="4212463"/>
            <a:ext cx="158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“Memory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Cell”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48488"/>
            <a:ext cx="30537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455F51"/>
                </a:solidFill>
              </a:rPr>
              <a:t>a </a:t>
            </a:r>
            <a:r>
              <a:rPr sz="3000" spc="-25" dirty="0">
                <a:solidFill>
                  <a:srgbClr val="455F51"/>
                </a:solidFill>
              </a:rPr>
              <a:t>layer </a:t>
            </a:r>
            <a:r>
              <a:rPr sz="3000" dirty="0">
                <a:solidFill>
                  <a:srgbClr val="455F51"/>
                </a:solidFill>
              </a:rPr>
              <a:t>of </a:t>
            </a:r>
            <a:r>
              <a:rPr sz="3000" spc="-15" dirty="0">
                <a:solidFill>
                  <a:srgbClr val="455F51"/>
                </a:solidFill>
              </a:rPr>
              <a:t>recurrent </a:t>
            </a:r>
            <a:r>
              <a:rPr sz="3000" spc="-67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neurons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1540510" y="2637789"/>
            <a:ext cx="1658620" cy="1582420"/>
            <a:chOff x="1540510" y="2637789"/>
            <a:chExt cx="1658620" cy="1582420"/>
          </a:xfrm>
        </p:grpSpPr>
        <p:sp>
          <p:nvSpPr>
            <p:cNvPr id="8" name="object 8"/>
            <p:cNvSpPr/>
            <p:nvPr/>
          </p:nvSpPr>
          <p:spPr>
            <a:xfrm>
              <a:off x="1546860" y="2644139"/>
              <a:ext cx="1645920" cy="1569720"/>
            </a:xfrm>
            <a:custGeom>
              <a:avLst/>
              <a:gdLst/>
              <a:ahLst/>
              <a:cxnLst/>
              <a:rect l="l" t="t" r="r" b="b"/>
              <a:pathLst>
                <a:path w="1645920" h="1569720">
                  <a:moveTo>
                    <a:pt x="822960" y="0"/>
                  </a:moveTo>
                  <a:lnTo>
                    <a:pt x="774602" y="1332"/>
                  </a:lnTo>
                  <a:lnTo>
                    <a:pt x="726980" y="5280"/>
                  </a:lnTo>
                  <a:lnTo>
                    <a:pt x="680172" y="11770"/>
                  </a:lnTo>
                  <a:lnTo>
                    <a:pt x="634255" y="20729"/>
                  </a:lnTo>
                  <a:lnTo>
                    <a:pt x="589304" y="32083"/>
                  </a:lnTo>
                  <a:lnTo>
                    <a:pt x="545399" y="45757"/>
                  </a:lnTo>
                  <a:lnTo>
                    <a:pt x="502616" y="61680"/>
                  </a:lnTo>
                  <a:lnTo>
                    <a:pt x="461032" y="79776"/>
                  </a:lnTo>
                  <a:lnTo>
                    <a:pt x="420724" y="99973"/>
                  </a:lnTo>
                  <a:lnTo>
                    <a:pt x="381769" y="122197"/>
                  </a:lnTo>
                  <a:lnTo>
                    <a:pt x="344246" y="146373"/>
                  </a:lnTo>
                  <a:lnTo>
                    <a:pt x="308230" y="172429"/>
                  </a:lnTo>
                  <a:lnTo>
                    <a:pt x="273799" y="200291"/>
                  </a:lnTo>
                  <a:lnTo>
                    <a:pt x="241030" y="229885"/>
                  </a:lnTo>
                  <a:lnTo>
                    <a:pt x="210000" y="261138"/>
                  </a:lnTo>
                  <a:lnTo>
                    <a:pt x="180787" y="293976"/>
                  </a:lnTo>
                  <a:lnTo>
                    <a:pt x="153467" y="328325"/>
                  </a:lnTo>
                  <a:lnTo>
                    <a:pt x="128118" y="364112"/>
                  </a:lnTo>
                  <a:lnTo>
                    <a:pt x="104818" y="401263"/>
                  </a:lnTo>
                  <a:lnTo>
                    <a:pt x="83642" y="439705"/>
                  </a:lnTo>
                  <a:lnTo>
                    <a:pt x="64668" y="479363"/>
                  </a:lnTo>
                  <a:lnTo>
                    <a:pt x="47974" y="520165"/>
                  </a:lnTo>
                  <a:lnTo>
                    <a:pt x="33637" y="562036"/>
                  </a:lnTo>
                  <a:lnTo>
                    <a:pt x="21733" y="604903"/>
                  </a:lnTo>
                  <a:lnTo>
                    <a:pt x="12340" y="648693"/>
                  </a:lnTo>
                  <a:lnTo>
                    <a:pt x="5536" y="693331"/>
                  </a:lnTo>
                  <a:lnTo>
                    <a:pt x="1396" y="738745"/>
                  </a:lnTo>
                  <a:lnTo>
                    <a:pt x="0" y="784860"/>
                  </a:lnTo>
                  <a:lnTo>
                    <a:pt x="1396" y="830974"/>
                  </a:lnTo>
                  <a:lnTo>
                    <a:pt x="5536" y="876388"/>
                  </a:lnTo>
                  <a:lnTo>
                    <a:pt x="12340" y="921026"/>
                  </a:lnTo>
                  <a:lnTo>
                    <a:pt x="21733" y="964816"/>
                  </a:lnTo>
                  <a:lnTo>
                    <a:pt x="33637" y="1007683"/>
                  </a:lnTo>
                  <a:lnTo>
                    <a:pt x="47974" y="1049554"/>
                  </a:lnTo>
                  <a:lnTo>
                    <a:pt x="64668" y="1090356"/>
                  </a:lnTo>
                  <a:lnTo>
                    <a:pt x="83642" y="1130014"/>
                  </a:lnTo>
                  <a:lnTo>
                    <a:pt x="104818" y="1168456"/>
                  </a:lnTo>
                  <a:lnTo>
                    <a:pt x="128118" y="1205607"/>
                  </a:lnTo>
                  <a:lnTo>
                    <a:pt x="153467" y="1241394"/>
                  </a:lnTo>
                  <a:lnTo>
                    <a:pt x="180787" y="1275743"/>
                  </a:lnTo>
                  <a:lnTo>
                    <a:pt x="210000" y="1308581"/>
                  </a:lnTo>
                  <a:lnTo>
                    <a:pt x="241030" y="1339834"/>
                  </a:lnTo>
                  <a:lnTo>
                    <a:pt x="273799" y="1369428"/>
                  </a:lnTo>
                  <a:lnTo>
                    <a:pt x="308230" y="1397290"/>
                  </a:lnTo>
                  <a:lnTo>
                    <a:pt x="344246" y="1423346"/>
                  </a:lnTo>
                  <a:lnTo>
                    <a:pt x="381769" y="1447522"/>
                  </a:lnTo>
                  <a:lnTo>
                    <a:pt x="420724" y="1469746"/>
                  </a:lnTo>
                  <a:lnTo>
                    <a:pt x="461032" y="1489943"/>
                  </a:lnTo>
                  <a:lnTo>
                    <a:pt x="502616" y="1508039"/>
                  </a:lnTo>
                  <a:lnTo>
                    <a:pt x="545399" y="1523962"/>
                  </a:lnTo>
                  <a:lnTo>
                    <a:pt x="589304" y="1537636"/>
                  </a:lnTo>
                  <a:lnTo>
                    <a:pt x="634255" y="1548990"/>
                  </a:lnTo>
                  <a:lnTo>
                    <a:pt x="680172" y="1557949"/>
                  </a:lnTo>
                  <a:lnTo>
                    <a:pt x="726980" y="1564439"/>
                  </a:lnTo>
                  <a:lnTo>
                    <a:pt x="774602" y="1568387"/>
                  </a:lnTo>
                  <a:lnTo>
                    <a:pt x="822960" y="1569720"/>
                  </a:lnTo>
                  <a:lnTo>
                    <a:pt x="871317" y="1568387"/>
                  </a:lnTo>
                  <a:lnTo>
                    <a:pt x="918939" y="1564439"/>
                  </a:lnTo>
                  <a:lnTo>
                    <a:pt x="965747" y="1557949"/>
                  </a:lnTo>
                  <a:lnTo>
                    <a:pt x="1011664" y="1548990"/>
                  </a:lnTo>
                  <a:lnTo>
                    <a:pt x="1056615" y="1537636"/>
                  </a:lnTo>
                  <a:lnTo>
                    <a:pt x="1100520" y="1523962"/>
                  </a:lnTo>
                  <a:lnTo>
                    <a:pt x="1143303" y="1508039"/>
                  </a:lnTo>
                  <a:lnTo>
                    <a:pt x="1184887" y="1489943"/>
                  </a:lnTo>
                  <a:lnTo>
                    <a:pt x="1225195" y="1469746"/>
                  </a:lnTo>
                  <a:lnTo>
                    <a:pt x="1264150" y="1447522"/>
                  </a:lnTo>
                  <a:lnTo>
                    <a:pt x="1301673" y="1423346"/>
                  </a:lnTo>
                  <a:lnTo>
                    <a:pt x="1337689" y="1397290"/>
                  </a:lnTo>
                  <a:lnTo>
                    <a:pt x="1372120" y="1369428"/>
                  </a:lnTo>
                  <a:lnTo>
                    <a:pt x="1404889" y="1339834"/>
                  </a:lnTo>
                  <a:lnTo>
                    <a:pt x="1435919" y="1308581"/>
                  </a:lnTo>
                  <a:lnTo>
                    <a:pt x="1465132" y="1275743"/>
                  </a:lnTo>
                  <a:lnTo>
                    <a:pt x="1492452" y="1241394"/>
                  </a:lnTo>
                  <a:lnTo>
                    <a:pt x="1517801" y="1205607"/>
                  </a:lnTo>
                  <a:lnTo>
                    <a:pt x="1541101" y="1168456"/>
                  </a:lnTo>
                  <a:lnTo>
                    <a:pt x="1562277" y="1130014"/>
                  </a:lnTo>
                  <a:lnTo>
                    <a:pt x="1581251" y="1090356"/>
                  </a:lnTo>
                  <a:lnTo>
                    <a:pt x="1597945" y="1049554"/>
                  </a:lnTo>
                  <a:lnTo>
                    <a:pt x="1612282" y="1007683"/>
                  </a:lnTo>
                  <a:lnTo>
                    <a:pt x="1624186" y="964816"/>
                  </a:lnTo>
                  <a:lnTo>
                    <a:pt x="1633579" y="921026"/>
                  </a:lnTo>
                  <a:lnTo>
                    <a:pt x="1640383" y="876388"/>
                  </a:lnTo>
                  <a:lnTo>
                    <a:pt x="1644523" y="830974"/>
                  </a:lnTo>
                  <a:lnTo>
                    <a:pt x="1645920" y="784860"/>
                  </a:lnTo>
                  <a:lnTo>
                    <a:pt x="1644523" y="738745"/>
                  </a:lnTo>
                  <a:lnTo>
                    <a:pt x="1640383" y="693331"/>
                  </a:lnTo>
                  <a:lnTo>
                    <a:pt x="1633579" y="648693"/>
                  </a:lnTo>
                  <a:lnTo>
                    <a:pt x="1624186" y="604903"/>
                  </a:lnTo>
                  <a:lnTo>
                    <a:pt x="1612282" y="562036"/>
                  </a:lnTo>
                  <a:lnTo>
                    <a:pt x="1597945" y="520165"/>
                  </a:lnTo>
                  <a:lnTo>
                    <a:pt x="1581251" y="479363"/>
                  </a:lnTo>
                  <a:lnTo>
                    <a:pt x="1562277" y="439705"/>
                  </a:lnTo>
                  <a:lnTo>
                    <a:pt x="1541101" y="401263"/>
                  </a:lnTo>
                  <a:lnTo>
                    <a:pt x="1517801" y="364112"/>
                  </a:lnTo>
                  <a:lnTo>
                    <a:pt x="1492452" y="328325"/>
                  </a:lnTo>
                  <a:lnTo>
                    <a:pt x="1465132" y="293976"/>
                  </a:lnTo>
                  <a:lnTo>
                    <a:pt x="1435919" y="261138"/>
                  </a:lnTo>
                  <a:lnTo>
                    <a:pt x="1404889" y="229885"/>
                  </a:lnTo>
                  <a:lnTo>
                    <a:pt x="1372120" y="200291"/>
                  </a:lnTo>
                  <a:lnTo>
                    <a:pt x="1337689" y="172429"/>
                  </a:lnTo>
                  <a:lnTo>
                    <a:pt x="1301673" y="146373"/>
                  </a:lnTo>
                  <a:lnTo>
                    <a:pt x="1264150" y="122197"/>
                  </a:lnTo>
                  <a:lnTo>
                    <a:pt x="1225195" y="99973"/>
                  </a:lnTo>
                  <a:lnTo>
                    <a:pt x="1184887" y="79776"/>
                  </a:lnTo>
                  <a:lnTo>
                    <a:pt x="1143303" y="61680"/>
                  </a:lnTo>
                  <a:lnTo>
                    <a:pt x="1100520" y="45757"/>
                  </a:lnTo>
                  <a:lnTo>
                    <a:pt x="1056615" y="32083"/>
                  </a:lnTo>
                  <a:lnTo>
                    <a:pt x="1011664" y="20729"/>
                  </a:lnTo>
                  <a:lnTo>
                    <a:pt x="965747" y="11770"/>
                  </a:lnTo>
                  <a:lnTo>
                    <a:pt x="918939" y="5280"/>
                  </a:lnTo>
                  <a:lnTo>
                    <a:pt x="871317" y="13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6860" y="2644139"/>
              <a:ext cx="1645920" cy="1569720"/>
            </a:xfrm>
            <a:custGeom>
              <a:avLst/>
              <a:gdLst/>
              <a:ahLst/>
              <a:cxnLst/>
              <a:rect l="l" t="t" r="r" b="b"/>
              <a:pathLst>
                <a:path w="1645920" h="1569720">
                  <a:moveTo>
                    <a:pt x="0" y="784860"/>
                  </a:moveTo>
                  <a:lnTo>
                    <a:pt x="1396" y="738745"/>
                  </a:lnTo>
                  <a:lnTo>
                    <a:pt x="5536" y="693331"/>
                  </a:lnTo>
                  <a:lnTo>
                    <a:pt x="12340" y="648693"/>
                  </a:lnTo>
                  <a:lnTo>
                    <a:pt x="21733" y="604903"/>
                  </a:lnTo>
                  <a:lnTo>
                    <a:pt x="33637" y="562036"/>
                  </a:lnTo>
                  <a:lnTo>
                    <a:pt x="47974" y="520165"/>
                  </a:lnTo>
                  <a:lnTo>
                    <a:pt x="64668" y="479363"/>
                  </a:lnTo>
                  <a:lnTo>
                    <a:pt x="83642" y="439705"/>
                  </a:lnTo>
                  <a:lnTo>
                    <a:pt x="104818" y="401263"/>
                  </a:lnTo>
                  <a:lnTo>
                    <a:pt x="128118" y="364112"/>
                  </a:lnTo>
                  <a:lnTo>
                    <a:pt x="153467" y="328325"/>
                  </a:lnTo>
                  <a:lnTo>
                    <a:pt x="180787" y="293976"/>
                  </a:lnTo>
                  <a:lnTo>
                    <a:pt x="210000" y="261138"/>
                  </a:lnTo>
                  <a:lnTo>
                    <a:pt x="241030" y="229885"/>
                  </a:lnTo>
                  <a:lnTo>
                    <a:pt x="273799" y="200291"/>
                  </a:lnTo>
                  <a:lnTo>
                    <a:pt x="308230" y="172429"/>
                  </a:lnTo>
                  <a:lnTo>
                    <a:pt x="344246" y="146373"/>
                  </a:lnTo>
                  <a:lnTo>
                    <a:pt x="381769" y="122197"/>
                  </a:lnTo>
                  <a:lnTo>
                    <a:pt x="420724" y="99973"/>
                  </a:lnTo>
                  <a:lnTo>
                    <a:pt x="461032" y="79776"/>
                  </a:lnTo>
                  <a:lnTo>
                    <a:pt x="502616" y="61680"/>
                  </a:lnTo>
                  <a:lnTo>
                    <a:pt x="545399" y="45757"/>
                  </a:lnTo>
                  <a:lnTo>
                    <a:pt x="589304" y="32083"/>
                  </a:lnTo>
                  <a:lnTo>
                    <a:pt x="634255" y="20729"/>
                  </a:lnTo>
                  <a:lnTo>
                    <a:pt x="680172" y="11770"/>
                  </a:lnTo>
                  <a:lnTo>
                    <a:pt x="726980" y="5280"/>
                  </a:lnTo>
                  <a:lnTo>
                    <a:pt x="774602" y="1332"/>
                  </a:lnTo>
                  <a:lnTo>
                    <a:pt x="822960" y="0"/>
                  </a:lnTo>
                  <a:lnTo>
                    <a:pt x="871317" y="1332"/>
                  </a:lnTo>
                  <a:lnTo>
                    <a:pt x="918939" y="5280"/>
                  </a:lnTo>
                  <a:lnTo>
                    <a:pt x="965747" y="11770"/>
                  </a:lnTo>
                  <a:lnTo>
                    <a:pt x="1011664" y="20729"/>
                  </a:lnTo>
                  <a:lnTo>
                    <a:pt x="1056615" y="32083"/>
                  </a:lnTo>
                  <a:lnTo>
                    <a:pt x="1100520" y="45757"/>
                  </a:lnTo>
                  <a:lnTo>
                    <a:pt x="1143303" y="61680"/>
                  </a:lnTo>
                  <a:lnTo>
                    <a:pt x="1184887" y="79776"/>
                  </a:lnTo>
                  <a:lnTo>
                    <a:pt x="1225195" y="99973"/>
                  </a:lnTo>
                  <a:lnTo>
                    <a:pt x="1264150" y="122197"/>
                  </a:lnTo>
                  <a:lnTo>
                    <a:pt x="1301673" y="146373"/>
                  </a:lnTo>
                  <a:lnTo>
                    <a:pt x="1337689" y="172429"/>
                  </a:lnTo>
                  <a:lnTo>
                    <a:pt x="1372120" y="200291"/>
                  </a:lnTo>
                  <a:lnTo>
                    <a:pt x="1404889" y="229885"/>
                  </a:lnTo>
                  <a:lnTo>
                    <a:pt x="1435919" y="261138"/>
                  </a:lnTo>
                  <a:lnTo>
                    <a:pt x="1465132" y="293976"/>
                  </a:lnTo>
                  <a:lnTo>
                    <a:pt x="1492452" y="328325"/>
                  </a:lnTo>
                  <a:lnTo>
                    <a:pt x="1517801" y="364112"/>
                  </a:lnTo>
                  <a:lnTo>
                    <a:pt x="1541101" y="401263"/>
                  </a:lnTo>
                  <a:lnTo>
                    <a:pt x="1562277" y="439705"/>
                  </a:lnTo>
                  <a:lnTo>
                    <a:pt x="1581251" y="479363"/>
                  </a:lnTo>
                  <a:lnTo>
                    <a:pt x="1597945" y="520165"/>
                  </a:lnTo>
                  <a:lnTo>
                    <a:pt x="1612282" y="562036"/>
                  </a:lnTo>
                  <a:lnTo>
                    <a:pt x="1624186" y="604903"/>
                  </a:lnTo>
                  <a:lnTo>
                    <a:pt x="1633579" y="648693"/>
                  </a:lnTo>
                  <a:lnTo>
                    <a:pt x="1640383" y="693331"/>
                  </a:lnTo>
                  <a:lnTo>
                    <a:pt x="1644523" y="738745"/>
                  </a:lnTo>
                  <a:lnTo>
                    <a:pt x="1645920" y="784860"/>
                  </a:lnTo>
                  <a:lnTo>
                    <a:pt x="1644523" y="830974"/>
                  </a:lnTo>
                  <a:lnTo>
                    <a:pt x="1640383" y="876388"/>
                  </a:lnTo>
                  <a:lnTo>
                    <a:pt x="1633579" y="921026"/>
                  </a:lnTo>
                  <a:lnTo>
                    <a:pt x="1624186" y="964816"/>
                  </a:lnTo>
                  <a:lnTo>
                    <a:pt x="1612282" y="1007683"/>
                  </a:lnTo>
                  <a:lnTo>
                    <a:pt x="1597945" y="1049554"/>
                  </a:lnTo>
                  <a:lnTo>
                    <a:pt x="1581251" y="1090356"/>
                  </a:lnTo>
                  <a:lnTo>
                    <a:pt x="1562277" y="1130014"/>
                  </a:lnTo>
                  <a:lnTo>
                    <a:pt x="1541101" y="1168456"/>
                  </a:lnTo>
                  <a:lnTo>
                    <a:pt x="1517801" y="1205607"/>
                  </a:lnTo>
                  <a:lnTo>
                    <a:pt x="1492452" y="1241394"/>
                  </a:lnTo>
                  <a:lnTo>
                    <a:pt x="1465132" y="1275743"/>
                  </a:lnTo>
                  <a:lnTo>
                    <a:pt x="1435919" y="1308581"/>
                  </a:lnTo>
                  <a:lnTo>
                    <a:pt x="1404889" y="1339834"/>
                  </a:lnTo>
                  <a:lnTo>
                    <a:pt x="1372120" y="1369428"/>
                  </a:lnTo>
                  <a:lnTo>
                    <a:pt x="1337689" y="1397290"/>
                  </a:lnTo>
                  <a:lnTo>
                    <a:pt x="1301673" y="1423346"/>
                  </a:lnTo>
                  <a:lnTo>
                    <a:pt x="1264150" y="1447522"/>
                  </a:lnTo>
                  <a:lnTo>
                    <a:pt x="1225195" y="1469746"/>
                  </a:lnTo>
                  <a:lnTo>
                    <a:pt x="1184887" y="1489943"/>
                  </a:lnTo>
                  <a:lnTo>
                    <a:pt x="1143303" y="1508039"/>
                  </a:lnTo>
                  <a:lnTo>
                    <a:pt x="1100520" y="1523962"/>
                  </a:lnTo>
                  <a:lnTo>
                    <a:pt x="1056615" y="1537636"/>
                  </a:lnTo>
                  <a:lnTo>
                    <a:pt x="1011664" y="1548990"/>
                  </a:lnTo>
                  <a:lnTo>
                    <a:pt x="965747" y="1557949"/>
                  </a:lnTo>
                  <a:lnTo>
                    <a:pt x="918939" y="1564439"/>
                  </a:lnTo>
                  <a:lnTo>
                    <a:pt x="871317" y="1568387"/>
                  </a:lnTo>
                  <a:lnTo>
                    <a:pt x="822960" y="1569720"/>
                  </a:lnTo>
                  <a:lnTo>
                    <a:pt x="774602" y="1568387"/>
                  </a:lnTo>
                  <a:lnTo>
                    <a:pt x="726980" y="1564439"/>
                  </a:lnTo>
                  <a:lnTo>
                    <a:pt x="680172" y="1557949"/>
                  </a:lnTo>
                  <a:lnTo>
                    <a:pt x="634255" y="1548990"/>
                  </a:lnTo>
                  <a:lnTo>
                    <a:pt x="589304" y="1537636"/>
                  </a:lnTo>
                  <a:lnTo>
                    <a:pt x="545399" y="1523962"/>
                  </a:lnTo>
                  <a:lnTo>
                    <a:pt x="502616" y="1508039"/>
                  </a:lnTo>
                  <a:lnTo>
                    <a:pt x="461032" y="1489943"/>
                  </a:lnTo>
                  <a:lnTo>
                    <a:pt x="420724" y="1469746"/>
                  </a:lnTo>
                  <a:lnTo>
                    <a:pt x="381769" y="1447522"/>
                  </a:lnTo>
                  <a:lnTo>
                    <a:pt x="344246" y="1423346"/>
                  </a:lnTo>
                  <a:lnTo>
                    <a:pt x="308230" y="1397290"/>
                  </a:lnTo>
                  <a:lnTo>
                    <a:pt x="273799" y="1369428"/>
                  </a:lnTo>
                  <a:lnTo>
                    <a:pt x="241030" y="1339834"/>
                  </a:lnTo>
                  <a:lnTo>
                    <a:pt x="210000" y="1308581"/>
                  </a:lnTo>
                  <a:lnTo>
                    <a:pt x="180787" y="1275743"/>
                  </a:lnTo>
                  <a:lnTo>
                    <a:pt x="153467" y="1241394"/>
                  </a:lnTo>
                  <a:lnTo>
                    <a:pt x="128118" y="1205607"/>
                  </a:lnTo>
                  <a:lnTo>
                    <a:pt x="104818" y="1168456"/>
                  </a:lnTo>
                  <a:lnTo>
                    <a:pt x="83642" y="1130014"/>
                  </a:lnTo>
                  <a:lnTo>
                    <a:pt x="64668" y="1090356"/>
                  </a:lnTo>
                  <a:lnTo>
                    <a:pt x="47974" y="1049554"/>
                  </a:lnTo>
                  <a:lnTo>
                    <a:pt x="33637" y="1007683"/>
                  </a:lnTo>
                  <a:lnTo>
                    <a:pt x="21733" y="964816"/>
                  </a:lnTo>
                  <a:lnTo>
                    <a:pt x="12340" y="921026"/>
                  </a:lnTo>
                  <a:lnTo>
                    <a:pt x="5536" y="876388"/>
                  </a:lnTo>
                  <a:lnTo>
                    <a:pt x="1396" y="830974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17166" y="3194685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5880" y="2637789"/>
            <a:ext cx="3308985" cy="1582420"/>
            <a:chOff x="2095880" y="2637789"/>
            <a:chExt cx="3308985" cy="1582420"/>
          </a:xfrm>
        </p:grpSpPr>
        <p:sp>
          <p:nvSpPr>
            <p:cNvPr id="12" name="object 12"/>
            <p:cNvSpPr/>
            <p:nvPr/>
          </p:nvSpPr>
          <p:spPr>
            <a:xfrm>
              <a:off x="2105405" y="2861516"/>
              <a:ext cx="579120" cy="327660"/>
            </a:xfrm>
            <a:custGeom>
              <a:avLst/>
              <a:gdLst/>
              <a:ahLst/>
              <a:cxnLst/>
              <a:rect l="l" t="t" r="r" b="b"/>
              <a:pathLst>
                <a:path w="579119" h="327660">
                  <a:moveTo>
                    <a:pt x="0" y="308784"/>
                  </a:moveTo>
                  <a:lnTo>
                    <a:pt x="50700" y="317670"/>
                  </a:lnTo>
                  <a:lnTo>
                    <a:pt x="99736" y="324550"/>
                  </a:lnTo>
                  <a:lnTo>
                    <a:pt x="145444" y="327420"/>
                  </a:lnTo>
                  <a:lnTo>
                    <a:pt x="186159" y="324272"/>
                  </a:lnTo>
                  <a:lnTo>
                    <a:pt x="220218" y="313102"/>
                  </a:lnTo>
                  <a:lnTo>
                    <a:pt x="250459" y="283390"/>
                  </a:lnTo>
                  <a:lnTo>
                    <a:pt x="269938" y="240093"/>
                  </a:lnTo>
                  <a:lnTo>
                    <a:pt x="284940" y="192533"/>
                  </a:lnTo>
                  <a:lnTo>
                    <a:pt x="301751" y="150034"/>
                  </a:lnTo>
                  <a:lnTo>
                    <a:pt x="318571" y="111980"/>
                  </a:lnTo>
                  <a:lnTo>
                    <a:pt x="333152" y="74485"/>
                  </a:lnTo>
                  <a:lnTo>
                    <a:pt x="351401" y="41681"/>
                  </a:lnTo>
                  <a:lnTo>
                    <a:pt x="379221" y="17700"/>
                  </a:lnTo>
                  <a:lnTo>
                    <a:pt x="419153" y="4689"/>
                  </a:lnTo>
                  <a:lnTo>
                    <a:pt x="467693" y="0"/>
                  </a:lnTo>
                  <a:lnTo>
                    <a:pt x="521971" y="859"/>
                  </a:lnTo>
                  <a:lnTo>
                    <a:pt x="579119" y="449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0563" y="2644139"/>
              <a:ext cx="1647825" cy="1569720"/>
            </a:xfrm>
            <a:custGeom>
              <a:avLst/>
              <a:gdLst/>
              <a:ahLst/>
              <a:cxnLst/>
              <a:rect l="l" t="t" r="r" b="b"/>
              <a:pathLst>
                <a:path w="1647825" h="1569720">
                  <a:moveTo>
                    <a:pt x="823722" y="0"/>
                  </a:moveTo>
                  <a:lnTo>
                    <a:pt x="775323" y="1332"/>
                  </a:lnTo>
                  <a:lnTo>
                    <a:pt x="727661" y="5280"/>
                  </a:lnTo>
                  <a:lnTo>
                    <a:pt x="680812" y="11770"/>
                  </a:lnTo>
                  <a:lnTo>
                    <a:pt x="634854" y="20729"/>
                  </a:lnTo>
                  <a:lnTo>
                    <a:pt x="589865" y="32083"/>
                  </a:lnTo>
                  <a:lnTo>
                    <a:pt x="545920" y="45757"/>
                  </a:lnTo>
                  <a:lnTo>
                    <a:pt x="503098" y="61680"/>
                  </a:lnTo>
                  <a:lnTo>
                    <a:pt x="461476" y="79776"/>
                  </a:lnTo>
                  <a:lnTo>
                    <a:pt x="421131" y="99973"/>
                  </a:lnTo>
                  <a:lnTo>
                    <a:pt x="382141" y="122197"/>
                  </a:lnTo>
                  <a:lnTo>
                    <a:pt x="344582" y="146373"/>
                  </a:lnTo>
                  <a:lnTo>
                    <a:pt x="308532" y="172429"/>
                  </a:lnTo>
                  <a:lnTo>
                    <a:pt x="274068" y="200291"/>
                  </a:lnTo>
                  <a:lnTo>
                    <a:pt x="241268" y="229885"/>
                  </a:lnTo>
                  <a:lnTo>
                    <a:pt x="210208" y="261138"/>
                  </a:lnTo>
                  <a:lnTo>
                    <a:pt x="180967" y="293976"/>
                  </a:lnTo>
                  <a:lnTo>
                    <a:pt x="153620" y="328325"/>
                  </a:lnTo>
                  <a:lnTo>
                    <a:pt x="128247" y="364112"/>
                  </a:lnTo>
                  <a:lnTo>
                    <a:pt x="104923" y="401263"/>
                  </a:lnTo>
                  <a:lnTo>
                    <a:pt x="83726" y="439705"/>
                  </a:lnTo>
                  <a:lnTo>
                    <a:pt x="64734" y="479363"/>
                  </a:lnTo>
                  <a:lnTo>
                    <a:pt x="48023" y="520165"/>
                  </a:lnTo>
                  <a:lnTo>
                    <a:pt x="33671" y="562036"/>
                  </a:lnTo>
                  <a:lnTo>
                    <a:pt x="21755" y="604903"/>
                  </a:lnTo>
                  <a:lnTo>
                    <a:pt x="12353" y="648693"/>
                  </a:lnTo>
                  <a:lnTo>
                    <a:pt x="5541" y="693331"/>
                  </a:lnTo>
                  <a:lnTo>
                    <a:pt x="1398" y="738745"/>
                  </a:lnTo>
                  <a:lnTo>
                    <a:pt x="0" y="784860"/>
                  </a:lnTo>
                  <a:lnTo>
                    <a:pt x="1398" y="830974"/>
                  </a:lnTo>
                  <a:lnTo>
                    <a:pt x="5541" y="876388"/>
                  </a:lnTo>
                  <a:lnTo>
                    <a:pt x="12353" y="921026"/>
                  </a:lnTo>
                  <a:lnTo>
                    <a:pt x="21755" y="964816"/>
                  </a:lnTo>
                  <a:lnTo>
                    <a:pt x="33671" y="1007683"/>
                  </a:lnTo>
                  <a:lnTo>
                    <a:pt x="48023" y="1049554"/>
                  </a:lnTo>
                  <a:lnTo>
                    <a:pt x="64734" y="1090356"/>
                  </a:lnTo>
                  <a:lnTo>
                    <a:pt x="83726" y="1130014"/>
                  </a:lnTo>
                  <a:lnTo>
                    <a:pt x="104923" y="1168456"/>
                  </a:lnTo>
                  <a:lnTo>
                    <a:pt x="128247" y="1205607"/>
                  </a:lnTo>
                  <a:lnTo>
                    <a:pt x="153620" y="1241394"/>
                  </a:lnTo>
                  <a:lnTo>
                    <a:pt x="180967" y="1275743"/>
                  </a:lnTo>
                  <a:lnTo>
                    <a:pt x="210208" y="1308581"/>
                  </a:lnTo>
                  <a:lnTo>
                    <a:pt x="241268" y="1339834"/>
                  </a:lnTo>
                  <a:lnTo>
                    <a:pt x="274068" y="1369428"/>
                  </a:lnTo>
                  <a:lnTo>
                    <a:pt x="308532" y="1397290"/>
                  </a:lnTo>
                  <a:lnTo>
                    <a:pt x="344582" y="1423346"/>
                  </a:lnTo>
                  <a:lnTo>
                    <a:pt x="382141" y="1447522"/>
                  </a:lnTo>
                  <a:lnTo>
                    <a:pt x="421131" y="1469746"/>
                  </a:lnTo>
                  <a:lnTo>
                    <a:pt x="461476" y="1489943"/>
                  </a:lnTo>
                  <a:lnTo>
                    <a:pt x="503098" y="1508039"/>
                  </a:lnTo>
                  <a:lnTo>
                    <a:pt x="545920" y="1523962"/>
                  </a:lnTo>
                  <a:lnTo>
                    <a:pt x="589865" y="1537636"/>
                  </a:lnTo>
                  <a:lnTo>
                    <a:pt x="634854" y="1548990"/>
                  </a:lnTo>
                  <a:lnTo>
                    <a:pt x="680812" y="1557949"/>
                  </a:lnTo>
                  <a:lnTo>
                    <a:pt x="727661" y="1564439"/>
                  </a:lnTo>
                  <a:lnTo>
                    <a:pt x="775323" y="1568387"/>
                  </a:lnTo>
                  <a:lnTo>
                    <a:pt x="823722" y="1569720"/>
                  </a:lnTo>
                  <a:lnTo>
                    <a:pt x="872120" y="1568387"/>
                  </a:lnTo>
                  <a:lnTo>
                    <a:pt x="919782" y="1564439"/>
                  </a:lnTo>
                  <a:lnTo>
                    <a:pt x="966631" y="1557949"/>
                  </a:lnTo>
                  <a:lnTo>
                    <a:pt x="1012589" y="1548990"/>
                  </a:lnTo>
                  <a:lnTo>
                    <a:pt x="1057578" y="1537636"/>
                  </a:lnTo>
                  <a:lnTo>
                    <a:pt x="1101523" y="1523962"/>
                  </a:lnTo>
                  <a:lnTo>
                    <a:pt x="1144345" y="1508039"/>
                  </a:lnTo>
                  <a:lnTo>
                    <a:pt x="1185967" y="1489943"/>
                  </a:lnTo>
                  <a:lnTo>
                    <a:pt x="1226312" y="1469746"/>
                  </a:lnTo>
                  <a:lnTo>
                    <a:pt x="1265302" y="1447522"/>
                  </a:lnTo>
                  <a:lnTo>
                    <a:pt x="1302861" y="1423346"/>
                  </a:lnTo>
                  <a:lnTo>
                    <a:pt x="1338911" y="1397290"/>
                  </a:lnTo>
                  <a:lnTo>
                    <a:pt x="1373375" y="1369428"/>
                  </a:lnTo>
                  <a:lnTo>
                    <a:pt x="1406175" y="1339834"/>
                  </a:lnTo>
                  <a:lnTo>
                    <a:pt x="1437235" y="1308581"/>
                  </a:lnTo>
                  <a:lnTo>
                    <a:pt x="1466476" y="1275743"/>
                  </a:lnTo>
                  <a:lnTo>
                    <a:pt x="1493823" y="1241394"/>
                  </a:lnTo>
                  <a:lnTo>
                    <a:pt x="1519196" y="1205607"/>
                  </a:lnTo>
                  <a:lnTo>
                    <a:pt x="1542520" y="1168456"/>
                  </a:lnTo>
                  <a:lnTo>
                    <a:pt x="1563717" y="1130014"/>
                  </a:lnTo>
                  <a:lnTo>
                    <a:pt x="1582709" y="1090356"/>
                  </a:lnTo>
                  <a:lnTo>
                    <a:pt x="1599420" y="1049554"/>
                  </a:lnTo>
                  <a:lnTo>
                    <a:pt x="1613772" y="1007683"/>
                  </a:lnTo>
                  <a:lnTo>
                    <a:pt x="1625688" y="964816"/>
                  </a:lnTo>
                  <a:lnTo>
                    <a:pt x="1635090" y="921026"/>
                  </a:lnTo>
                  <a:lnTo>
                    <a:pt x="1641902" y="876388"/>
                  </a:lnTo>
                  <a:lnTo>
                    <a:pt x="1646045" y="830974"/>
                  </a:lnTo>
                  <a:lnTo>
                    <a:pt x="1647444" y="784860"/>
                  </a:lnTo>
                  <a:lnTo>
                    <a:pt x="1646045" y="738745"/>
                  </a:lnTo>
                  <a:lnTo>
                    <a:pt x="1641902" y="693331"/>
                  </a:lnTo>
                  <a:lnTo>
                    <a:pt x="1635090" y="648693"/>
                  </a:lnTo>
                  <a:lnTo>
                    <a:pt x="1625688" y="604903"/>
                  </a:lnTo>
                  <a:lnTo>
                    <a:pt x="1613772" y="562036"/>
                  </a:lnTo>
                  <a:lnTo>
                    <a:pt x="1599420" y="520165"/>
                  </a:lnTo>
                  <a:lnTo>
                    <a:pt x="1582709" y="479363"/>
                  </a:lnTo>
                  <a:lnTo>
                    <a:pt x="1563717" y="439705"/>
                  </a:lnTo>
                  <a:lnTo>
                    <a:pt x="1542520" y="401263"/>
                  </a:lnTo>
                  <a:lnTo>
                    <a:pt x="1519196" y="364112"/>
                  </a:lnTo>
                  <a:lnTo>
                    <a:pt x="1493823" y="328325"/>
                  </a:lnTo>
                  <a:lnTo>
                    <a:pt x="1466476" y="293976"/>
                  </a:lnTo>
                  <a:lnTo>
                    <a:pt x="1437235" y="261138"/>
                  </a:lnTo>
                  <a:lnTo>
                    <a:pt x="1406175" y="229885"/>
                  </a:lnTo>
                  <a:lnTo>
                    <a:pt x="1373375" y="200291"/>
                  </a:lnTo>
                  <a:lnTo>
                    <a:pt x="1338911" y="172429"/>
                  </a:lnTo>
                  <a:lnTo>
                    <a:pt x="1302861" y="146373"/>
                  </a:lnTo>
                  <a:lnTo>
                    <a:pt x="1265302" y="122197"/>
                  </a:lnTo>
                  <a:lnTo>
                    <a:pt x="1226312" y="99973"/>
                  </a:lnTo>
                  <a:lnTo>
                    <a:pt x="1185967" y="79776"/>
                  </a:lnTo>
                  <a:lnTo>
                    <a:pt x="1144345" y="61680"/>
                  </a:lnTo>
                  <a:lnTo>
                    <a:pt x="1101523" y="45757"/>
                  </a:lnTo>
                  <a:lnTo>
                    <a:pt x="1057578" y="32083"/>
                  </a:lnTo>
                  <a:lnTo>
                    <a:pt x="1012589" y="20729"/>
                  </a:lnTo>
                  <a:lnTo>
                    <a:pt x="966631" y="11770"/>
                  </a:lnTo>
                  <a:lnTo>
                    <a:pt x="919782" y="5280"/>
                  </a:lnTo>
                  <a:lnTo>
                    <a:pt x="872120" y="1332"/>
                  </a:lnTo>
                  <a:lnTo>
                    <a:pt x="82372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50563" y="2644139"/>
              <a:ext cx="1647825" cy="1569720"/>
            </a:xfrm>
            <a:custGeom>
              <a:avLst/>
              <a:gdLst/>
              <a:ahLst/>
              <a:cxnLst/>
              <a:rect l="l" t="t" r="r" b="b"/>
              <a:pathLst>
                <a:path w="1647825" h="1569720">
                  <a:moveTo>
                    <a:pt x="0" y="784860"/>
                  </a:moveTo>
                  <a:lnTo>
                    <a:pt x="1398" y="738745"/>
                  </a:lnTo>
                  <a:lnTo>
                    <a:pt x="5541" y="693331"/>
                  </a:lnTo>
                  <a:lnTo>
                    <a:pt x="12353" y="648693"/>
                  </a:lnTo>
                  <a:lnTo>
                    <a:pt x="21755" y="604903"/>
                  </a:lnTo>
                  <a:lnTo>
                    <a:pt x="33671" y="562036"/>
                  </a:lnTo>
                  <a:lnTo>
                    <a:pt x="48023" y="520165"/>
                  </a:lnTo>
                  <a:lnTo>
                    <a:pt x="64734" y="479363"/>
                  </a:lnTo>
                  <a:lnTo>
                    <a:pt x="83726" y="439705"/>
                  </a:lnTo>
                  <a:lnTo>
                    <a:pt x="104923" y="401263"/>
                  </a:lnTo>
                  <a:lnTo>
                    <a:pt x="128247" y="364112"/>
                  </a:lnTo>
                  <a:lnTo>
                    <a:pt x="153620" y="328325"/>
                  </a:lnTo>
                  <a:lnTo>
                    <a:pt x="180967" y="293976"/>
                  </a:lnTo>
                  <a:lnTo>
                    <a:pt x="210208" y="261138"/>
                  </a:lnTo>
                  <a:lnTo>
                    <a:pt x="241268" y="229885"/>
                  </a:lnTo>
                  <a:lnTo>
                    <a:pt x="274068" y="200291"/>
                  </a:lnTo>
                  <a:lnTo>
                    <a:pt x="308532" y="172429"/>
                  </a:lnTo>
                  <a:lnTo>
                    <a:pt x="344582" y="146373"/>
                  </a:lnTo>
                  <a:lnTo>
                    <a:pt x="382141" y="122197"/>
                  </a:lnTo>
                  <a:lnTo>
                    <a:pt x="421131" y="99973"/>
                  </a:lnTo>
                  <a:lnTo>
                    <a:pt x="461476" y="79776"/>
                  </a:lnTo>
                  <a:lnTo>
                    <a:pt x="503098" y="61680"/>
                  </a:lnTo>
                  <a:lnTo>
                    <a:pt x="545920" y="45757"/>
                  </a:lnTo>
                  <a:lnTo>
                    <a:pt x="589865" y="32083"/>
                  </a:lnTo>
                  <a:lnTo>
                    <a:pt x="634854" y="20729"/>
                  </a:lnTo>
                  <a:lnTo>
                    <a:pt x="680812" y="11770"/>
                  </a:lnTo>
                  <a:lnTo>
                    <a:pt x="727661" y="5280"/>
                  </a:lnTo>
                  <a:lnTo>
                    <a:pt x="775323" y="1332"/>
                  </a:lnTo>
                  <a:lnTo>
                    <a:pt x="823722" y="0"/>
                  </a:lnTo>
                  <a:lnTo>
                    <a:pt x="872120" y="1332"/>
                  </a:lnTo>
                  <a:lnTo>
                    <a:pt x="919782" y="5280"/>
                  </a:lnTo>
                  <a:lnTo>
                    <a:pt x="966631" y="11770"/>
                  </a:lnTo>
                  <a:lnTo>
                    <a:pt x="1012589" y="20729"/>
                  </a:lnTo>
                  <a:lnTo>
                    <a:pt x="1057578" y="32083"/>
                  </a:lnTo>
                  <a:lnTo>
                    <a:pt x="1101523" y="45757"/>
                  </a:lnTo>
                  <a:lnTo>
                    <a:pt x="1144345" y="61680"/>
                  </a:lnTo>
                  <a:lnTo>
                    <a:pt x="1185967" y="79776"/>
                  </a:lnTo>
                  <a:lnTo>
                    <a:pt x="1226312" y="99973"/>
                  </a:lnTo>
                  <a:lnTo>
                    <a:pt x="1265302" y="122197"/>
                  </a:lnTo>
                  <a:lnTo>
                    <a:pt x="1302861" y="146373"/>
                  </a:lnTo>
                  <a:lnTo>
                    <a:pt x="1338911" y="172429"/>
                  </a:lnTo>
                  <a:lnTo>
                    <a:pt x="1373375" y="200291"/>
                  </a:lnTo>
                  <a:lnTo>
                    <a:pt x="1406175" y="229885"/>
                  </a:lnTo>
                  <a:lnTo>
                    <a:pt x="1437235" y="261138"/>
                  </a:lnTo>
                  <a:lnTo>
                    <a:pt x="1466476" y="293976"/>
                  </a:lnTo>
                  <a:lnTo>
                    <a:pt x="1493823" y="328325"/>
                  </a:lnTo>
                  <a:lnTo>
                    <a:pt x="1519196" y="364112"/>
                  </a:lnTo>
                  <a:lnTo>
                    <a:pt x="1542520" y="401263"/>
                  </a:lnTo>
                  <a:lnTo>
                    <a:pt x="1563717" y="439705"/>
                  </a:lnTo>
                  <a:lnTo>
                    <a:pt x="1582709" y="479363"/>
                  </a:lnTo>
                  <a:lnTo>
                    <a:pt x="1599420" y="520165"/>
                  </a:lnTo>
                  <a:lnTo>
                    <a:pt x="1613772" y="562036"/>
                  </a:lnTo>
                  <a:lnTo>
                    <a:pt x="1625688" y="604903"/>
                  </a:lnTo>
                  <a:lnTo>
                    <a:pt x="1635090" y="648693"/>
                  </a:lnTo>
                  <a:lnTo>
                    <a:pt x="1641902" y="693331"/>
                  </a:lnTo>
                  <a:lnTo>
                    <a:pt x="1646045" y="738745"/>
                  </a:lnTo>
                  <a:lnTo>
                    <a:pt x="1647444" y="784860"/>
                  </a:lnTo>
                  <a:lnTo>
                    <a:pt x="1646045" y="830974"/>
                  </a:lnTo>
                  <a:lnTo>
                    <a:pt x="1641902" y="876388"/>
                  </a:lnTo>
                  <a:lnTo>
                    <a:pt x="1635090" y="921026"/>
                  </a:lnTo>
                  <a:lnTo>
                    <a:pt x="1625688" y="964816"/>
                  </a:lnTo>
                  <a:lnTo>
                    <a:pt x="1613772" y="1007683"/>
                  </a:lnTo>
                  <a:lnTo>
                    <a:pt x="1599420" y="1049554"/>
                  </a:lnTo>
                  <a:lnTo>
                    <a:pt x="1582709" y="1090356"/>
                  </a:lnTo>
                  <a:lnTo>
                    <a:pt x="1563717" y="1130014"/>
                  </a:lnTo>
                  <a:lnTo>
                    <a:pt x="1542520" y="1168456"/>
                  </a:lnTo>
                  <a:lnTo>
                    <a:pt x="1519196" y="1205607"/>
                  </a:lnTo>
                  <a:lnTo>
                    <a:pt x="1493823" y="1241394"/>
                  </a:lnTo>
                  <a:lnTo>
                    <a:pt x="1466476" y="1275743"/>
                  </a:lnTo>
                  <a:lnTo>
                    <a:pt x="1437235" y="1308581"/>
                  </a:lnTo>
                  <a:lnTo>
                    <a:pt x="1406175" y="1339834"/>
                  </a:lnTo>
                  <a:lnTo>
                    <a:pt x="1373375" y="1369428"/>
                  </a:lnTo>
                  <a:lnTo>
                    <a:pt x="1338911" y="1397290"/>
                  </a:lnTo>
                  <a:lnTo>
                    <a:pt x="1302861" y="1423346"/>
                  </a:lnTo>
                  <a:lnTo>
                    <a:pt x="1265302" y="1447522"/>
                  </a:lnTo>
                  <a:lnTo>
                    <a:pt x="1226312" y="1469746"/>
                  </a:lnTo>
                  <a:lnTo>
                    <a:pt x="1185967" y="1489943"/>
                  </a:lnTo>
                  <a:lnTo>
                    <a:pt x="1144345" y="1508039"/>
                  </a:lnTo>
                  <a:lnTo>
                    <a:pt x="1101523" y="1523962"/>
                  </a:lnTo>
                  <a:lnTo>
                    <a:pt x="1057578" y="1537636"/>
                  </a:lnTo>
                  <a:lnTo>
                    <a:pt x="1012589" y="1548990"/>
                  </a:lnTo>
                  <a:lnTo>
                    <a:pt x="966631" y="1557949"/>
                  </a:lnTo>
                  <a:lnTo>
                    <a:pt x="919782" y="1564439"/>
                  </a:lnTo>
                  <a:lnTo>
                    <a:pt x="872120" y="1568387"/>
                  </a:lnTo>
                  <a:lnTo>
                    <a:pt x="823722" y="1569720"/>
                  </a:lnTo>
                  <a:lnTo>
                    <a:pt x="775323" y="1568387"/>
                  </a:lnTo>
                  <a:lnTo>
                    <a:pt x="727661" y="1564439"/>
                  </a:lnTo>
                  <a:lnTo>
                    <a:pt x="680812" y="1557949"/>
                  </a:lnTo>
                  <a:lnTo>
                    <a:pt x="634854" y="1548990"/>
                  </a:lnTo>
                  <a:lnTo>
                    <a:pt x="589865" y="1537636"/>
                  </a:lnTo>
                  <a:lnTo>
                    <a:pt x="545920" y="1523962"/>
                  </a:lnTo>
                  <a:lnTo>
                    <a:pt x="503098" y="1508039"/>
                  </a:lnTo>
                  <a:lnTo>
                    <a:pt x="461476" y="1489943"/>
                  </a:lnTo>
                  <a:lnTo>
                    <a:pt x="421131" y="1469746"/>
                  </a:lnTo>
                  <a:lnTo>
                    <a:pt x="382141" y="1447522"/>
                  </a:lnTo>
                  <a:lnTo>
                    <a:pt x="344582" y="1423346"/>
                  </a:lnTo>
                  <a:lnTo>
                    <a:pt x="308532" y="1397290"/>
                  </a:lnTo>
                  <a:lnTo>
                    <a:pt x="274068" y="1369428"/>
                  </a:lnTo>
                  <a:lnTo>
                    <a:pt x="241268" y="1339834"/>
                  </a:lnTo>
                  <a:lnTo>
                    <a:pt x="210208" y="1308581"/>
                  </a:lnTo>
                  <a:lnTo>
                    <a:pt x="180967" y="1275743"/>
                  </a:lnTo>
                  <a:lnTo>
                    <a:pt x="153620" y="1241394"/>
                  </a:lnTo>
                  <a:lnTo>
                    <a:pt x="128247" y="1205607"/>
                  </a:lnTo>
                  <a:lnTo>
                    <a:pt x="104923" y="1168456"/>
                  </a:lnTo>
                  <a:lnTo>
                    <a:pt x="83726" y="1130014"/>
                  </a:lnTo>
                  <a:lnTo>
                    <a:pt x="64734" y="1090356"/>
                  </a:lnTo>
                  <a:lnTo>
                    <a:pt x="48023" y="1049554"/>
                  </a:lnTo>
                  <a:lnTo>
                    <a:pt x="33671" y="1007683"/>
                  </a:lnTo>
                  <a:lnTo>
                    <a:pt x="21755" y="964816"/>
                  </a:lnTo>
                  <a:lnTo>
                    <a:pt x="12353" y="921026"/>
                  </a:lnTo>
                  <a:lnTo>
                    <a:pt x="5541" y="876388"/>
                  </a:lnTo>
                  <a:lnTo>
                    <a:pt x="1398" y="830974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2140" y="3194685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99584" y="2637789"/>
            <a:ext cx="3308985" cy="1582420"/>
            <a:chOff x="4299584" y="2637789"/>
            <a:chExt cx="3308985" cy="1582420"/>
          </a:xfrm>
        </p:grpSpPr>
        <p:sp>
          <p:nvSpPr>
            <p:cNvPr id="17" name="object 17"/>
            <p:cNvSpPr/>
            <p:nvPr/>
          </p:nvSpPr>
          <p:spPr>
            <a:xfrm>
              <a:off x="4309109" y="2861516"/>
              <a:ext cx="579120" cy="327660"/>
            </a:xfrm>
            <a:custGeom>
              <a:avLst/>
              <a:gdLst/>
              <a:ahLst/>
              <a:cxnLst/>
              <a:rect l="l" t="t" r="r" b="b"/>
              <a:pathLst>
                <a:path w="579120" h="327660">
                  <a:moveTo>
                    <a:pt x="0" y="308784"/>
                  </a:moveTo>
                  <a:lnTo>
                    <a:pt x="50700" y="317670"/>
                  </a:lnTo>
                  <a:lnTo>
                    <a:pt x="99736" y="324550"/>
                  </a:lnTo>
                  <a:lnTo>
                    <a:pt x="145444" y="327420"/>
                  </a:lnTo>
                  <a:lnTo>
                    <a:pt x="186159" y="324272"/>
                  </a:lnTo>
                  <a:lnTo>
                    <a:pt x="220217" y="313102"/>
                  </a:lnTo>
                  <a:lnTo>
                    <a:pt x="250459" y="283390"/>
                  </a:lnTo>
                  <a:lnTo>
                    <a:pt x="269938" y="240093"/>
                  </a:lnTo>
                  <a:lnTo>
                    <a:pt x="284940" y="192533"/>
                  </a:lnTo>
                  <a:lnTo>
                    <a:pt x="301751" y="150034"/>
                  </a:lnTo>
                  <a:lnTo>
                    <a:pt x="318571" y="111980"/>
                  </a:lnTo>
                  <a:lnTo>
                    <a:pt x="333152" y="74485"/>
                  </a:lnTo>
                  <a:lnTo>
                    <a:pt x="351401" y="41681"/>
                  </a:lnTo>
                  <a:lnTo>
                    <a:pt x="379222" y="17700"/>
                  </a:lnTo>
                  <a:lnTo>
                    <a:pt x="419153" y="4689"/>
                  </a:lnTo>
                  <a:lnTo>
                    <a:pt x="467693" y="0"/>
                  </a:lnTo>
                  <a:lnTo>
                    <a:pt x="521971" y="859"/>
                  </a:lnTo>
                  <a:lnTo>
                    <a:pt x="579119" y="449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5791" y="2644139"/>
              <a:ext cx="1645920" cy="1569720"/>
            </a:xfrm>
            <a:custGeom>
              <a:avLst/>
              <a:gdLst/>
              <a:ahLst/>
              <a:cxnLst/>
              <a:rect l="l" t="t" r="r" b="b"/>
              <a:pathLst>
                <a:path w="1645920" h="1569720">
                  <a:moveTo>
                    <a:pt x="822960" y="0"/>
                  </a:moveTo>
                  <a:lnTo>
                    <a:pt x="774602" y="1332"/>
                  </a:lnTo>
                  <a:lnTo>
                    <a:pt x="726980" y="5280"/>
                  </a:lnTo>
                  <a:lnTo>
                    <a:pt x="680172" y="11770"/>
                  </a:lnTo>
                  <a:lnTo>
                    <a:pt x="634255" y="20729"/>
                  </a:lnTo>
                  <a:lnTo>
                    <a:pt x="589304" y="32083"/>
                  </a:lnTo>
                  <a:lnTo>
                    <a:pt x="545399" y="45757"/>
                  </a:lnTo>
                  <a:lnTo>
                    <a:pt x="502616" y="61680"/>
                  </a:lnTo>
                  <a:lnTo>
                    <a:pt x="461032" y="79776"/>
                  </a:lnTo>
                  <a:lnTo>
                    <a:pt x="420724" y="99973"/>
                  </a:lnTo>
                  <a:lnTo>
                    <a:pt x="381769" y="122197"/>
                  </a:lnTo>
                  <a:lnTo>
                    <a:pt x="344246" y="146373"/>
                  </a:lnTo>
                  <a:lnTo>
                    <a:pt x="308230" y="172429"/>
                  </a:lnTo>
                  <a:lnTo>
                    <a:pt x="273799" y="200291"/>
                  </a:lnTo>
                  <a:lnTo>
                    <a:pt x="241030" y="229885"/>
                  </a:lnTo>
                  <a:lnTo>
                    <a:pt x="210000" y="261138"/>
                  </a:lnTo>
                  <a:lnTo>
                    <a:pt x="180787" y="293976"/>
                  </a:lnTo>
                  <a:lnTo>
                    <a:pt x="153467" y="328325"/>
                  </a:lnTo>
                  <a:lnTo>
                    <a:pt x="128118" y="364112"/>
                  </a:lnTo>
                  <a:lnTo>
                    <a:pt x="104818" y="401263"/>
                  </a:lnTo>
                  <a:lnTo>
                    <a:pt x="83642" y="439705"/>
                  </a:lnTo>
                  <a:lnTo>
                    <a:pt x="64668" y="479363"/>
                  </a:lnTo>
                  <a:lnTo>
                    <a:pt x="47974" y="520165"/>
                  </a:lnTo>
                  <a:lnTo>
                    <a:pt x="33637" y="562036"/>
                  </a:lnTo>
                  <a:lnTo>
                    <a:pt x="21733" y="604903"/>
                  </a:lnTo>
                  <a:lnTo>
                    <a:pt x="12340" y="648693"/>
                  </a:lnTo>
                  <a:lnTo>
                    <a:pt x="5536" y="693331"/>
                  </a:lnTo>
                  <a:lnTo>
                    <a:pt x="1396" y="738745"/>
                  </a:lnTo>
                  <a:lnTo>
                    <a:pt x="0" y="784860"/>
                  </a:lnTo>
                  <a:lnTo>
                    <a:pt x="1396" y="830974"/>
                  </a:lnTo>
                  <a:lnTo>
                    <a:pt x="5536" y="876388"/>
                  </a:lnTo>
                  <a:lnTo>
                    <a:pt x="12340" y="921026"/>
                  </a:lnTo>
                  <a:lnTo>
                    <a:pt x="21733" y="964816"/>
                  </a:lnTo>
                  <a:lnTo>
                    <a:pt x="33637" y="1007683"/>
                  </a:lnTo>
                  <a:lnTo>
                    <a:pt x="47974" y="1049554"/>
                  </a:lnTo>
                  <a:lnTo>
                    <a:pt x="64668" y="1090356"/>
                  </a:lnTo>
                  <a:lnTo>
                    <a:pt x="83642" y="1130014"/>
                  </a:lnTo>
                  <a:lnTo>
                    <a:pt x="104818" y="1168456"/>
                  </a:lnTo>
                  <a:lnTo>
                    <a:pt x="128118" y="1205607"/>
                  </a:lnTo>
                  <a:lnTo>
                    <a:pt x="153467" y="1241394"/>
                  </a:lnTo>
                  <a:lnTo>
                    <a:pt x="180787" y="1275743"/>
                  </a:lnTo>
                  <a:lnTo>
                    <a:pt x="210000" y="1308581"/>
                  </a:lnTo>
                  <a:lnTo>
                    <a:pt x="241030" y="1339834"/>
                  </a:lnTo>
                  <a:lnTo>
                    <a:pt x="273799" y="1369428"/>
                  </a:lnTo>
                  <a:lnTo>
                    <a:pt x="308230" y="1397290"/>
                  </a:lnTo>
                  <a:lnTo>
                    <a:pt x="344246" y="1423346"/>
                  </a:lnTo>
                  <a:lnTo>
                    <a:pt x="381769" y="1447522"/>
                  </a:lnTo>
                  <a:lnTo>
                    <a:pt x="420724" y="1469746"/>
                  </a:lnTo>
                  <a:lnTo>
                    <a:pt x="461032" y="1489943"/>
                  </a:lnTo>
                  <a:lnTo>
                    <a:pt x="502616" y="1508039"/>
                  </a:lnTo>
                  <a:lnTo>
                    <a:pt x="545399" y="1523962"/>
                  </a:lnTo>
                  <a:lnTo>
                    <a:pt x="589304" y="1537636"/>
                  </a:lnTo>
                  <a:lnTo>
                    <a:pt x="634255" y="1548990"/>
                  </a:lnTo>
                  <a:lnTo>
                    <a:pt x="680172" y="1557949"/>
                  </a:lnTo>
                  <a:lnTo>
                    <a:pt x="726980" y="1564439"/>
                  </a:lnTo>
                  <a:lnTo>
                    <a:pt x="774602" y="1568387"/>
                  </a:lnTo>
                  <a:lnTo>
                    <a:pt x="822960" y="1569720"/>
                  </a:lnTo>
                  <a:lnTo>
                    <a:pt x="871317" y="1568387"/>
                  </a:lnTo>
                  <a:lnTo>
                    <a:pt x="918939" y="1564439"/>
                  </a:lnTo>
                  <a:lnTo>
                    <a:pt x="965747" y="1557949"/>
                  </a:lnTo>
                  <a:lnTo>
                    <a:pt x="1011664" y="1548990"/>
                  </a:lnTo>
                  <a:lnTo>
                    <a:pt x="1056615" y="1537636"/>
                  </a:lnTo>
                  <a:lnTo>
                    <a:pt x="1100520" y="1523962"/>
                  </a:lnTo>
                  <a:lnTo>
                    <a:pt x="1143303" y="1508039"/>
                  </a:lnTo>
                  <a:lnTo>
                    <a:pt x="1184887" y="1489943"/>
                  </a:lnTo>
                  <a:lnTo>
                    <a:pt x="1225195" y="1469746"/>
                  </a:lnTo>
                  <a:lnTo>
                    <a:pt x="1264150" y="1447522"/>
                  </a:lnTo>
                  <a:lnTo>
                    <a:pt x="1301673" y="1423346"/>
                  </a:lnTo>
                  <a:lnTo>
                    <a:pt x="1337689" y="1397290"/>
                  </a:lnTo>
                  <a:lnTo>
                    <a:pt x="1372120" y="1369428"/>
                  </a:lnTo>
                  <a:lnTo>
                    <a:pt x="1404889" y="1339834"/>
                  </a:lnTo>
                  <a:lnTo>
                    <a:pt x="1435919" y="1308581"/>
                  </a:lnTo>
                  <a:lnTo>
                    <a:pt x="1465132" y="1275743"/>
                  </a:lnTo>
                  <a:lnTo>
                    <a:pt x="1492452" y="1241394"/>
                  </a:lnTo>
                  <a:lnTo>
                    <a:pt x="1517801" y="1205607"/>
                  </a:lnTo>
                  <a:lnTo>
                    <a:pt x="1541101" y="1168456"/>
                  </a:lnTo>
                  <a:lnTo>
                    <a:pt x="1562277" y="1130014"/>
                  </a:lnTo>
                  <a:lnTo>
                    <a:pt x="1581251" y="1090356"/>
                  </a:lnTo>
                  <a:lnTo>
                    <a:pt x="1597945" y="1049554"/>
                  </a:lnTo>
                  <a:lnTo>
                    <a:pt x="1612282" y="1007683"/>
                  </a:lnTo>
                  <a:lnTo>
                    <a:pt x="1624186" y="964816"/>
                  </a:lnTo>
                  <a:lnTo>
                    <a:pt x="1633579" y="921026"/>
                  </a:lnTo>
                  <a:lnTo>
                    <a:pt x="1640383" y="876388"/>
                  </a:lnTo>
                  <a:lnTo>
                    <a:pt x="1644523" y="830974"/>
                  </a:lnTo>
                  <a:lnTo>
                    <a:pt x="1645919" y="784860"/>
                  </a:lnTo>
                  <a:lnTo>
                    <a:pt x="1644523" y="738745"/>
                  </a:lnTo>
                  <a:lnTo>
                    <a:pt x="1640383" y="693331"/>
                  </a:lnTo>
                  <a:lnTo>
                    <a:pt x="1633579" y="648693"/>
                  </a:lnTo>
                  <a:lnTo>
                    <a:pt x="1624186" y="604903"/>
                  </a:lnTo>
                  <a:lnTo>
                    <a:pt x="1612282" y="562036"/>
                  </a:lnTo>
                  <a:lnTo>
                    <a:pt x="1597945" y="520165"/>
                  </a:lnTo>
                  <a:lnTo>
                    <a:pt x="1581251" y="479363"/>
                  </a:lnTo>
                  <a:lnTo>
                    <a:pt x="1562277" y="439705"/>
                  </a:lnTo>
                  <a:lnTo>
                    <a:pt x="1541101" y="401263"/>
                  </a:lnTo>
                  <a:lnTo>
                    <a:pt x="1517801" y="364112"/>
                  </a:lnTo>
                  <a:lnTo>
                    <a:pt x="1492452" y="328325"/>
                  </a:lnTo>
                  <a:lnTo>
                    <a:pt x="1465132" y="293976"/>
                  </a:lnTo>
                  <a:lnTo>
                    <a:pt x="1435919" y="261138"/>
                  </a:lnTo>
                  <a:lnTo>
                    <a:pt x="1404889" y="229885"/>
                  </a:lnTo>
                  <a:lnTo>
                    <a:pt x="1372120" y="200291"/>
                  </a:lnTo>
                  <a:lnTo>
                    <a:pt x="1337689" y="172429"/>
                  </a:lnTo>
                  <a:lnTo>
                    <a:pt x="1301673" y="146373"/>
                  </a:lnTo>
                  <a:lnTo>
                    <a:pt x="1264150" y="122197"/>
                  </a:lnTo>
                  <a:lnTo>
                    <a:pt x="1225195" y="99973"/>
                  </a:lnTo>
                  <a:lnTo>
                    <a:pt x="1184887" y="79776"/>
                  </a:lnTo>
                  <a:lnTo>
                    <a:pt x="1143303" y="61680"/>
                  </a:lnTo>
                  <a:lnTo>
                    <a:pt x="1100520" y="45757"/>
                  </a:lnTo>
                  <a:lnTo>
                    <a:pt x="1056615" y="32083"/>
                  </a:lnTo>
                  <a:lnTo>
                    <a:pt x="1011664" y="20729"/>
                  </a:lnTo>
                  <a:lnTo>
                    <a:pt x="965747" y="11770"/>
                  </a:lnTo>
                  <a:lnTo>
                    <a:pt x="918939" y="5280"/>
                  </a:lnTo>
                  <a:lnTo>
                    <a:pt x="871317" y="1332"/>
                  </a:lnTo>
                  <a:lnTo>
                    <a:pt x="8229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5791" y="2644139"/>
              <a:ext cx="1645920" cy="1569720"/>
            </a:xfrm>
            <a:custGeom>
              <a:avLst/>
              <a:gdLst/>
              <a:ahLst/>
              <a:cxnLst/>
              <a:rect l="l" t="t" r="r" b="b"/>
              <a:pathLst>
                <a:path w="1645920" h="1569720">
                  <a:moveTo>
                    <a:pt x="0" y="784860"/>
                  </a:moveTo>
                  <a:lnTo>
                    <a:pt x="1396" y="738745"/>
                  </a:lnTo>
                  <a:lnTo>
                    <a:pt x="5536" y="693331"/>
                  </a:lnTo>
                  <a:lnTo>
                    <a:pt x="12340" y="648693"/>
                  </a:lnTo>
                  <a:lnTo>
                    <a:pt x="21733" y="604903"/>
                  </a:lnTo>
                  <a:lnTo>
                    <a:pt x="33637" y="562036"/>
                  </a:lnTo>
                  <a:lnTo>
                    <a:pt x="47974" y="520165"/>
                  </a:lnTo>
                  <a:lnTo>
                    <a:pt x="64668" y="479363"/>
                  </a:lnTo>
                  <a:lnTo>
                    <a:pt x="83642" y="439705"/>
                  </a:lnTo>
                  <a:lnTo>
                    <a:pt x="104818" y="401263"/>
                  </a:lnTo>
                  <a:lnTo>
                    <a:pt x="128118" y="364112"/>
                  </a:lnTo>
                  <a:lnTo>
                    <a:pt x="153467" y="328325"/>
                  </a:lnTo>
                  <a:lnTo>
                    <a:pt x="180787" y="293976"/>
                  </a:lnTo>
                  <a:lnTo>
                    <a:pt x="210000" y="261138"/>
                  </a:lnTo>
                  <a:lnTo>
                    <a:pt x="241030" y="229885"/>
                  </a:lnTo>
                  <a:lnTo>
                    <a:pt x="273799" y="200291"/>
                  </a:lnTo>
                  <a:lnTo>
                    <a:pt x="308230" y="172429"/>
                  </a:lnTo>
                  <a:lnTo>
                    <a:pt x="344246" y="146373"/>
                  </a:lnTo>
                  <a:lnTo>
                    <a:pt x="381769" y="122197"/>
                  </a:lnTo>
                  <a:lnTo>
                    <a:pt x="420724" y="99973"/>
                  </a:lnTo>
                  <a:lnTo>
                    <a:pt x="461032" y="79776"/>
                  </a:lnTo>
                  <a:lnTo>
                    <a:pt x="502616" y="61680"/>
                  </a:lnTo>
                  <a:lnTo>
                    <a:pt x="545399" y="45757"/>
                  </a:lnTo>
                  <a:lnTo>
                    <a:pt x="589304" y="32083"/>
                  </a:lnTo>
                  <a:lnTo>
                    <a:pt x="634255" y="20729"/>
                  </a:lnTo>
                  <a:lnTo>
                    <a:pt x="680172" y="11770"/>
                  </a:lnTo>
                  <a:lnTo>
                    <a:pt x="726980" y="5280"/>
                  </a:lnTo>
                  <a:lnTo>
                    <a:pt x="774602" y="1332"/>
                  </a:lnTo>
                  <a:lnTo>
                    <a:pt x="822960" y="0"/>
                  </a:lnTo>
                  <a:lnTo>
                    <a:pt x="871317" y="1332"/>
                  </a:lnTo>
                  <a:lnTo>
                    <a:pt x="918939" y="5280"/>
                  </a:lnTo>
                  <a:lnTo>
                    <a:pt x="965747" y="11770"/>
                  </a:lnTo>
                  <a:lnTo>
                    <a:pt x="1011664" y="20729"/>
                  </a:lnTo>
                  <a:lnTo>
                    <a:pt x="1056615" y="32083"/>
                  </a:lnTo>
                  <a:lnTo>
                    <a:pt x="1100520" y="45757"/>
                  </a:lnTo>
                  <a:lnTo>
                    <a:pt x="1143303" y="61680"/>
                  </a:lnTo>
                  <a:lnTo>
                    <a:pt x="1184887" y="79776"/>
                  </a:lnTo>
                  <a:lnTo>
                    <a:pt x="1225195" y="99973"/>
                  </a:lnTo>
                  <a:lnTo>
                    <a:pt x="1264150" y="122197"/>
                  </a:lnTo>
                  <a:lnTo>
                    <a:pt x="1301673" y="146373"/>
                  </a:lnTo>
                  <a:lnTo>
                    <a:pt x="1337689" y="172429"/>
                  </a:lnTo>
                  <a:lnTo>
                    <a:pt x="1372120" y="200291"/>
                  </a:lnTo>
                  <a:lnTo>
                    <a:pt x="1404889" y="229885"/>
                  </a:lnTo>
                  <a:lnTo>
                    <a:pt x="1435919" y="261138"/>
                  </a:lnTo>
                  <a:lnTo>
                    <a:pt x="1465132" y="293976"/>
                  </a:lnTo>
                  <a:lnTo>
                    <a:pt x="1492452" y="328325"/>
                  </a:lnTo>
                  <a:lnTo>
                    <a:pt x="1517801" y="364112"/>
                  </a:lnTo>
                  <a:lnTo>
                    <a:pt x="1541101" y="401263"/>
                  </a:lnTo>
                  <a:lnTo>
                    <a:pt x="1562277" y="439705"/>
                  </a:lnTo>
                  <a:lnTo>
                    <a:pt x="1581251" y="479363"/>
                  </a:lnTo>
                  <a:lnTo>
                    <a:pt x="1597945" y="520165"/>
                  </a:lnTo>
                  <a:lnTo>
                    <a:pt x="1612282" y="562036"/>
                  </a:lnTo>
                  <a:lnTo>
                    <a:pt x="1624186" y="604903"/>
                  </a:lnTo>
                  <a:lnTo>
                    <a:pt x="1633579" y="648693"/>
                  </a:lnTo>
                  <a:lnTo>
                    <a:pt x="1640383" y="693331"/>
                  </a:lnTo>
                  <a:lnTo>
                    <a:pt x="1644523" y="738745"/>
                  </a:lnTo>
                  <a:lnTo>
                    <a:pt x="1645919" y="784860"/>
                  </a:lnTo>
                  <a:lnTo>
                    <a:pt x="1644523" y="830974"/>
                  </a:lnTo>
                  <a:lnTo>
                    <a:pt x="1640383" y="876388"/>
                  </a:lnTo>
                  <a:lnTo>
                    <a:pt x="1633579" y="921026"/>
                  </a:lnTo>
                  <a:lnTo>
                    <a:pt x="1624186" y="964816"/>
                  </a:lnTo>
                  <a:lnTo>
                    <a:pt x="1612282" y="1007683"/>
                  </a:lnTo>
                  <a:lnTo>
                    <a:pt x="1597945" y="1049554"/>
                  </a:lnTo>
                  <a:lnTo>
                    <a:pt x="1581251" y="1090356"/>
                  </a:lnTo>
                  <a:lnTo>
                    <a:pt x="1562277" y="1130014"/>
                  </a:lnTo>
                  <a:lnTo>
                    <a:pt x="1541101" y="1168456"/>
                  </a:lnTo>
                  <a:lnTo>
                    <a:pt x="1517801" y="1205607"/>
                  </a:lnTo>
                  <a:lnTo>
                    <a:pt x="1492452" y="1241394"/>
                  </a:lnTo>
                  <a:lnTo>
                    <a:pt x="1465132" y="1275743"/>
                  </a:lnTo>
                  <a:lnTo>
                    <a:pt x="1435919" y="1308581"/>
                  </a:lnTo>
                  <a:lnTo>
                    <a:pt x="1404889" y="1339834"/>
                  </a:lnTo>
                  <a:lnTo>
                    <a:pt x="1372120" y="1369428"/>
                  </a:lnTo>
                  <a:lnTo>
                    <a:pt x="1337689" y="1397290"/>
                  </a:lnTo>
                  <a:lnTo>
                    <a:pt x="1301673" y="1423346"/>
                  </a:lnTo>
                  <a:lnTo>
                    <a:pt x="1264150" y="1447522"/>
                  </a:lnTo>
                  <a:lnTo>
                    <a:pt x="1225195" y="1469746"/>
                  </a:lnTo>
                  <a:lnTo>
                    <a:pt x="1184887" y="1489943"/>
                  </a:lnTo>
                  <a:lnTo>
                    <a:pt x="1143303" y="1508039"/>
                  </a:lnTo>
                  <a:lnTo>
                    <a:pt x="1100520" y="1523962"/>
                  </a:lnTo>
                  <a:lnTo>
                    <a:pt x="1056615" y="1537636"/>
                  </a:lnTo>
                  <a:lnTo>
                    <a:pt x="1011664" y="1548990"/>
                  </a:lnTo>
                  <a:lnTo>
                    <a:pt x="965747" y="1557949"/>
                  </a:lnTo>
                  <a:lnTo>
                    <a:pt x="918939" y="1564439"/>
                  </a:lnTo>
                  <a:lnTo>
                    <a:pt x="871317" y="1568387"/>
                  </a:lnTo>
                  <a:lnTo>
                    <a:pt x="822960" y="1569720"/>
                  </a:lnTo>
                  <a:lnTo>
                    <a:pt x="774602" y="1568387"/>
                  </a:lnTo>
                  <a:lnTo>
                    <a:pt x="726980" y="1564439"/>
                  </a:lnTo>
                  <a:lnTo>
                    <a:pt x="680172" y="1557949"/>
                  </a:lnTo>
                  <a:lnTo>
                    <a:pt x="634255" y="1548990"/>
                  </a:lnTo>
                  <a:lnTo>
                    <a:pt x="589304" y="1537636"/>
                  </a:lnTo>
                  <a:lnTo>
                    <a:pt x="545399" y="1523962"/>
                  </a:lnTo>
                  <a:lnTo>
                    <a:pt x="502616" y="1508039"/>
                  </a:lnTo>
                  <a:lnTo>
                    <a:pt x="461032" y="1489943"/>
                  </a:lnTo>
                  <a:lnTo>
                    <a:pt x="420724" y="1469746"/>
                  </a:lnTo>
                  <a:lnTo>
                    <a:pt x="381769" y="1447522"/>
                  </a:lnTo>
                  <a:lnTo>
                    <a:pt x="344246" y="1423346"/>
                  </a:lnTo>
                  <a:lnTo>
                    <a:pt x="308230" y="1397290"/>
                  </a:lnTo>
                  <a:lnTo>
                    <a:pt x="273799" y="1369428"/>
                  </a:lnTo>
                  <a:lnTo>
                    <a:pt x="241030" y="1339834"/>
                  </a:lnTo>
                  <a:lnTo>
                    <a:pt x="210000" y="1308581"/>
                  </a:lnTo>
                  <a:lnTo>
                    <a:pt x="180787" y="1275743"/>
                  </a:lnTo>
                  <a:lnTo>
                    <a:pt x="153467" y="1241394"/>
                  </a:lnTo>
                  <a:lnTo>
                    <a:pt x="128118" y="1205607"/>
                  </a:lnTo>
                  <a:lnTo>
                    <a:pt x="104818" y="1168456"/>
                  </a:lnTo>
                  <a:lnTo>
                    <a:pt x="83642" y="1130014"/>
                  </a:lnTo>
                  <a:lnTo>
                    <a:pt x="64668" y="1090356"/>
                  </a:lnTo>
                  <a:lnTo>
                    <a:pt x="47974" y="1049554"/>
                  </a:lnTo>
                  <a:lnTo>
                    <a:pt x="33637" y="1007683"/>
                  </a:lnTo>
                  <a:lnTo>
                    <a:pt x="21733" y="964816"/>
                  </a:lnTo>
                  <a:lnTo>
                    <a:pt x="12340" y="921026"/>
                  </a:lnTo>
                  <a:lnTo>
                    <a:pt x="5536" y="876388"/>
                  </a:lnTo>
                  <a:lnTo>
                    <a:pt x="1396" y="830974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26732" y="3194685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04813" y="2637789"/>
            <a:ext cx="3308985" cy="1582420"/>
            <a:chOff x="6504813" y="2637789"/>
            <a:chExt cx="3308985" cy="1582420"/>
          </a:xfrm>
        </p:grpSpPr>
        <p:sp>
          <p:nvSpPr>
            <p:cNvPr id="22" name="object 22"/>
            <p:cNvSpPr/>
            <p:nvPr/>
          </p:nvSpPr>
          <p:spPr>
            <a:xfrm>
              <a:off x="6514338" y="2861516"/>
              <a:ext cx="579120" cy="327660"/>
            </a:xfrm>
            <a:custGeom>
              <a:avLst/>
              <a:gdLst/>
              <a:ahLst/>
              <a:cxnLst/>
              <a:rect l="l" t="t" r="r" b="b"/>
              <a:pathLst>
                <a:path w="579120" h="327660">
                  <a:moveTo>
                    <a:pt x="0" y="308784"/>
                  </a:moveTo>
                  <a:lnTo>
                    <a:pt x="50700" y="317670"/>
                  </a:lnTo>
                  <a:lnTo>
                    <a:pt x="99736" y="324550"/>
                  </a:lnTo>
                  <a:lnTo>
                    <a:pt x="145444" y="327420"/>
                  </a:lnTo>
                  <a:lnTo>
                    <a:pt x="186159" y="324272"/>
                  </a:lnTo>
                  <a:lnTo>
                    <a:pt x="220217" y="313102"/>
                  </a:lnTo>
                  <a:lnTo>
                    <a:pt x="250459" y="283390"/>
                  </a:lnTo>
                  <a:lnTo>
                    <a:pt x="269938" y="240093"/>
                  </a:lnTo>
                  <a:lnTo>
                    <a:pt x="284940" y="192533"/>
                  </a:lnTo>
                  <a:lnTo>
                    <a:pt x="301751" y="150034"/>
                  </a:lnTo>
                  <a:lnTo>
                    <a:pt x="318571" y="111980"/>
                  </a:lnTo>
                  <a:lnTo>
                    <a:pt x="333152" y="74485"/>
                  </a:lnTo>
                  <a:lnTo>
                    <a:pt x="351401" y="41681"/>
                  </a:lnTo>
                  <a:lnTo>
                    <a:pt x="379221" y="17700"/>
                  </a:lnTo>
                  <a:lnTo>
                    <a:pt x="419153" y="4689"/>
                  </a:lnTo>
                  <a:lnTo>
                    <a:pt x="467693" y="0"/>
                  </a:lnTo>
                  <a:lnTo>
                    <a:pt x="521971" y="859"/>
                  </a:lnTo>
                  <a:lnTo>
                    <a:pt x="579119" y="449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9495" y="2644139"/>
              <a:ext cx="1647825" cy="1569720"/>
            </a:xfrm>
            <a:custGeom>
              <a:avLst/>
              <a:gdLst/>
              <a:ahLst/>
              <a:cxnLst/>
              <a:rect l="l" t="t" r="r" b="b"/>
              <a:pathLst>
                <a:path w="1647825" h="1569720">
                  <a:moveTo>
                    <a:pt x="823722" y="0"/>
                  </a:moveTo>
                  <a:lnTo>
                    <a:pt x="775323" y="1332"/>
                  </a:lnTo>
                  <a:lnTo>
                    <a:pt x="727661" y="5280"/>
                  </a:lnTo>
                  <a:lnTo>
                    <a:pt x="680812" y="11770"/>
                  </a:lnTo>
                  <a:lnTo>
                    <a:pt x="634854" y="20729"/>
                  </a:lnTo>
                  <a:lnTo>
                    <a:pt x="589865" y="32083"/>
                  </a:lnTo>
                  <a:lnTo>
                    <a:pt x="545920" y="45757"/>
                  </a:lnTo>
                  <a:lnTo>
                    <a:pt x="503098" y="61680"/>
                  </a:lnTo>
                  <a:lnTo>
                    <a:pt x="461476" y="79776"/>
                  </a:lnTo>
                  <a:lnTo>
                    <a:pt x="421131" y="99973"/>
                  </a:lnTo>
                  <a:lnTo>
                    <a:pt x="382141" y="122197"/>
                  </a:lnTo>
                  <a:lnTo>
                    <a:pt x="344582" y="146373"/>
                  </a:lnTo>
                  <a:lnTo>
                    <a:pt x="308532" y="172429"/>
                  </a:lnTo>
                  <a:lnTo>
                    <a:pt x="274068" y="200291"/>
                  </a:lnTo>
                  <a:lnTo>
                    <a:pt x="241268" y="229885"/>
                  </a:lnTo>
                  <a:lnTo>
                    <a:pt x="210208" y="261138"/>
                  </a:lnTo>
                  <a:lnTo>
                    <a:pt x="180967" y="293976"/>
                  </a:lnTo>
                  <a:lnTo>
                    <a:pt x="153620" y="328325"/>
                  </a:lnTo>
                  <a:lnTo>
                    <a:pt x="128247" y="364112"/>
                  </a:lnTo>
                  <a:lnTo>
                    <a:pt x="104923" y="401263"/>
                  </a:lnTo>
                  <a:lnTo>
                    <a:pt x="83726" y="439705"/>
                  </a:lnTo>
                  <a:lnTo>
                    <a:pt x="64734" y="479363"/>
                  </a:lnTo>
                  <a:lnTo>
                    <a:pt x="48023" y="520165"/>
                  </a:lnTo>
                  <a:lnTo>
                    <a:pt x="33671" y="562036"/>
                  </a:lnTo>
                  <a:lnTo>
                    <a:pt x="21755" y="604903"/>
                  </a:lnTo>
                  <a:lnTo>
                    <a:pt x="12353" y="648693"/>
                  </a:lnTo>
                  <a:lnTo>
                    <a:pt x="5541" y="693331"/>
                  </a:lnTo>
                  <a:lnTo>
                    <a:pt x="1398" y="738745"/>
                  </a:lnTo>
                  <a:lnTo>
                    <a:pt x="0" y="784860"/>
                  </a:lnTo>
                  <a:lnTo>
                    <a:pt x="1398" y="830974"/>
                  </a:lnTo>
                  <a:lnTo>
                    <a:pt x="5541" y="876388"/>
                  </a:lnTo>
                  <a:lnTo>
                    <a:pt x="12353" y="921026"/>
                  </a:lnTo>
                  <a:lnTo>
                    <a:pt x="21755" y="964816"/>
                  </a:lnTo>
                  <a:lnTo>
                    <a:pt x="33671" y="1007683"/>
                  </a:lnTo>
                  <a:lnTo>
                    <a:pt x="48023" y="1049554"/>
                  </a:lnTo>
                  <a:lnTo>
                    <a:pt x="64734" y="1090356"/>
                  </a:lnTo>
                  <a:lnTo>
                    <a:pt x="83726" y="1130014"/>
                  </a:lnTo>
                  <a:lnTo>
                    <a:pt x="104923" y="1168456"/>
                  </a:lnTo>
                  <a:lnTo>
                    <a:pt x="128247" y="1205607"/>
                  </a:lnTo>
                  <a:lnTo>
                    <a:pt x="153620" y="1241394"/>
                  </a:lnTo>
                  <a:lnTo>
                    <a:pt x="180967" y="1275743"/>
                  </a:lnTo>
                  <a:lnTo>
                    <a:pt x="210208" y="1308581"/>
                  </a:lnTo>
                  <a:lnTo>
                    <a:pt x="241268" y="1339834"/>
                  </a:lnTo>
                  <a:lnTo>
                    <a:pt x="274068" y="1369428"/>
                  </a:lnTo>
                  <a:lnTo>
                    <a:pt x="308532" y="1397290"/>
                  </a:lnTo>
                  <a:lnTo>
                    <a:pt x="344582" y="1423346"/>
                  </a:lnTo>
                  <a:lnTo>
                    <a:pt x="382141" y="1447522"/>
                  </a:lnTo>
                  <a:lnTo>
                    <a:pt x="421131" y="1469746"/>
                  </a:lnTo>
                  <a:lnTo>
                    <a:pt x="461476" y="1489943"/>
                  </a:lnTo>
                  <a:lnTo>
                    <a:pt x="503098" y="1508039"/>
                  </a:lnTo>
                  <a:lnTo>
                    <a:pt x="545920" y="1523962"/>
                  </a:lnTo>
                  <a:lnTo>
                    <a:pt x="589865" y="1537636"/>
                  </a:lnTo>
                  <a:lnTo>
                    <a:pt x="634854" y="1548990"/>
                  </a:lnTo>
                  <a:lnTo>
                    <a:pt x="680812" y="1557949"/>
                  </a:lnTo>
                  <a:lnTo>
                    <a:pt x="727661" y="1564439"/>
                  </a:lnTo>
                  <a:lnTo>
                    <a:pt x="775323" y="1568387"/>
                  </a:lnTo>
                  <a:lnTo>
                    <a:pt x="823722" y="1569720"/>
                  </a:lnTo>
                  <a:lnTo>
                    <a:pt x="872120" y="1568387"/>
                  </a:lnTo>
                  <a:lnTo>
                    <a:pt x="919782" y="1564439"/>
                  </a:lnTo>
                  <a:lnTo>
                    <a:pt x="966631" y="1557949"/>
                  </a:lnTo>
                  <a:lnTo>
                    <a:pt x="1012589" y="1548990"/>
                  </a:lnTo>
                  <a:lnTo>
                    <a:pt x="1057578" y="1537636"/>
                  </a:lnTo>
                  <a:lnTo>
                    <a:pt x="1101523" y="1523962"/>
                  </a:lnTo>
                  <a:lnTo>
                    <a:pt x="1144345" y="1508039"/>
                  </a:lnTo>
                  <a:lnTo>
                    <a:pt x="1185967" y="1489943"/>
                  </a:lnTo>
                  <a:lnTo>
                    <a:pt x="1226312" y="1469746"/>
                  </a:lnTo>
                  <a:lnTo>
                    <a:pt x="1265302" y="1447522"/>
                  </a:lnTo>
                  <a:lnTo>
                    <a:pt x="1302861" y="1423346"/>
                  </a:lnTo>
                  <a:lnTo>
                    <a:pt x="1338911" y="1397290"/>
                  </a:lnTo>
                  <a:lnTo>
                    <a:pt x="1373375" y="1369428"/>
                  </a:lnTo>
                  <a:lnTo>
                    <a:pt x="1406175" y="1339834"/>
                  </a:lnTo>
                  <a:lnTo>
                    <a:pt x="1437235" y="1308581"/>
                  </a:lnTo>
                  <a:lnTo>
                    <a:pt x="1466476" y="1275743"/>
                  </a:lnTo>
                  <a:lnTo>
                    <a:pt x="1493823" y="1241394"/>
                  </a:lnTo>
                  <a:lnTo>
                    <a:pt x="1519196" y="1205607"/>
                  </a:lnTo>
                  <a:lnTo>
                    <a:pt x="1542520" y="1168456"/>
                  </a:lnTo>
                  <a:lnTo>
                    <a:pt x="1563717" y="1130014"/>
                  </a:lnTo>
                  <a:lnTo>
                    <a:pt x="1582709" y="1090356"/>
                  </a:lnTo>
                  <a:lnTo>
                    <a:pt x="1599420" y="1049554"/>
                  </a:lnTo>
                  <a:lnTo>
                    <a:pt x="1613772" y="1007683"/>
                  </a:lnTo>
                  <a:lnTo>
                    <a:pt x="1625688" y="964816"/>
                  </a:lnTo>
                  <a:lnTo>
                    <a:pt x="1635090" y="921026"/>
                  </a:lnTo>
                  <a:lnTo>
                    <a:pt x="1641902" y="876388"/>
                  </a:lnTo>
                  <a:lnTo>
                    <a:pt x="1646045" y="830974"/>
                  </a:lnTo>
                  <a:lnTo>
                    <a:pt x="1647444" y="784860"/>
                  </a:lnTo>
                  <a:lnTo>
                    <a:pt x="1646045" y="738745"/>
                  </a:lnTo>
                  <a:lnTo>
                    <a:pt x="1641902" y="693331"/>
                  </a:lnTo>
                  <a:lnTo>
                    <a:pt x="1635090" y="648693"/>
                  </a:lnTo>
                  <a:lnTo>
                    <a:pt x="1625688" y="604903"/>
                  </a:lnTo>
                  <a:lnTo>
                    <a:pt x="1613772" y="562036"/>
                  </a:lnTo>
                  <a:lnTo>
                    <a:pt x="1599420" y="520165"/>
                  </a:lnTo>
                  <a:lnTo>
                    <a:pt x="1582709" y="479363"/>
                  </a:lnTo>
                  <a:lnTo>
                    <a:pt x="1563717" y="439705"/>
                  </a:lnTo>
                  <a:lnTo>
                    <a:pt x="1542520" y="401263"/>
                  </a:lnTo>
                  <a:lnTo>
                    <a:pt x="1519196" y="364112"/>
                  </a:lnTo>
                  <a:lnTo>
                    <a:pt x="1493823" y="328325"/>
                  </a:lnTo>
                  <a:lnTo>
                    <a:pt x="1466476" y="293976"/>
                  </a:lnTo>
                  <a:lnTo>
                    <a:pt x="1437235" y="261138"/>
                  </a:lnTo>
                  <a:lnTo>
                    <a:pt x="1406175" y="229885"/>
                  </a:lnTo>
                  <a:lnTo>
                    <a:pt x="1373375" y="200291"/>
                  </a:lnTo>
                  <a:lnTo>
                    <a:pt x="1338911" y="172429"/>
                  </a:lnTo>
                  <a:lnTo>
                    <a:pt x="1302861" y="146373"/>
                  </a:lnTo>
                  <a:lnTo>
                    <a:pt x="1265302" y="122197"/>
                  </a:lnTo>
                  <a:lnTo>
                    <a:pt x="1226312" y="99973"/>
                  </a:lnTo>
                  <a:lnTo>
                    <a:pt x="1185967" y="79776"/>
                  </a:lnTo>
                  <a:lnTo>
                    <a:pt x="1144345" y="61680"/>
                  </a:lnTo>
                  <a:lnTo>
                    <a:pt x="1101523" y="45757"/>
                  </a:lnTo>
                  <a:lnTo>
                    <a:pt x="1057578" y="32083"/>
                  </a:lnTo>
                  <a:lnTo>
                    <a:pt x="1012589" y="20729"/>
                  </a:lnTo>
                  <a:lnTo>
                    <a:pt x="966631" y="11770"/>
                  </a:lnTo>
                  <a:lnTo>
                    <a:pt x="919782" y="5280"/>
                  </a:lnTo>
                  <a:lnTo>
                    <a:pt x="872120" y="1332"/>
                  </a:lnTo>
                  <a:lnTo>
                    <a:pt x="82372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59495" y="2644139"/>
              <a:ext cx="1647825" cy="1569720"/>
            </a:xfrm>
            <a:custGeom>
              <a:avLst/>
              <a:gdLst/>
              <a:ahLst/>
              <a:cxnLst/>
              <a:rect l="l" t="t" r="r" b="b"/>
              <a:pathLst>
                <a:path w="1647825" h="1569720">
                  <a:moveTo>
                    <a:pt x="0" y="784860"/>
                  </a:moveTo>
                  <a:lnTo>
                    <a:pt x="1398" y="738745"/>
                  </a:lnTo>
                  <a:lnTo>
                    <a:pt x="5541" y="693331"/>
                  </a:lnTo>
                  <a:lnTo>
                    <a:pt x="12353" y="648693"/>
                  </a:lnTo>
                  <a:lnTo>
                    <a:pt x="21755" y="604903"/>
                  </a:lnTo>
                  <a:lnTo>
                    <a:pt x="33671" y="562036"/>
                  </a:lnTo>
                  <a:lnTo>
                    <a:pt x="48023" y="520165"/>
                  </a:lnTo>
                  <a:lnTo>
                    <a:pt x="64734" y="479363"/>
                  </a:lnTo>
                  <a:lnTo>
                    <a:pt x="83726" y="439705"/>
                  </a:lnTo>
                  <a:lnTo>
                    <a:pt x="104923" y="401263"/>
                  </a:lnTo>
                  <a:lnTo>
                    <a:pt x="128247" y="364112"/>
                  </a:lnTo>
                  <a:lnTo>
                    <a:pt x="153620" y="328325"/>
                  </a:lnTo>
                  <a:lnTo>
                    <a:pt x="180967" y="293976"/>
                  </a:lnTo>
                  <a:lnTo>
                    <a:pt x="210208" y="261138"/>
                  </a:lnTo>
                  <a:lnTo>
                    <a:pt x="241268" y="229885"/>
                  </a:lnTo>
                  <a:lnTo>
                    <a:pt x="274068" y="200291"/>
                  </a:lnTo>
                  <a:lnTo>
                    <a:pt x="308532" y="172429"/>
                  </a:lnTo>
                  <a:lnTo>
                    <a:pt x="344582" y="146373"/>
                  </a:lnTo>
                  <a:lnTo>
                    <a:pt x="382141" y="122197"/>
                  </a:lnTo>
                  <a:lnTo>
                    <a:pt x="421131" y="99973"/>
                  </a:lnTo>
                  <a:lnTo>
                    <a:pt x="461476" y="79776"/>
                  </a:lnTo>
                  <a:lnTo>
                    <a:pt x="503098" y="61680"/>
                  </a:lnTo>
                  <a:lnTo>
                    <a:pt x="545920" y="45757"/>
                  </a:lnTo>
                  <a:lnTo>
                    <a:pt x="589865" y="32083"/>
                  </a:lnTo>
                  <a:lnTo>
                    <a:pt x="634854" y="20729"/>
                  </a:lnTo>
                  <a:lnTo>
                    <a:pt x="680812" y="11770"/>
                  </a:lnTo>
                  <a:lnTo>
                    <a:pt x="727661" y="5280"/>
                  </a:lnTo>
                  <a:lnTo>
                    <a:pt x="775323" y="1332"/>
                  </a:lnTo>
                  <a:lnTo>
                    <a:pt x="823722" y="0"/>
                  </a:lnTo>
                  <a:lnTo>
                    <a:pt x="872120" y="1332"/>
                  </a:lnTo>
                  <a:lnTo>
                    <a:pt x="919782" y="5280"/>
                  </a:lnTo>
                  <a:lnTo>
                    <a:pt x="966631" y="11770"/>
                  </a:lnTo>
                  <a:lnTo>
                    <a:pt x="1012589" y="20729"/>
                  </a:lnTo>
                  <a:lnTo>
                    <a:pt x="1057578" y="32083"/>
                  </a:lnTo>
                  <a:lnTo>
                    <a:pt x="1101523" y="45757"/>
                  </a:lnTo>
                  <a:lnTo>
                    <a:pt x="1144345" y="61680"/>
                  </a:lnTo>
                  <a:lnTo>
                    <a:pt x="1185967" y="79776"/>
                  </a:lnTo>
                  <a:lnTo>
                    <a:pt x="1226312" y="99973"/>
                  </a:lnTo>
                  <a:lnTo>
                    <a:pt x="1265302" y="122197"/>
                  </a:lnTo>
                  <a:lnTo>
                    <a:pt x="1302861" y="146373"/>
                  </a:lnTo>
                  <a:lnTo>
                    <a:pt x="1338911" y="172429"/>
                  </a:lnTo>
                  <a:lnTo>
                    <a:pt x="1373375" y="200291"/>
                  </a:lnTo>
                  <a:lnTo>
                    <a:pt x="1406175" y="229885"/>
                  </a:lnTo>
                  <a:lnTo>
                    <a:pt x="1437235" y="261138"/>
                  </a:lnTo>
                  <a:lnTo>
                    <a:pt x="1466476" y="293976"/>
                  </a:lnTo>
                  <a:lnTo>
                    <a:pt x="1493823" y="328325"/>
                  </a:lnTo>
                  <a:lnTo>
                    <a:pt x="1519196" y="364112"/>
                  </a:lnTo>
                  <a:lnTo>
                    <a:pt x="1542520" y="401263"/>
                  </a:lnTo>
                  <a:lnTo>
                    <a:pt x="1563717" y="439705"/>
                  </a:lnTo>
                  <a:lnTo>
                    <a:pt x="1582709" y="479363"/>
                  </a:lnTo>
                  <a:lnTo>
                    <a:pt x="1599420" y="520165"/>
                  </a:lnTo>
                  <a:lnTo>
                    <a:pt x="1613772" y="562036"/>
                  </a:lnTo>
                  <a:lnTo>
                    <a:pt x="1625688" y="604903"/>
                  </a:lnTo>
                  <a:lnTo>
                    <a:pt x="1635090" y="648693"/>
                  </a:lnTo>
                  <a:lnTo>
                    <a:pt x="1641902" y="693331"/>
                  </a:lnTo>
                  <a:lnTo>
                    <a:pt x="1646045" y="738745"/>
                  </a:lnTo>
                  <a:lnTo>
                    <a:pt x="1647444" y="784860"/>
                  </a:lnTo>
                  <a:lnTo>
                    <a:pt x="1646045" y="830974"/>
                  </a:lnTo>
                  <a:lnTo>
                    <a:pt x="1641902" y="876388"/>
                  </a:lnTo>
                  <a:lnTo>
                    <a:pt x="1635090" y="921026"/>
                  </a:lnTo>
                  <a:lnTo>
                    <a:pt x="1625688" y="964816"/>
                  </a:lnTo>
                  <a:lnTo>
                    <a:pt x="1613772" y="1007683"/>
                  </a:lnTo>
                  <a:lnTo>
                    <a:pt x="1599420" y="1049554"/>
                  </a:lnTo>
                  <a:lnTo>
                    <a:pt x="1582709" y="1090356"/>
                  </a:lnTo>
                  <a:lnTo>
                    <a:pt x="1563717" y="1130014"/>
                  </a:lnTo>
                  <a:lnTo>
                    <a:pt x="1542520" y="1168456"/>
                  </a:lnTo>
                  <a:lnTo>
                    <a:pt x="1519196" y="1205607"/>
                  </a:lnTo>
                  <a:lnTo>
                    <a:pt x="1493823" y="1241394"/>
                  </a:lnTo>
                  <a:lnTo>
                    <a:pt x="1466476" y="1275743"/>
                  </a:lnTo>
                  <a:lnTo>
                    <a:pt x="1437235" y="1308581"/>
                  </a:lnTo>
                  <a:lnTo>
                    <a:pt x="1406175" y="1339834"/>
                  </a:lnTo>
                  <a:lnTo>
                    <a:pt x="1373375" y="1369428"/>
                  </a:lnTo>
                  <a:lnTo>
                    <a:pt x="1338911" y="1397290"/>
                  </a:lnTo>
                  <a:lnTo>
                    <a:pt x="1302861" y="1423346"/>
                  </a:lnTo>
                  <a:lnTo>
                    <a:pt x="1265302" y="1447522"/>
                  </a:lnTo>
                  <a:lnTo>
                    <a:pt x="1226312" y="1469746"/>
                  </a:lnTo>
                  <a:lnTo>
                    <a:pt x="1185967" y="1489943"/>
                  </a:lnTo>
                  <a:lnTo>
                    <a:pt x="1144345" y="1508039"/>
                  </a:lnTo>
                  <a:lnTo>
                    <a:pt x="1101523" y="1523962"/>
                  </a:lnTo>
                  <a:lnTo>
                    <a:pt x="1057578" y="1537636"/>
                  </a:lnTo>
                  <a:lnTo>
                    <a:pt x="1012589" y="1548990"/>
                  </a:lnTo>
                  <a:lnTo>
                    <a:pt x="966631" y="1557949"/>
                  </a:lnTo>
                  <a:lnTo>
                    <a:pt x="919782" y="1564439"/>
                  </a:lnTo>
                  <a:lnTo>
                    <a:pt x="872120" y="1568387"/>
                  </a:lnTo>
                  <a:lnTo>
                    <a:pt x="823722" y="1569720"/>
                  </a:lnTo>
                  <a:lnTo>
                    <a:pt x="775323" y="1568387"/>
                  </a:lnTo>
                  <a:lnTo>
                    <a:pt x="727661" y="1564439"/>
                  </a:lnTo>
                  <a:lnTo>
                    <a:pt x="680812" y="1557949"/>
                  </a:lnTo>
                  <a:lnTo>
                    <a:pt x="634854" y="1548990"/>
                  </a:lnTo>
                  <a:lnTo>
                    <a:pt x="589865" y="1537636"/>
                  </a:lnTo>
                  <a:lnTo>
                    <a:pt x="545920" y="1523962"/>
                  </a:lnTo>
                  <a:lnTo>
                    <a:pt x="503098" y="1508039"/>
                  </a:lnTo>
                  <a:lnTo>
                    <a:pt x="461476" y="1489943"/>
                  </a:lnTo>
                  <a:lnTo>
                    <a:pt x="421131" y="1469746"/>
                  </a:lnTo>
                  <a:lnTo>
                    <a:pt x="382141" y="1447522"/>
                  </a:lnTo>
                  <a:lnTo>
                    <a:pt x="344582" y="1423346"/>
                  </a:lnTo>
                  <a:lnTo>
                    <a:pt x="308532" y="1397290"/>
                  </a:lnTo>
                  <a:lnTo>
                    <a:pt x="274068" y="1369428"/>
                  </a:lnTo>
                  <a:lnTo>
                    <a:pt x="241268" y="1339834"/>
                  </a:lnTo>
                  <a:lnTo>
                    <a:pt x="210208" y="1308581"/>
                  </a:lnTo>
                  <a:lnTo>
                    <a:pt x="180967" y="1275743"/>
                  </a:lnTo>
                  <a:lnTo>
                    <a:pt x="153620" y="1241394"/>
                  </a:lnTo>
                  <a:lnTo>
                    <a:pt x="128247" y="1205607"/>
                  </a:lnTo>
                  <a:lnTo>
                    <a:pt x="104923" y="1168456"/>
                  </a:lnTo>
                  <a:lnTo>
                    <a:pt x="83726" y="1130014"/>
                  </a:lnTo>
                  <a:lnTo>
                    <a:pt x="64734" y="1090356"/>
                  </a:lnTo>
                  <a:lnTo>
                    <a:pt x="48023" y="1049554"/>
                  </a:lnTo>
                  <a:lnTo>
                    <a:pt x="33671" y="1007683"/>
                  </a:lnTo>
                  <a:lnTo>
                    <a:pt x="21755" y="964816"/>
                  </a:lnTo>
                  <a:lnTo>
                    <a:pt x="12353" y="921026"/>
                  </a:lnTo>
                  <a:lnTo>
                    <a:pt x="5541" y="876388"/>
                  </a:lnTo>
                  <a:lnTo>
                    <a:pt x="1398" y="830974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31706" y="3194685"/>
            <a:ext cx="305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67533" y="1222450"/>
            <a:ext cx="8809355" cy="4720590"/>
            <a:chOff x="2367533" y="1222450"/>
            <a:chExt cx="8809355" cy="4720590"/>
          </a:xfrm>
        </p:grpSpPr>
        <p:sp>
          <p:nvSpPr>
            <p:cNvPr id="27" name="object 27"/>
            <p:cNvSpPr/>
            <p:nvPr/>
          </p:nvSpPr>
          <p:spPr>
            <a:xfrm>
              <a:off x="2367534" y="1875281"/>
              <a:ext cx="4420235" cy="782320"/>
            </a:xfrm>
            <a:custGeom>
              <a:avLst/>
              <a:gdLst/>
              <a:ahLst/>
              <a:cxnLst/>
              <a:rect l="l" t="t" r="r" b="b"/>
              <a:pathLst>
                <a:path w="4420234" h="782319">
                  <a:moveTo>
                    <a:pt x="4419727" y="756412"/>
                  </a:moveTo>
                  <a:lnTo>
                    <a:pt x="3368230" y="64096"/>
                  </a:lnTo>
                  <a:lnTo>
                    <a:pt x="3373386" y="56261"/>
                  </a:lnTo>
                  <a:lnTo>
                    <a:pt x="3383915" y="40259"/>
                  </a:lnTo>
                  <a:lnTo>
                    <a:pt x="3325342" y="33312"/>
                  </a:lnTo>
                  <a:lnTo>
                    <a:pt x="3328822" y="30480"/>
                  </a:lnTo>
                  <a:lnTo>
                    <a:pt x="3330702" y="28956"/>
                  </a:lnTo>
                  <a:lnTo>
                    <a:pt x="3315805" y="25234"/>
                  </a:lnTo>
                  <a:lnTo>
                    <a:pt x="3329813" y="0"/>
                  </a:lnTo>
                  <a:lnTo>
                    <a:pt x="3255734" y="10223"/>
                  </a:lnTo>
                  <a:lnTo>
                    <a:pt x="3237738" y="5715"/>
                  </a:lnTo>
                  <a:lnTo>
                    <a:pt x="3239236" y="12496"/>
                  </a:lnTo>
                  <a:lnTo>
                    <a:pt x="3234944" y="13081"/>
                  </a:lnTo>
                  <a:lnTo>
                    <a:pt x="3241484" y="22656"/>
                  </a:lnTo>
                  <a:lnTo>
                    <a:pt x="3243910" y="33604"/>
                  </a:lnTo>
                  <a:lnTo>
                    <a:pt x="0" y="754380"/>
                  </a:lnTo>
                  <a:lnTo>
                    <a:pt x="6096" y="782320"/>
                  </a:lnTo>
                  <a:lnTo>
                    <a:pt x="3197720" y="73164"/>
                  </a:lnTo>
                  <a:lnTo>
                    <a:pt x="2198624" y="756666"/>
                  </a:lnTo>
                  <a:lnTo>
                    <a:pt x="2214880" y="780288"/>
                  </a:lnTo>
                  <a:lnTo>
                    <a:pt x="3252076" y="70497"/>
                  </a:lnTo>
                  <a:lnTo>
                    <a:pt x="3256280" y="89408"/>
                  </a:lnTo>
                  <a:lnTo>
                    <a:pt x="3276117" y="73291"/>
                  </a:lnTo>
                  <a:lnTo>
                    <a:pt x="3283331" y="83820"/>
                  </a:lnTo>
                  <a:lnTo>
                    <a:pt x="3299853" y="54013"/>
                  </a:lnTo>
                  <a:lnTo>
                    <a:pt x="3302190" y="52120"/>
                  </a:lnTo>
                  <a:lnTo>
                    <a:pt x="3336798" y="111887"/>
                  </a:lnTo>
                  <a:lnTo>
                    <a:pt x="3352520" y="87985"/>
                  </a:lnTo>
                  <a:lnTo>
                    <a:pt x="4404106" y="780288"/>
                  </a:lnTo>
                  <a:lnTo>
                    <a:pt x="4419727" y="756412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18042" y="2861516"/>
              <a:ext cx="579120" cy="327660"/>
            </a:xfrm>
            <a:custGeom>
              <a:avLst/>
              <a:gdLst/>
              <a:ahLst/>
              <a:cxnLst/>
              <a:rect l="l" t="t" r="r" b="b"/>
              <a:pathLst>
                <a:path w="579120" h="327660">
                  <a:moveTo>
                    <a:pt x="0" y="308784"/>
                  </a:moveTo>
                  <a:lnTo>
                    <a:pt x="50700" y="317670"/>
                  </a:lnTo>
                  <a:lnTo>
                    <a:pt x="99736" y="324550"/>
                  </a:lnTo>
                  <a:lnTo>
                    <a:pt x="145444" y="327420"/>
                  </a:lnTo>
                  <a:lnTo>
                    <a:pt x="186159" y="324272"/>
                  </a:lnTo>
                  <a:lnTo>
                    <a:pt x="220217" y="313102"/>
                  </a:lnTo>
                  <a:lnTo>
                    <a:pt x="250459" y="283390"/>
                  </a:lnTo>
                  <a:lnTo>
                    <a:pt x="269938" y="240093"/>
                  </a:lnTo>
                  <a:lnTo>
                    <a:pt x="284940" y="192533"/>
                  </a:lnTo>
                  <a:lnTo>
                    <a:pt x="301751" y="150034"/>
                  </a:lnTo>
                  <a:lnTo>
                    <a:pt x="318571" y="111980"/>
                  </a:lnTo>
                  <a:lnTo>
                    <a:pt x="333152" y="74485"/>
                  </a:lnTo>
                  <a:lnTo>
                    <a:pt x="351401" y="41681"/>
                  </a:lnTo>
                  <a:lnTo>
                    <a:pt x="379222" y="17700"/>
                  </a:lnTo>
                  <a:lnTo>
                    <a:pt x="419153" y="4689"/>
                  </a:lnTo>
                  <a:lnTo>
                    <a:pt x="467693" y="0"/>
                  </a:lnTo>
                  <a:lnTo>
                    <a:pt x="521971" y="859"/>
                  </a:lnTo>
                  <a:lnTo>
                    <a:pt x="579119" y="449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70582" y="1303781"/>
              <a:ext cx="6616700" cy="3783329"/>
            </a:xfrm>
            <a:custGeom>
              <a:avLst/>
              <a:gdLst/>
              <a:ahLst/>
              <a:cxnLst/>
              <a:rect l="l" t="t" r="r" b="b"/>
              <a:pathLst>
                <a:path w="6616700" h="3783329">
                  <a:moveTo>
                    <a:pt x="6613652" y="2910840"/>
                  </a:moveTo>
                  <a:lnTo>
                    <a:pt x="6520053" y="2890012"/>
                  </a:lnTo>
                  <a:lnTo>
                    <a:pt x="6526949" y="2917748"/>
                  </a:lnTo>
                  <a:lnTo>
                    <a:pt x="3255683" y="3734143"/>
                  </a:lnTo>
                  <a:lnTo>
                    <a:pt x="4347565" y="2971596"/>
                  </a:lnTo>
                  <a:lnTo>
                    <a:pt x="4363974" y="2995041"/>
                  </a:lnTo>
                  <a:lnTo>
                    <a:pt x="4393831" y="2940050"/>
                  </a:lnTo>
                  <a:lnTo>
                    <a:pt x="4409694" y="2910840"/>
                  </a:lnTo>
                  <a:lnTo>
                    <a:pt x="4314825" y="2924810"/>
                  </a:lnTo>
                  <a:lnTo>
                    <a:pt x="4331195" y="2948216"/>
                  </a:lnTo>
                  <a:lnTo>
                    <a:pt x="3187687" y="3746779"/>
                  </a:lnTo>
                  <a:lnTo>
                    <a:pt x="2277757" y="2956306"/>
                  </a:lnTo>
                  <a:lnTo>
                    <a:pt x="2285923" y="2946908"/>
                  </a:lnTo>
                  <a:lnTo>
                    <a:pt x="2296541" y="2934716"/>
                  </a:lnTo>
                  <a:lnTo>
                    <a:pt x="2203704" y="2910840"/>
                  </a:lnTo>
                  <a:lnTo>
                    <a:pt x="2240280" y="2999359"/>
                  </a:lnTo>
                  <a:lnTo>
                    <a:pt x="2259012" y="2977832"/>
                  </a:lnTo>
                  <a:lnTo>
                    <a:pt x="3128670" y="3733317"/>
                  </a:lnTo>
                  <a:lnTo>
                    <a:pt x="86461" y="2919247"/>
                  </a:lnTo>
                  <a:lnTo>
                    <a:pt x="87452" y="2915539"/>
                  </a:lnTo>
                  <a:lnTo>
                    <a:pt x="93853" y="2891536"/>
                  </a:lnTo>
                  <a:lnTo>
                    <a:pt x="0" y="2910840"/>
                  </a:lnTo>
                  <a:lnTo>
                    <a:pt x="71755" y="2974467"/>
                  </a:lnTo>
                  <a:lnTo>
                    <a:pt x="79121" y="2946806"/>
                  </a:lnTo>
                  <a:lnTo>
                    <a:pt x="3177794" y="3775989"/>
                  </a:lnTo>
                  <a:lnTo>
                    <a:pt x="3185668" y="3782822"/>
                  </a:lnTo>
                  <a:lnTo>
                    <a:pt x="3194367" y="3772763"/>
                  </a:lnTo>
                  <a:lnTo>
                    <a:pt x="3196336" y="3775583"/>
                  </a:lnTo>
                  <a:lnTo>
                    <a:pt x="3198368" y="3774160"/>
                  </a:lnTo>
                  <a:lnTo>
                    <a:pt x="3199257" y="3777742"/>
                  </a:lnTo>
                  <a:lnTo>
                    <a:pt x="6533832" y="2945434"/>
                  </a:lnTo>
                  <a:lnTo>
                    <a:pt x="6540754" y="2973197"/>
                  </a:lnTo>
                  <a:lnTo>
                    <a:pt x="6609639" y="2914269"/>
                  </a:lnTo>
                  <a:lnTo>
                    <a:pt x="6613652" y="2910840"/>
                  </a:lnTo>
                  <a:close/>
                </a:path>
                <a:path w="6616700" h="3783329">
                  <a:moveTo>
                    <a:pt x="6616446" y="1325880"/>
                  </a:moveTo>
                  <a:lnTo>
                    <a:pt x="3372523" y="605104"/>
                  </a:lnTo>
                  <a:lnTo>
                    <a:pt x="3373209" y="601980"/>
                  </a:lnTo>
                  <a:lnTo>
                    <a:pt x="3378708" y="577215"/>
                  </a:lnTo>
                  <a:lnTo>
                    <a:pt x="3299968" y="596900"/>
                  </a:lnTo>
                  <a:lnTo>
                    <a:pt x="3299968" y="85725"/>
                  </a:lnTo>
                  <a:lnTo>
                    <a:pt x="3328543" y="85725"/>
                  </a:lnTo>
                  <a:lnTo>
                    <a:pt x="3321367" y="71374"/>
                  </a:lnTo>
                  <a:lnTo>
                    <a:pt x="3285744" y="0"/>
                  </a:lnTo>
                  <a:lnTo>
                    <a:pt x="3242818" y="85725"/>
                  </a:lnTo>
                  <a:lnTo>
                    <a:pt x="3271393" y="85725"/>
                  </a:lnTo>
                  <a:lnTo>
                    <a:pt x="3271393" y="601345"/>
                  </a:lnTo>
                  <a:lnTo>
                    <a:pt x="3286836" y="601345"/>
                  </a:lnTo>
                  <a:lnTo>
                    <a:pt x="3360166" y="660908"/>
                  </a:lnTo>
                  <a:lnTo>
                    <a:pt x="3366338" y="633018"/>
                  </a:lnTo>
                  <a:lnTo>
                    <a:pt x="6610350" y="1353820"/>
                  </a:lnTo>
                  <a:lnTo>
                    <a:pt x="6616446" y="132588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73089" y="1236738"/>
              <a:ext cx="5489575" cy="4620895"/>
            </a:xfrm>
            <a:custGeom>
              <a:avLst/>
              <a:gdLst/>
              <a:ahLst/>
              <a:cxnLst/>
              <a:rect l="l" t="t" r="r" b="b"/>
              <a:pathLst>
                <a:path w="5489575" h="4620895">
                  <a:moveTo>
                    <a:pt x="0" y="652386"/>
                  </a:moveTo>
                  <a:lnTo>
                    <a:pt x="45558" y="631498"/>
                  </a:lnTo>
                  <a:lnTo>
                    <a:pt x="91124" y="610631"/>
                  </a:lnTo>
                  <a:lnTo>
                    <a:pt x="136709" y="589805"/>
                  </a:lnTo>
                  <a:lnTo>
                    <a:pt x="182321" y="569041"/>
                  </a:lnTo>
                  <a:lnTo>
                    <a:pt x="227969" y="548358"/>
                  </a:lnTo>
                  <a:lnTo>
                    <a:pt x="273663" y="527777"/>
                  </a:lnTo>
                  <a:lnTo>
                    <a:pt x="319412" y="507319"/>
                  </a:lnTo>
                  <a:lnTo>
                    <a:pt x="365224" y="487003"/>
                  </a:lnTo>
                  <a:lnTo>
                    <a:pt x="411110" y="466851"/>
                  </a:lnTo>
                  <a:lnTo>
                    <a:pt x="457078" y="446882"/>
                  </a:lnTo>
                  <a:lnTo>
                    <a:pt x="503137" y="427117"/>
                  </a:lnTo>
                  <a:lnTo>
                    <a:pt x="549297" y="407575"/>
                  </a:lnTo>
                  <a:lnTo>
                    <a:pt x="595567" y="388279"/>
                  </a:lnTo>
                  <a:lnTo>
                    <a:pt x="641956" y="369247"/>
                  </a:lnTo>
                  <a:lnTo>
                    <a:pt x="688474" y="350500"/>
                  </a:lnTo>
                  <a:lnTo>
                    <a:pt x="735129" y="332059"/>
                  </a:lnTo>
                  <a:lnTo>
                    <a:pt x="781930" y="313943"/>
                  </a:lnTo>
                  <a:lnTo>
                    <a:pt x="828888" y="296173"/>
                  </a:lnTo>
                  <a:lnTo>
                    <a:pt x="876010" y="278770"/>
                  </a:lnTo>
                  <a:lnTo>
                    <a:pt x="923307" y="261754"/>
                  </a:lnTo>
                  <a:lnTo>
                    <a:pt x="970787" y="245145"/>
                  </a:lnTo>
                  <a:lnTo>
                    <a:pt x="1018460" y="228963"/>
                  </a:lnTo>
                  <a:lnTo>
                    <a:pt x="1066335" y="213229"/>
                  </a:lnTo>
                  <a:lnTo>
                    <a:pt x="1114421" y="197963"/>
                  </a:lnTo>
                  <a:lnTo>
                    <a:pt x="1162727" y="183186"/>
                  </a:lnTo>
                  <a:lnTo>
                    <a:pt x="1211263" y="168917"/>
                  </a:lnTo>
                  <a:lnTo>
                    <a:pt x="1260037" y="155177"/>
                  </a:lnTo>
                  <a:lnTo>
                    <a:pt x="1309059" y="141987"/>
                  </a:lnTo>
                  <a:lnTo>
                    <a:pt x="1358338" y="129367"/>
                  </a:lnTo>
                  <a:lnTo>
                    <a:pt x="1407883" y="117337"/>
                  </a:lnTo>
                  <a:lnTo>
                    <a:pt x="1457704" y="105917"/>
                  </a:lnTo>
                  <a:lnTo>
                    <a:pt x="1507809" y="95128"/>
                  </a:lnTo>
                  <a:lnTo>
                    <a:pt x="1558208" y="84990"/>
                  </a:lnTo>
                  <a:lnTo>
                    <a:pt x="1608910" y="75523"/>
                  </a:lnTo>
                  <a:lnTo>
                    <a:pt x="1659925" y="66749"/>
                  </a:lnTo>
                  <a:lnTo>
                    <a:pt x="1711260" y="58686"/>
                  </a:lnTo>
                  <a:lnTo>
                    <a:pt x="1762927" y="51356"/>
                  </a:lnTo>
                  <a:lnTo>
                    <a:pt x="1814933" y="44778"/>
                  </a:lnTo>
                  <a:lnTo>
                    <a:pt x="1867288" y="38974"/>
                  </a:lnTo>
                  <a:lnTo>
                    <a:pt x="1920001" y="33963"/>
                  </a:lnTo>
                  <a:lnTo>
                    <a:pt x="1973081" y="29766"/>
                  </a:lnTo>
                  <a:lnTo>
                    <a:pt x="2026539" y="26403"/>
                  </a:lnTo>
                  <a:lnTo>
                    <a:pt x="2070305" y="24009"/>
                  </a:lnTo>
                  <a:lnTo>
                    <a:pt x="2114928" y="21605"/>
                  </a:lnTo>
                  <a:lnTo>
                    <a:pt x="2160366" y="19215"/>
                  </a:lnTo>
                  <a:lnTo>
                    <a:pt x="2206577" y="16861"/>
                  </a:lnTo>
                  <a:lnTo>
                    <a:pt x="2253517" y="14568"/>
                  </a:lnTo>
                  <a:lnTo>
                    <a:pt x="2301145" y="12358"/>
                  </a:lnTo>
                  <a:lnTo>
                    <a:pt x="2349420" y="10256"/>
                  </a:lnTo>
                  <a:lnTo>
                    <a:pt x="2398298" y="8283"/>
                  </a:lnTo>
                  <a:lnTo>
                    <a:pt x="2447737" y="6464"/>
                  </a:lnTo>
                  <a:lnTo>
                    <a:pt x="2497696" y="4823"/>
                  </a:lnTo>
                  <a:lnTo>
                    <a:pt x="2548131" y="3382"/>
                  </a:lnTo>
                  <a:lnTo>
                    <a:pt x="2599002" y="2164"/>
                  </a:lnTo>
                  <a:lnTo>
                    <a:pt x="2650265" y="1194"/>
                  </a:lnTo>
                  <a:lnTo>
                    <a:pt x="2701879" y="494"/>
                  </a:lnTo>
                  <a:lnTo>
                    <a:pt x="2753801" y="88"/>
                  </a:lnTo>
                  <a:lnTo>
                    <a:pt x="2805989" y="0"/>
                  </a:lnTo>
                  <a:lnTo>
                    <a:pt x="2858401" y="252"/>
                  </a:lnTo>
                  <a:lnTo>
                    <a:pt x="2910995" y="868"/>
                  </a:lnTo>
                  <a:lnTo>
                    <a:pt x="2963729" y="1871"/>
                  </a:lnTo>
                  <a:lnTo>
                    <a:pt x="3016559" y="3285"/>
                  </a:lnTo>
                  <a:lnTo>
                    <a:pt x="3069445" y="5133"/>
                  </a:lnTo>
                  <a:lnTo>
                    <a:pt x="3122344" y="7439"/>
                  </a:lnTo>
                  <a:lnTo>
                    <a:pt x="3175214" y="10226"/>
                  </a:lnTo>
                  <a:lnTo>
                    <a:pt x="3228012" y="13517"/>
                  </a:lnTo>
                  <a:lnTo>
                    <a:pt x="3280697" y="17335"/>
                  </a:lnTo>
                  <a:lnTo>
                    <a:pt x="3333226" y="21704"/>
                  </a:lnTo>
                  <a:lnTo>
                    <a:pt x="3385557" y="26648"/>
                  </a:lnTo>
                  <a:lnTo>
                    <a:pt x="3437647" y="32189"/>
                  </a:lnTo>
                  <a:lnTo>
                    <a:pt x="3489456" y="38352"/>
                  </a:lnTo>
                  <a:lnTo>
                    <a:pt x="3540940" y="45158"/>
                  </a:lnTo>
                  <a:lnTo>
                    <a:pt x="3592057" y="52633"/>
                  </a:lnTo>
                  <a:lnTo>
                    <a:pt x="3642765" y="60799"/>
                  </a:lnTo>
                  <a:lnTo>
                    <a:pt x="3693022" y="69679"/>
                  </a:lnTo>
                  <a:lnTo>
                    <a:pt x="3742786" y="79297"/>
                  </a:lnTo>
                  <a:lnTo>
                    <a:pt x="3792015" y="89677"/>
                  </a:lnTo>
                  <a:lnTo>
                    <a:pt x="3840665" y="100841"/>
                  </a:lnTo>
                  <a:lnTo>
                    <a:pt x="3888696" y="112813"/>
                  </a:lnTo>
                  <a:lnTo>
                    <a:pt x="3936065" y="125616"/>
                  </a:lnTo>
                  <a:lnTo>
                    <a:pt x="3982729" y="139274"/>
                  </a:lnTo>
                  <a:lnTo>
                    <a:pt x="4028648" y="153811"/>
                  </a:lnTo>
                  <a:lnTo>
                    <a:pt x="4073777" y="169249"/>
                  </a:lnTo>
                  <a:lnTo>
                    <a:pt x="4118076" y="185611"/>
                  </a:lnTo>
                  <a:lnTo>
                    <a:pt x="4161501" y="202922"/>
                  </a:lnTo>
                  <a:lnTo>
                    <a:pt x="4204012" y="221204"/>
                  </a:lnTo>
                  <a:lnTo>
                    <a:pt x="4245565" y="240482"/>
                  </a:lnTo>
                  <a:lnTo>
                    <a:pt x="4286119" y="260777"/>
                  </a:lnTo>
                  <a:lnTo>
                    <a:pt x="4325630" y="282115"/>
                  </a:lnTo>
                  <a:lnTo>
                    <a:pt x="4364058" y="304517"/>
                  </a:lnTo>
                  <a:lnTo>
                    <a:pt x="4401360" y="328008"/>
                  </a:lnTo>
                  <a:lnTo>
                    <a:pt x="4437493" y="352610"/>
                  </a:lnTo>
                  <a:lnTo>
                    <a:pt x="4472416" y="378348"/>
                  </a:lnTo>
                  <a:lnTo>
                    <a:pt x="4506087" y="405244"/>
                  </a:lnTo>
                  <a:lnTo>
                    <a:pt x="4536186" y="431083"/>
                  </a:lnTo>
                  <a:lnTo>
                    <a:pt x="4566206" y="458424"/>
                  </a:lnTo>
                  <a:lnTo>
                    <a:pt x="4596124" y="487219"/>
                  </a:lnTo>
                  <a:lnTo>
                    <a:pt x="4625918" y="517420"/>
                  </a:lnTo>
                  <a:lnTo>
                    <a:pt x="4655568" y="548981"/>
                  </a:lnTo>
                  <a:lnTo>
                    <a:pt x="4685052" y="581853"/>
                  </a:lnTo>
                  <a:lnTo>
                    <a:pt x="4714347" y="615989"/>
                  </a:lnTo>
                  <a:lnTo>
                    <a:pt x="4743433" y="651341"/>
                  </a:lnTo>
                  <a:lnTo>
                    <a:pt x="4772287" y="687863"/>
                  </a:lnTo>
                  <a:lnTo>
                    <a:pt x="4800888" y="725507"/>
                  </a:lnTo>
                  <a:lnTo>
                    <a:pt x="4829215" y="764224"/>
                  </a:lnTo>
                  <a:lnTo>
                    <a:pt x="4857246" y="803968"/>
                  </a:lnTo>
                  <a:lnTo>
                    <a:pt x="4884959" y="844691"/>
                  </a:lnTo>
                  <a:lnTo>
                    <a:pt x="4912332" y="886345"/>
                  </a:lnTo>
                  <a:lnTo>
                    <a:pt x="4939345" y="928884"/>
                  </a:lnTo>
                  <a:lnTo>
                    <a:pt x="4965975" y="972259"/>
                  </a:lnTo>
                  <a:lnTo>
                    <a:pt x="4992201" y="1016423"/>
                  </a:lnTo>
                  <a:lnTo>
                    <a:pt x="5018001" y="1061329"/>
                  </a:lnTo>
                  <a:lnTo>
                    <a:pt x="5043353" y="1106929"/>
                  </a:lnTo>
                  <a:lnTo>
                    <a:pt x="5068236" y="1153175"/>
                  </a:lnTo>
                  <a:lnTo>
                    <a:pt x="5092629" y="1200020"/>
                  </a:lnTo>
                  <a:lnTo>
                    <a:pt x="5116509" y="1247417"/>
                  </a:lnTo>
                  <a:lnTo>
                    <a:pt x="5139856" y="1295318"/>
                  </a:lnTo>
                  <a:lnTo>
                    <a:pt x="5162647" y="1343675"/>
                  </a:lnTo>
                  <a:lnTo>
                    <a:pt x="5184861" y="1392442"/>
                  </a:lnTo>
                  <a:lnTo>
                    <a:pt x="5206476" y="1441570"/>
                  </a:lnTo>
                  <a:lnTo>
                    <a:pt x="5227470" y="1491011"/>
                  </a:lnTo>
                  <a:lnTo>
                    <a:pt x="5247823" y="1540720"/>
                  </a:lnTo>
                  <a:lnTo>
                    <a:pt x="5267512" y="1590647"/>
                  </a:lnTo>
                  <a:lnTo>
                    <a:pt x="5286516" y="1640746"/>
                  </a:lnTo>
                  <a:lnTo>
                    <a:pt x="5304813" y="1690969"/>
                  </a:lnTo>
                  <a:lnTo>
                    <a:pt x="5322382" y="1741268"/>
                  </a:lnTo>
                  <a:lnTo>
                    <a:pt x="5339200" y="1791597"/>
                  </a:lnTo>
                  <a:lnTo>
                    <a:pt x="5355247" y="1841907"/>
                  </a:lnTo>
                  <a:lnTo>
                    <a:pt x="5370501" y="1892150"/>
                  </a:lnTo>
                  <a:lnTo>
                    <a:pt x="5384940" y="1942281"/>
                  </a:lnTo>
                  <a:lnTo>
                    <a:pt x="5398542" y="1992250"/>
                  </a:lnTo>
                  <a:lnTo>
                    <a:pt x="5411286" y="2042011"/>
                  </a:lnTo>
                  <a:lnTo>
                    <a:pt x="5423150" y="2091516"/>
                  </a:lnTo>
                  <a:lnTo>
                    <a:pt x="5434113" y="2140717"/>
                  </a:lnTo>
                  <a:lnTo>
                    <a:pt x="5444154" y="2189567"/>
                  </a:lnTo>
                  <a:lnTo>
                    <a:pt x="5453249" y="2238019"/>
                  </a:lnTo>
                  <a:lnTo>
                    <a:pt x="5461378" y="2286024"/>
                  </a:lnTo>
                  <a:lnTo>
                    <a:pt x="5468520" y="2333536"/>
                  </a:lnTo>
                  <a:lnTo>
                    <a:pt x="5474652" y="2380507"/>
                  </a:lnTo>
                  <a:lnTo>
                    <a:pt x="5479753" y="2426889"/>
                  </a:lnTo>
                  <a:lnTo>
                    <a:pt x="5483801" y="2472636"/>
                  </a:lnTo>
                  <a:lnTo>
                    <a:pt x="5486776" y="2517699"/>
                  </a:lnTo>
                  <a:lnTo>
                    <a:pt x="5488654" y="2562030"/>
                  </a:lnTo>
                  <a:lnTo>
                    <a:pt x="5489415" y="2605583"/>
                  </a:lnTo>
                  <a:lnTo>
                    <a:pt x="5489036" y="2648311"/>
                  </a:lnTo>
                  <a:lnTo>
                    <a:pt x="5487497" y="2690164"/>
                  </a:lnTo>
                  <a:lnTo>
                    <a:pt x="5484776" y="2731096"/>
                  </a:lnTo>
                  <a:lnTo>
                    <a:pt x="5480850" y="2771060"/>
                  </a:lnTo>
                  <a:lnTo>
                    <a:pt x="5475699" y="2810008"/>
                  </a:lnTo>
                  <a:lnTo>
                    <a:pt x="5469301" y="2847892"/>
                  </a:lnTo>
                  <a:lnTo>
                    <a:pt x="5451630" y="2923635"/>
                  </a:lnTo>
                  <a:lnTo>
                    <a:pt x="5439533" y="2962677"/>
                  </a:lnTo>
                  <a:lnTo>
                    <a:pt x="5425405" y="3001770"/>
                  </a:lnTo>
                  <a:lnTo>
                    <a:pt x="5409313" y="3040890"/>
                  </a:lnTo>
                  <a:lnTo>
                    <a:pt x="5391321" y="3080015"/>
                  </a:lnTo>
                  <a:lnTo>
                    <a:pt x="5371493" y="3119125"/>
                  </a:lnTo>
                  <a:lnTo>
                    <a:pt x="5349894" y="3158196"/>
                  </a:lnTo>
                  <a:lnTo>
                    <a:pt x="5326588" y="3197207"/>
                  </a:lnTo>
                  <a:lnTo>
                    <a:pt x="5301641" y="3236135"/>
                  </a:lnTo>
                  <a:lnTo>
                    <a:pt x="5275116" y="3274958"/>
                  </a:lnTo>
                  <a:lnTo>
                    <a:pt x="5247079" y="3313655"/>
                  </a:lnTo>
                  <a:lnTo>
                    <a:pt x="5217593" y="3352203"/>
                  </a:lnTo>
                  <a:lnTo>
                    <a:pt x="5186724" y="3390580"/>
                  </a:lnTo>
                  <a:lnTo>
                    <a:pt x="5154535" y="3428765"/>
                  </a:lnTo>
                  <a:lnTo>
                    <a:pt x="5121092" y="3466734"/>
                  </a:lnTo>
                  <a:lnTo>
                    <a:pt x="5086459" y="3504466"/>
                  </a:lnTo>
                  <a:lnTo>
                    <a:pt x="5050701" y="3541939"/>
                  </a:lnTo>
                  <a:lnTo>
                    <a:pt x="5013882" y="3579130"/>
                  </a:lnTo>
                  <a:lnTo>
                    <a:pt x="4976067" y="3616019"/>
                  </a:lnTo>
                  <a:lnTo>
                    <a:pt x="4937320" y="3652581"/>
                  </a:lnTo>
                  <a:lnTo>
                    <a:pt x="4897707" y="3688797"/>
                  </a:lnTo>
                  <a:lnTo>
                    <a:pt x="4857290" y="3724642"/>
                  </a:lnTo>
                  <a:lnTo>
                    <a:pt x="4816136" y="3760096"/>
                  </a:lnTo>
                  <a:lnTo>
                    <a:pt x="4774309" y="3795137"/>
                  </a:lnTo>
                  <a:lnTo>
                    <a:pt x="4731872" y="3829741"/>
                  </a:lnTo>
                  <a:lnTo>
                    <a:pt x="4688892" y="3863887"/>
                  </a:lnTo>
                  <a:lnTo>
                    <a:pt x="4645432" y="3897554"/>
                  </a:lnTo>
                  <a:lnTo>
                    <a:pt x="4601557" y="3930718"/>
                  </a:lnTo>
                  <a:lnTo>
                    <a:pt x="4557331" y="3963358"/>
                  </a:lnTo>
                  <a:lnTo>
                    <a:pt x="4512820" y="3995452"/>
                  </a:lnTo>
                  <a:lnTo>
                    <a:pt x="4468087" y="4026977"/>
                  </a:lnTo>
                  <a:lnTo>
                    <a:pt x="4423197" y="4057912"/>
                  </a:lnTo>
                  <a:lnTo>
                    <a:pt x="4378216" y="4088235"/>
                  </a:lnTo>
                  <a:lnTo>
                    <a:pt x="4333206" y="4117922"/>
                  </a:lnTo>
                  <a:lnTo>
                    <a:pt x="4288234" y="4146954"/>
                  </a:lnTo>
                  <a:lnTo>
                    <a:pt x="4243363" y="4175306"/>
                  </a:lnTo>
                  <a:lnTo>
                    <a:pt x="4198658" y="4202957"/>
                  </a:lnTo>
                  <a:lnTo>
                    <a:pt x="4154184" y="4229886"/>
                  </a:lnTo>
                  <a:lnTo>
                    <a:pt x="4110006" y="4256070"/>
                  </a:lnTo>
                  <a:lnTo>
                    <a:pt x="4066187" y="4281486"/>
                  </a:lnTo>
                  <a:lnTo>
                    <a:pt x="4022792" y="4306113"/>
                  </a:lnTo>
                  <a:lnTo>
                    <a:pt x="3979887" y="4329929"/>
                  </a:lnTo>
                  <a:lnTo>
                    <a:pt x="3937535" y="4352912"/>
                  </a:lnTo>
                  <a:lnTo>
                    <a:pt x="3895801" y="4375039"/>
                  </a:lnTo>
                  <a:lnTo>
                    <a:pt x="3854750" y="4396289"/>
                  </a:lnTo>
                  <a:lnTo>
                    <a:pt x="3814446" y="4416639"/>
                  </a:lnTo>
                  <a:lnTo>
                    <a:pt x="3774954" y="4436067"/>
                  </a:lnTo>
                  <a:lnTo>
                    <a:pt x="3736338" y="4454552"/>
                  </a:lnTo>
                  <a:lnTo>
                    <a:pt x="3698664" y="4472071"/>
                  </a:lnTo>
                  <a:lnTo>
                    <a:pt x="3661995" y="4488602"/>
                  </a:lnTo>
                  <a:lnTo>
                    <a:pt x="3626396" y="4504122"/>
                  </a:lnTo>
                  <a:lnTo>
                    <a:pt x="3558666" y="4532046"/>
                  </a:lnTo>
                  <a:lnTo>
                    <a:pt x="3508014" y="4550915"/>
                  </a:lnTo>
                  <a:lnTo>
                    <a:pt x="3457796" y="4567357"/>
                  </a:lnTo>
                  <a:lnTo>
                    <a:pt x="3408000" y="4581446"/>
                  </a:lnTo>
                  <a:lnTo>
                    <a:pt x="3358613" y="4593253"/>
                  </a:lnTo>
                  <a:lnTo>
                    <a:pt x="3309622" y="4602855"/>
                  </a:lnTo>
                  <a:lnTo>
                    <a:pt x="3261013" y="4610322"/>
                  </a:lnTo>
                  <a:lnTo>
                    <a:pt x="3212773" y="4615730"/>
                  </a:lnTo>
                  <a:lnTo>
                    <a:pt x="3164889" y="4619152"/>
                  </a:lnTo>
                  <a:lnTo>
                    <a:pt x="3117348" y="4620662"/>
                  </a:lnTo>
                  <a:lnTo>
                    <a:pt x="3070137" y="4620332"/>
                  </a:lnTo>
                  <a:lnTo>
                    <a:pt x="3023243" y="4618237"/>
                  </a:lnTo>
                  <a:lnTo>
                    <a:pt x="2976652" y="4614450"/>
                  </a:lnTo>
                  <a:lnTo>
                    <a:pt x="2930351" y="4609044"/>
                  </a:lnTo>
                  <a:lnTo>
                    <a:pt x="2884327" y="4602094"/>
                  </a:lnTo>
                  <a:lnTo>
                    <a:pt x="2838568" y="4593672"/>
                  </a:lnTo>
                  <a:lnTo>
                    <a:pt x="2793059" y="4583853"/>
                  </a:lnTo>
                  <a:lnTo>
                    <a:pt x="2747787" y="4572710"/>
                  </a:lnTo>
                  <a:lnTo>
                    <a:pt x="2702741" y="4560315"/>
                  </a:lnTo>
                  <a:lnTo>
                    <a:pt x="2657905" y="4546744"/>
                  </a:lnTo>
                  <a:lnTo>
                    <a:pt x="2613267" y="4532070"/>
                  </a:lnTo>
                  <a:lnTo>
                    <a:pt x="2568815" y="4516365"/>
                  </a:lnTo>
                  <a:lnTo>
                    <a:pt x="2524534" y="4499704"/>
                  </a:lnTo>
                  <a:lnTo>
                    <a:pt x="2480412" y="4482160"/>
                  </a:lnTo>
                  <a:lnTo>
                    <a:pt x="2436435" y="4463807"/>
                  </a:lnTo>
                  <a:lnTo>
                    <a:pt x="2392591" y="4444718"/>
                  </a:lnTo>
                  <a:lnTo>
                    <a:pt x="2348866" y="4424967"/>
                  </a:lnTo>
                  <a:lnTo>
                    <a:pt x="2305247" y="4404628"/>
                  </a:lnTo>
                  <a:lnTo>
                    <a:pt x="2261720" y="4383773"/>
                  </a:lnTo>
                  <a:lnTo>
                    <a:pt x="2218273" y="4362477"/>
                  </a:lnTo>
                  <a:lnTo>
                    <a:pt x="2174893" y="4340813"/>
                  </a:lnTo>
                  <a:lnTo>
                    <a:pt x="2131566" y="4318854"/>
                  </a:lnTo>
                  <a:lnTo>
                    <a:pt x="2088279" y="4296675"/>
                  </a:lnTo>
                  <a:lnTo>
                    <a:pt x="2045020" y="4274348"/>
                  </a:lnTo>
                  <a:lnTo>
                    <a:pt x="2001774" y="4251947"/>
                  </a:lnTo>
                </a:path>
              </a:pathLst>
            </a:custGeom>
            <a:ln w="28575">
              <a:solidFill>
                <a:srgbClr val="4EB3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70582" y="4173473"/>
              <a:ext cx="6706234" cy="1334770"/>
            </a:xfrm>
            <a:custGeom>
              <a:avLst/>
              <a:gdLst/>
              <a:ahLst/>
              <a:cxnLst/>
              <a:rect l="l" t="t" r="r" b="b"/>
              <a:pathLst>
                <a:path w="6706234" h="1334770">
                  <a:moveTo>
                    <a:pt x="5316220" y="1306068"/>
                  </a:moveTo>
                  <a:lnTo>
                    <a:pt x="4469968" y="102984"/>
                  </a:lnTo>
                  <a:lnTo>
                    <a:pt x="4486567" y="91313"/>
                  </a:lnTo>
                  <a:lnTo>
                    <a:pt x="4493260" y="86614"/>
                  </a:lnTo>
                  <a:lnTo>
                    <a:pt x="4408932" y="41148"/>
                  </a:lnTo>
                  <a:lnTo>
                    <a:pt x="4423156" y="135890"/>
                  </a:lnTo>
                  <a:lnTo>
                    <a:pt x="4446562" y="119443"/>
                  </a:lnTo>
                  <a:lnTo>
                    <a:pt x="5264912" y="1282738"/>
                  </a:lnTo>
                  <a:lnTo>
                    <a:pt x="2288425" y="60553"/>
                  </a:lnTo>
                  <a:lnTo>
                    <a:pt x="2290661" y="55118"/>
                  </a:lnTo>
                  <a:lnTo>
                    <a:pt x="2299335" y="34036"/>
                  </a:lnTo>
                  <a:lnTo>
                    <a:pt x="2203704" y="41148"/>
                  </a:lnTo>
                  <a:lnTo>
                    <a:pt x="2266696" y="113411"/>
                  </a:lnTo>
                  <a:lnTo>
                    <a:pt x="2277567" y="86944"/>
                  </a:lnTo>
                  <a:lnTo>
                    <a:pt x="5125631" y="1256576"/>
                  </a:lnTo>
                  <a:lnTo>
                    <a:pt x="86677" y="47294"/>
                  </a:lnTo>
                  <a:lnTo>
                    <a:pt x="87477" y="43942"/>
                  </a:lnTo>
                  <a:lnTo>
                    <a:pt x="93345" y="19431"/>
                  </a:lnTo>
                  <a:lnTo>
                    <a:pt x="0" y="41148"/>
                  </a:lnTo>
                  <a:lnTo>
                    <a:pt x="73406" y="102870"/>
                  </a:lnTo>
                  <a:lnTo>
                    <a:pt x="80035" y="75120"/>
                  </a:lnTo>
                  <a:lnTo>
                    <a:pt x="5298046" y="1327378"/>
                  </a:lnTo>
                  <a:lnTo>
                    <a:pt x="5298440" y="1327531"/>
                  </a:lnTo>
                  <a:lnTo>
                    <a:pt x="5301361" y="1328166"/>
                  </a:lnTo>
                  <a:lnTo>
                    <a:pt x="5304764" y="1314107"/>
                  </a:lnTo>
                  <a:lnTo>
                    <a:pt x="5316220" y="1306068"/>
                  </a:lnTo>
                  <a:close/>
                </a:path>
                <a:path w="6706234" h="1334770">
                  <a:moveTo>
                    <a:pt x="6705981" y="0"/>
                  </a:moveTo>
                  <a:lnTo>
                    <a:pt x="6614541" y="28321"/>
                  </a:lnTo>
                  <a:lnTo>
                    <a:pt x="6634327" y="49009"/>
                  </a:lnTo>
                  <a:lnTo>
                    <a:pt x="5314950" y="1313561"/>
                  </a:lnTo>
                  <a:lnTo>
                    <a:pt x="5334762" y="1334262"/>
                  </a:lnTo>
                  <a:lnTo>
                    <a:pt x="6654012" y="69583"/>
                  </a:lnTo>
                  <a:lnTo>
                    <a:pt x="6673850" y="90297"/>
                  </a:lnTo>
                  <a:lnTo>
                    <a:pt x="6692062" y="39116"/>
                  </a:lnTo>
                  <a:lnTo>
                    <a:pt x="6705981" y="0"/>
                  </a:lnTo>
                  <a:close/>
                </a:path>
              </a:pathLst>
            </a:custGeom>
            <a:solidFill>
              <a:srgbClr val="4EB3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5135" y="5077206"/>
              <a:ext cx="85725" cy="865505"/>
            </a:xfrm>
            <a:custGeom>
              <a:avLst/>
              <a:gdLst/>
              <a:ahLst/>
              <a:cxnLst/>
              <a:rect l="l" t="t" r="r" b="b"/>
              <a:pathLst>
                <a:path w="85725" h="865504">
                  <a:moveTo>
                    <a:pt x="57157" y="85470"/>
                  </a:moveTo>
                  <a:lnTo>
                    <a:pt x="28582" y="85978"/>
                  </a:lnTo>
                  <a:lnTo>
                    <a:pt x="42799" y="865238"/>
                  </a:lnTo>
                  <a:lnTo>
                    <a:pt x="71374" y="864704"/>
                  </a:lnTo>
                  <a:lnTo>
                    <a:pt x="57157" y="85470"/>
                  </a:lnTo>
                  <a:close/>
                </a:path>
                <a:path w="85725" h="865504">
                  <a:moveTo>
                    <a:pt x="41275" y="0"/>
                  </a:moveTo>
                  <a:lnTo>
                    <a:pt x="0" y="86487"/>
                  </a:lnTo>
                  <a:lnTo>
                    <a:pt x="28582" y="85978"/>
                  </a:lnTo>
                  <a:lnTo>
                    <a:pt x="28320" y="71628"/>
                  </a:lnTo>
                  <a:lnTo>
                    <a:pt x="56895" y="71120"/>
                  </a:lnTo>
                  <a:lnTo>
                    <a:pt x="78482" y="71120"/>
                  </a:lnTo>
                  <a:lnTo>
                    <a:pt x="41275" y="0"/>
                  </a:lnTo>
                  <a:close/>
                </a:path>
                <a:path w="85725" h="865504">
                  <a:moveTo>
                    <a:pt x="56895" y="71120"/>
                  </a:moveTo>
                  <a:lnTo>
                    <a:pt x="28320" y="71628"/>
                  </a:lnTo>
                  <a:lnTo>
                    <a:pt x="28582" y="85978"/>
                  </a:lnTo>
                  <a:lnTo>
                    <a:pt x="57157" y="85470"/>
                  </a:lnTo>
                  <a:lnTo>
                    <a:pt x="56895" y="71120"/>
                  </a:lnTo>
                  <a:close/>
                </a:path>
                <a:path w="85725" h="865504">
                  <a:moveTo>
                    <a:pt x="78482" y="71120"/>
                  </a:moveTo>
                  <a:lnTo>
                    <a:pt x="56895" y="71120"/>
                  </a:lnTo>
                  <a:lnTo>
                    <a:pt x="57157" y="85470"/>
                  </a:lnTo>
                  <a:lnTo>
                    <a:pt x="85725" y="84963"/>
                  </a:lnTo>
                  <a:lnTo>
                    <a:pt x="78482" y="7112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319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08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look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3139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455F51"/>
                </a:solidFill>
              </a:rPr>
              <a:t>rnn</a:t>
            </a:r>
            <a:r>
              <a:rPr sz="3000" spc="-5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topologies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476504" y="1626819"/>
            <a:ext cx="4980940" cy="422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3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Sequence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sequence</a:t>
            </a:r>
            <a:endParaRPr sz="2800">
              <a:latin typeface="Calibri"/>
              <a:cs typeface="Calibri"/>
            </a:endParaRPr>
          </a:p>
          <a:p>
            <a:pPr marL="697865" marR="171450" lvl="1" indent="-228600">
              <a:lnSpc>
                <a:spcPct val="80000"/>
              </a:lnSpc>
              <a:spcBef>
                <a:spcPts val="55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i.e., </a:t>
            </a:r>
            <a:r>
              <a:rPr sz="2400" spc="-10" dirty="0">
                <a:latin typeface="Calibri"/>
                <a:cs typeface="Calibri"/>
              </a:rPr>
              <a:t>predict </a:t>
            </a:r>
            <a:r>
              <a:rPr sz="2400" spc="-15" dirty="0">
                <a:latin typeface="Calibri"/>
                <a:cs typeface="Calibri"/>
              </a:rPr>
              <a:t>stock </a:t>
            </a:r>
            <a:r>
              <a:rPr sz="2400" spc="-5" dirty="0">
                <a:latin typeface="Calibri"/>
                <a:cs typeface="Calibri"/>
              </a:rPr>
              <a:t>prices based 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series</a:t>
            </a:r>
            <a:r>
              <a:rPr sz="2400" spc="-10" dirty="0">
                <a:latin typeface="Calibri"/>
                <a:cs typeface="Calibri"/>
              </a:rPr>
              <a:t> 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historical data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Sequence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vector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56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i.e., </a:t>
            </a:r>
            <a:r>
              <a:rPr sz="2400" spc="-20" dirty="0">
                <a:latin typeface="Calibri"/>
                <a:cs typeface="Calibri"/>
              </a:rPr>
              <a:t>words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sentence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697865">
              <a:lnSpc>
                <a:spcPts val="2595"/>
              </a:lnSpc>
            </a:pPr>
            <a:r>
              <a:rPr sz="2400" spc="-10" dirty="0">
                <a:latin typeface="Calibri"/>
                <a:cs typeface="Calibri"/>
              </a:rPr>
              <a:t>sentiment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Vector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sequence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5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i.e.,</a:t>
            </a:r>
            <a:r>
              <a:rPr sz="2400" spc="-15" dirty="0">
                <a:latin typeface="Calibri"/>
                <a:cs typeface="Calibri"/>
              </a:rPr>
              <a:t> create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captions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3335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Encoder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-&gt;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Decoder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ts val="281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Sequence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-&gt;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84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i.e.,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translation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9820" y="1693164"/>
            <a:ext cx="5800344" cy="276301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320</a:t>
            </a:fld>
            <a:endParaRPr dirty="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1069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training</a:t>
            </a:r>
            <a:r>
              <a:rPr sz="3000" spc="-50" dirty="0"/>
              <a:t> </a:t>
            </a:r>
            <a:r>
              <a:rPr sz="3000" spc="-40" dirty="0">
                <a:solidFill>
                  <a:srgbClr val="455F51"/>
                </a:solidFill>
              </a:rPr>
              <a:t>rnn’s</a:t>
            </a:r>
            <a:endParaRPr sz="3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63041" y="1703226"/>
            <a:ext cx="9509125" cy="25120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Backpropagation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through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Just</a:t>
            </a:r>
            <a:r>
              <a:rPr sz="2400" spc="-20" dirty="0">
                <a:latin typeface="Calibri"/>
                <a:cs typeface="Calibri"/>
              </a:rPr>
              <a:t> like</a:t>
            </a:r>
            <a:r>
              <a:rPr sz="2400" spc="-10" dirty="0">
                <a:latin typeface="Calibri"/>
                <a:cs typeface="Calibri"/>
              </a:rPr>
              <a:t> backpropagation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MLP’s, </a:t>
            </a:r>
            <a:r>
              <a:rPr sz="2400" spc="-5" dirty="0">
                <a:latin typeface="Calibri"/>
                <a:cs typeface="Calibri"/>
              </a:rPr>
              <a:t>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those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steps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fast</a:t>
            </a:r>
            <a:endParaRPr sz="28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Ends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looking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like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really,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10" dirty="0">
                <a:latin typeface="Calibri"/>
                <a:cs typeface="Calibri"/>
              </a:rPr>
              <a:t> neural network.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735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backpropagation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limited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5" dirty="0">
                <a:latin typeface="Calibri"/>
                <a:cs typeface="Calibri"/>
              </a:rPr>
              <a:t> steps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(truncated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backpropagation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1069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training</a:t>
            </a:r>
            <a:r>
              <a:rPr sz="3000" spc="-50" dirty="0"/>
              <a:t> </a:t>
            </a:r>
            <a:r>
              <a:rPr sz="3000" spc="-40" dirty="0">
                <a:solidFill>
                  <a:srgbClr val="455F51"/>
                </a:solidFill>
              </a:rPr>
              <a:t>rnn’s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663041" y="1691462"/>
            <a:ext cx="6350635" cy="41808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95250" indent="-228600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State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from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earlier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steps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get</a:t>
            </a:r>
            <a:r>
              <a:rPr sz="2600" spc="-5" dirty="0">
                <a:latin typeface="Calibri"/>
                <a:cs typeface="Calibri"/>
              </a:rPr>
              <a:t> diluted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over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time</a:t>
            </a:r>
            <a:endParaRPr sz="2600">
              <a:latin typeface="Calibri"/>
              <a:cs typeface="Calibri"/>
            </a:endParaRPr>
          </a:p>
          <a:p>
            <a:pPr marL="698500" marR="5080" lvl="1" indent="-229235">
              <a:lnSpc>
                <a:spcPts val="2380"/>
              </a:lnSpc>
              <a:spcBef>
                <a:spcPts val="509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This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problem,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example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when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learning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sentence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structures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LSTM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Cell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5" dirty="0">
                <a:latin typeface="Calibri"/>
                <a:cs typeface="Calibri"/>
              </a:rPr>
              <a:t>Long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Short-Term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Memory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Cell</a:t>
            </a:r>
            <a:endParaRPr sz="2200">
              <a:latin typeface="Calibri"/>
              <a:cs typeface="Calibri"/>
            </a:endParaRPr>
          </a:p>
          <a:p>
            <a:pPr marL="698500" marR="506095" lvl="1" indent="-229235">
              <a:lnSpc>
                <a:spcPts val="2380"/>
              </a:lnSpc>
              <a:spcBef>
                <a:spcPts val="53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Maintains </a:t>
            </a:r>
            <a:r>
              <a:rPr sz="2200" spc="-20" dirty="0">
                <a:latin typeface="Calibri"/>
                <a:cs typeface="Calibri"/>
              </a:rPr>
              <a:t>separate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short-term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long-term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states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GRU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Cell</a:t>
            </a:r>
            <a:endParaRPr sz="2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15" dirty="0">
                <a:latin typeface="Calibri"/>
                <a:cs typeface="Calibri"/>
              </a:rPr>
              <a:t>Gated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Recurrent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Unit</a:t>
            </a:r>
            <a:endParaRPr sz="22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200" spc="-10" dirty="0">
                <a:latin typeface="Calibri"/>
                <a:cs typeface="Calibri"/>
              </a:rPr>
              <a:t>Simplified LSTM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Cell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performs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about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well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384" y="1719072"/>
            <a:ext cx="3599107" cy="199339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322</a:t>
            </a:fld>
            <a:endParaRPr dirty="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368884"/>
            <a:ext cx="21069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/>
              <a:t>training</a:t>
            </a:r>
            <a:r>
              <a:rPr sz="3000" spc="-50" dirty="0"/>
              <a:t> </a:t>
            </a:r>
            <a:r>
              <a:rPr sz="3000" spc="-40" dirty="0">
                <a:solidFill>
                  <a:srgbClr val="455F51"/>
                </a:solidFill>
              </a:rPr>
              <a:t>rnn’s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424687" y="1823442"/>
            <a:ext cx="5447665" cy="23285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It’s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really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hard</a:t>
            </a:r>
            <a:endParaRPr sz="2800">
              <a:latin typeface="Calibri"/>
              <a:cs typeface="Calibri"/>
            </a:endParaRPr>
          </a:p>
          <a:p>
            <a:pPr marL="698500" marR="81280" lvl="1" indent="-228600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30" dirty="0">
                <a:latin typeface="Calibri"/>
                <a:cs typeface="Calibri"/>
              </a:rPr>
              <a:t>Very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sensitive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topologies,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hyperparameters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30" dirty="0">
                <a:latin typeface="Calibri"/>
                <a:cs typeface="Calibri"/>
              </a:rPr>
              <a:t>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intensive</a:t>
            </a:r>
            <a:endParaRPr sz="2400">
              <a:latin typeface="Calibri"/>
              <a:cs typeface="Calibri"/>
            </a:endParaRPr>
          </a:p>
          <a:p>
            <a:pPr marL="698500" lvl="1" indent="-229235">
              <a:lnSpc>
                <a:spcPts val="2735"/>
              </a:lnSpc>
              <a:spcBef>
                <a:spcPts val="21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wrong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doesn’t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converge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1851660"/>
            <a:ext cx="5430012" cy="310438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323</a:t>
            </a:fld>
            <a:endParaRPr dirty="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91" y="45720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9391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300" y="6124955"/>
            <a:ext cx="0" cy="495300"/>
          </a:xfrm>
          <a:custGeom>
            <a:avLst/>
            <a:gdLst/>
            <a:ahLst/>
            <a:cxnLst/>
            <a:rect l="l" t="t" r="r" b="b"/>
            <a:pathLst>
              <a:path h="495300">
                <a:moveTo>
                  <a:pt x="0" y="0"/>
                </a:moveTo>
                <a:lnTo>
                  <a:pt x="0" y="495300"/>
                </a:lnTo>
              </a:path>
            </a:pathLst>
          </a:custGeom>
          <a:ln w="63500">
            <a:solidFill>
              <a:srgbClr val="99CA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41" y="577088"/>
            <a:ext cx="3215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455F51"/>
                </a:solidFill>
              </a:rPr>
              <a:t>let’s </a:t>
            </a:r>
            <a:r>
              <a:rPr sz="3000" spc="-5" dirty="0">
                <a:solidFill>
                  <a:srgbClr val="455F51"/>
                </a:solidFill>
              </a:rPr>
              <a:t>run</a:t>
            </a:r>
            <a:r>
              <a:rPr sz="3000" spc="-30" dirty="0">
                <a:solidFill>
                  <a:srgbClr val="455F51"/>
                </a:solidFill>
              </a:rPr>
              <a:t> </a:t>
            </a:r>
            <a:r>
              <a:rPr sz="3000" spc="-10" dirty="0">
                <a:solidFill>
                  <a:srgbClr val="455F51"/>
                </a:solidFill>
              </a:rPr>
              <a:t>an</a:t>
            </a:r>
            <a:r>
              <a:rPr sz="3000" spc="-25" dirty="0">
                <a:solidFill>
                  <a:srgbClr val="455F51"/>
                </a:solidFill>
              </a:rPr>
              <a:t> </a:t>
            </a:r>
            <a:r>
              <a:rPr sz="3000" spc="-15" dirty="0">
                <a:solidFill>
                  <a:srgbClr val="455F51"/>
                </a:solidFill>
              </a:rPr>
              <a:t>example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927" y="1441703"/>
            <a:ext cx="6486144" cy="43235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05"/>
              </a:lnSpc>
            </a:pPr>
            <a:fld id="{81D60167-4931-47E6-BA6A-407CBD079E47}" type="slidenum">
              <a:rPr dirty="0"/>
              <a:t>324</a:t>
            </a:fld>
            <a:endParaRPr dirty="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9344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65" dirty="0">
                <a:solidFill>
                  <a:srgbClr val="FFFFFF"/>
                </a:solidFill>
                <a:latin typeface="Calibri"/>
                <a:cs typeface="Calibri"/>
              </a:rPr>
              <a:t>Transfer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784975" cy="393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problems,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import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pre-trained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them.</a:t>
            </a:r>
            <a:endParaRPr sz="2800">
              <a:latin typeface="Calibri"/>
              <a:cs typeface="Calibri"/>
            </a:endParaRPr>
          </a:p>
          <a:p>
            <a:pPr marL="561340" marR="970915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Image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classification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(ResNet,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Inception,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MobileNet,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Oxford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VGG)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NLP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(word2vec,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GloVe)</a:t>
            </a:r>
            <a:endParaRPr sz="2600">
              <a:latin typeface="Calibri"/>
              <a:cs typeface="Calibri"/>
            </a:endParaRPr>
          </a:p>
          <a:p>
            <a:pPr marL="268605" marR="109029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as-is,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 tune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application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Zoos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Caffe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Zoo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005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Re-using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116" y="2769107"/>
            <a:ext cx="3561587" cy="3285744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4794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846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6421" y="2077973"/>
            <a:ext cx="4752975" cy="3985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508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Neural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networks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gradient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descent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similar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means)</a:t>
            </a:r>
            <a:endParaRPr sz="2800">
              <a:latin typeface="Calibri"/>
              <a:cs typeface="Calibri"/>
            </a:endParaRPr>
          </a:p>
          <a:p>
            <a:pPr marL="268605" marR="199390" indent="-256540">
              <a:lnSpc>
                <a:spcPct val="90000"/>
              </a:lnSpc>
              <a:spcBef>
                <a:spcPts val="2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start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point,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solutions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(weights)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seeking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minimize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function,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epochs</a:t>
            </a:r>
            <a:endParaRPr sz="2800">
              <a:latin typeface="Calibri"/>
              <a:cs typeface="Calibri"/>
            </a:endParaRPr>
          </a:p>
          <a:p>
            <a:pPr marL="268605" marR="353695" indent="-256540">
              <a:lnSpc>
                <a:spcPts val="3020"/>
              </a:lnSpc>
              <a:spcBef>
                <a:spcPts val="35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far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apart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0705" y="2122170"/>
            <a:ext cx="4922520" cy="2475230"/>
            <a:chOff x="6410705" y="2122170"/>
            <a:chExt cx="4922520" cy="2475230"/>
          </a:xfrm>
        </p:grpSpPr>
        <p:sp>
          <p:nvSpPr>
            <p:cNvPr id="5" name="object 5"/>
            <p:cNvSpPr/>
            <p:nvPr/>
          </p:nvSpPr>
          <p:spPr>
            <a:xfrm>
              <a:off x="6410706" y="2122169"/>
              <a:ext cx="4922520" cy="2475230"/>
            </a:xfrm>
            <a:custGeom>
              <a:avLst/>
              <a:gdLst/>
              <a:ahLst/>
              <a:cxnLst/>
              <a:rect l="l" t="t" r="r" b="b"/>
              <a:pathLst>
                <a:path w="4922520" h="2475229">
                  <a:moveTo>
                    <a:pt x="4922520" y="2436876"/>
                  </a:moveTo>
                  <a:lnTo>
                    <a:pt x="4903470" y="2427351"/>
                  </a:lnTo>
                  <a:lnTo>
                    <a:pt x="4846320" y="2398776"/>
                  </a:lnTo>
                  <a:lnTo>
                    <a:pt x="4846320" y="2427351"/>
                  </a:lnTo>
                  <a:lnTo>
                    <a:pt x="47625" y="2427351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2436368"/>
                  </a:lnTo>
                  <a:lnTo>
                    <a:pt x="44196" y="2436368"/>
                  </a:lnTo>
                  <a:lnTo>
                    <a:pt x="44196" y="2446401"/>
                  </a:lnTo>
                  <a:lnTo>
                    <a:pt x="4846320" y="2446401"/>
                  </a:lnTo>
                  <a:lnTo>
                    <a:pt x="4846320" y="2474976"/>
                  </a:lnTo>
                  <a:lnTo>
                    <a:pt x="4903470" y="2446401"/>
                  </a:lnTo>
                  <a:lnTo>
                    <a:pt x="4922520" y="243687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4263" y="2212848"/>
              <a:ext cx="4620895" cy="2161540"/>
            </a:xfrm>
            <a:custGeom>
              <a:avLst/>
              <a:gdLst/>
              <a:ahLst/>
              <a:cxnLst/>
              <a:rect l="l" t="t" r="r" b="b"/>
              <a:pathLst>
                <a:path w="4620895" h="2161540">
                  <a:moveTo>
                    <a:pt x="0" y="0"/>
                  </a:moveTo>
                  <a:lnTo>
                    <a:pt x="11739" y="60792"/>
                  </a:lnTo>
                  <a:lnTo>
                    <a:pt x="23496" y="121529"/>
                  </a:lnTo>
                  <a:lnTo>
                    <a:pt x="35288" y="182156"/>
                  </a:lnTo>
                  <a:lnTo>
                    <a:pt x="47131" y="242617"/>
                  </a:lnTo>
                  <a:lnTo>
                    <a:pt x="59042" y="302858"/>
                  </a:lnTo>
                  <a:lnTo>
                    <a:pt x="71039" y="362824"/>
                  </a:lnTo>
                  <a:lnTo>
                    <a:pt x="83138" y="422459"/>
                  </a:lnTo>
                  <a:lnTo>
                    <a:pt x="95356" y="481708"/>
                  </a:lnTo>
                  <a:lnTo>
                    <a:pt x="107711" y="540518"/>
                  </a:lnTo>
                  <a:lnTo>
                    <a:pt x="120219" y="598832"/>
                  </a:lnTo>
                  <a:lnTo>
                    <a:pt x="132897" y="656595"/>
                  </a:lnTo>
                  <a:lnTo>
                    <a:pt x="145763" y="713753"/>
                  </a:lnTo>
                  <a:lnTo>
                    <a:pt x="158833" y="770251"/>
                  </a:lnTo>
                  <a:lnTo>
                    <a:pt x="172124" y="826033"/>
                  </a:lnTo>
                  <a:lnTo>
                    <a:pt x="185653" y="881045"/>
                  </a:lnTo>
                  <a:lnTo>
                    <a:pt x="199437" y="935232"/>
                  </a:lnTo>
                  <a:lnTo>
                    <a:pt x="213494" y="988538"/>
                  </a:lnTo>
                  <a:lnTo>
                    <a:pt x="227840" y="1040909"/>
                  </a:lnTo>
                  <a:lnTo>
                    <a:pt x="242491" y="1092290"/>
                  </a:lnTo>
                  <a:lnTo>
                    <a:pt x="257466" y="1142625"/>
                  </a:lnTo>
                  <a:lnTo>
                    <a:pt x="272781" y="1191860"/>
                  </a:lnTo>
                  <a:lnTo>
                    <a:pt x="288453" y="1239940"/>
                  </a:lnTo>
                  <a:lnTo>
                    <a:pt x="304500" y="1286809"/>
                  </a:lnTo>
                  <a:lnTo>
                    <a:pt x="320937" y="1332413"/>
                  </a:lnTo>
                  <a:lnTo>
                    <a:pt x="337782" y="1376697"/>
                  </a:lnTo>
                  <a:lnTo>
                    <a:pt x="355052" y="1419605"/>
                  </a:lnTo>
                  <a:lnTo>
                    <a:pt x="372765" y="1461084"/>
                  </a:lnTo>
                  <a:lnTo>
                    <a:pt x="390936" y="1501077"/>
                  </a:lnTo>
                  <a:lnTo>
                    <a:pt x="409583" y="1539529"/>
                  </a:lnTo>
                  <a:lnTo>
                    <a:pt x="428723" y="1576387"/>
                  </a:lnTo>
                  <a:lnTo>
                    <a:pt x="448373" y="1611594"/>
                  </a:lnTo>
                  <a:lnTo>
                    <a:pt x="468550" y="1645096"/>
                  </a:lnTo>
                  <a:lnTo>
                    <a:pt x="510553" y="1706764"/>
                  </a:lnTo>
                  <a:lnTo>
                    <a:pt x="554867" y="1760951"/>
                  </a:lnTo>
                  <a:lnTo>
                    <a:pt x="601628" y="1807218"/>
                  </a:lnTo>
                  <a:lnTo>
                    <a:pt x="650972" y="1845123"/>
                  </a:lnTo>
                  <a:lnTo>
                    <a:pt x="704641" y="1873956"/>
                  </a:lnTo>
                  <a:lnTo>
                    <a:pt x="764166" y="1887955"/>
                  </a:lnTo>
                  <a:lnTo>
                    <a:pt x="795592" y="1889219"/>
                  </a:lnTo>
                  <a:lnTo>
                    <a:pt x="828049" y="1886939"/>
                  </a:lnTo>
                  <a:lnTo>
                    <a:pt x="895828" y="1872582"/>
                  </a:lnTo>
                  <a:lnTo>
                    <a:pt x="967043" y="1846557"/>
                  </a:lnTo>
                  <a:lnTo>
                    <a:pt x="1003795" y="1829692"/>
                  </a:lnTo>
                  <a:lnTo>
                    <a:pt x="1041233" y="1810538"/>
                  </a:lnTo>
                  <a:lnTo>
                    <a:pt x="1079300" y="1789304"/>
                  </a:lnTo>
                  <a:lnTo>
                    <a:pt x="1117938" y="1766198"/>
                  </a:lnTo>
                  <a:lnTo>
                    <a:pt x="1157090" y="1741430"/>
                  </a:lnTo>
                  <a:lnTo>
                    <a:pt x="1196697" y="1715210"/>
                  </a:lnTo>
                  <a:lnTo>
                    <a:pt x="1236703" y="1687746"/>
                  </a:lnTo>
                  <a:lnTo>
                    <a:pt x="1277049" y="1659247"/>
                  </a:lnTo>
                  <a:lnTo>
                    <a:pt x="1317679" y="1629924"/>
                  </a:lnTo>
                  <a:lnTo>
                    <a:pt x="1358535" y="1599984"/>
                  </a:lnTo>
                  <a:lnTo>
                    <a:pt x="1399558" y="1569637"/>
                  </a:lnTo>
                  <a:lnTo>
                    <a:pt x="1440692" y="1539093"/>
                  </a:lnTo>
                  <a:lnTo>
                    <a:pt x="1481879" y="1508560"/>
                  </a:lnTo>
                  <a:lnTo>
                    <a:pt x="1523061" y="1478247"/>
                  </a:lnTo>
                  <a:lnTo>
                    <a:pt x="1564181" y="1448364"/>
                  </a:lnTo>
                  <a:lnTo>
                    <a:pt x="1605181" y="1419121"/>
                  </a:lnTo>
                  <a:lnTo>
                    <a:pt x="1646004" y="1390725"/>
                  </a:lnTo>
                  <a:lnTo>
                    <a:pt x="1686592" y="1363386"/>
                  </a:lnTo>
                  <a:lnTo>
                    <a:pt x="1726887" y="1337314"/>
                  </a:lnTo>
                  <a:lnTo>
                    <a:pt x="1766832" y="1312718"/>
                  </a:lnTo>
                  <a:lnTo>
                    <a:pt x="1806370" y="1289806"/>
                  </a:lnTo>
                  <a:lnTo>
                    <a:pt x="1845442" y="1268788"/>
                  </a:lnTo>
                  <a:lnTo>
                    <a:pt x="1883992" y="1249873"/>
                  </a:lnTo>
                  <a:lnTo>
                    <a:pt x="1921961" y="1233271"/>
                  </a:lnTo>
                  <a:lnTo>
                    <a:pt x="1959291" y="1219190"/>
                  </a:lnTo>
                  <a:lnTo>
                    <a:pt x="1995927" y="1207839"/>
                  </a:lnTo>
                  <a:lnTo>
                    <a:pt x="2066881" y="1194167"/>
                  </a:lnTo>
                  <a:lnTo>
                    <a:pt x="2101084" y="1192263"/>
                  </a:lnTo>
                  <a:lnTo>
                    <a:pt x="2134361" y="1193927"/>
                  </a:lnTo>
                  <a:lnTo>
                    <a:pt x="2174151" y="1200323"/>
                  </a:lnTo>
                  <a:lnTo>
                    <a:pt x="2213581" y="1210770"/>
                  </a:lnTo>
                  <a:lnTo>
                    <a:pt x="2252653" y="1225009"/>
                  </a:lnTo>
                  <a:lnTo>
                    <a:pt x="2291368" y="1242786"/>
                  </a:lnTo>
                  <a:lnTo>
                    <a:pt x="2329727" y="1263843"/>
                  </a:lnTo>
                  <a:lnTo>
                    <a:pt x="2367731" y="1287923"/>
                  </a:lnTo>
                  <a:lnTo>
                    <a:pt x="2405381" y="1314771"/>
                  </a:lnTo>
                  <a:lnTo>
                    <a:pt x="2442678" y="1344130"/>
                  </a:lnTo>
                  <a:lnTo>
                    <a:pt x="2479623" y="1375743"/>
                  </a:lnTo>
                  <a:lnTo>
                    <a:pt x="2516217" y="1409353"/>
                  </a:lnTo>
                  <a:lnTo>
                    <a:pt x="2552461" y="1444704"/>
                  </a:lnTo>
                  <a:lnTo>
                    <a:pt x="2588356" y="1481541"/>
                  </a:lnTo>
                  <a:lnTo>
                    <a:pt x="2623903" y="1519605"/>
                  </a:lnTo>
                  <a:lnTo>
                    <a:pt x="2659103" y="1558641"/>
                  </a:lnTo>
                  <a:lnTo>
                    <a:pt x="2693958" y="1598392"/>
                  </a:lnTo>
                  <a:lnTo>
                    <a:pt x="2728468" y="1638601"/>
                  </a:lnTo>
                  <a:lnTo>
                    <a:pt x="2762633" y="1679013"/>
                  </a:lnTo>
                  <a:lnTo>
                    <a:pt x="2796457" y="1719370"/>
                  </a:lnTo>
                  <a:lnTo>
                    <a:pt x="2829938" y="1759416"/>
                  </a:lnTo>
                  <a:lnTo>
                    <a:pt x="2863079" y="1798894"/>
                  </a:lnTo>
                  <a:lnTo>
                    <a:pt x="2895880" y="1837549"/>
                  </a:lnTo>
                  <a:lnTo>
                    <a:pt x="2928342" y="1875123"/>
                  </a:lnTo>
                  <a:lnTo>
                    <a:pt x="2960466" y="1911359"/>
                  </a:lnTo>
                  <a:lnTo>
                    <a:pt x="2992254" y="1946003"/>
                  </a:lnTo>
                  <a:lnTo>
                    <a:pt x="3023707" y="1978796"/>
                  </a:lnTo>
                  <a:lnTo>
                    <a:pt x="3054825" y="2009482"/>
                  </a:lnTo>
                  <a:lnTo>
                    <a:pt x="3085609" y="2037806"/>
                  </a:lnTo>
                  <a:lnTo>
                    <a:pt x="3116061" y="2063509"/>
                  </a:lnTo>
                  <a:lnTo>
                    <a:pt x="3175970" y="2106031"/>
                  </a:lnTo>
                  <a:lnTo>
                    <a:pt x="3234562" y="2134997"/>
                  </a:lnTo>
                  <a:lnTo>
                    <a:pt x="3285197" y="2150415"/>
                  </a:lnTo>
                  <a:lnTo>
                    <a:pt x="3334182" y="2158841"/>
                  </a:lnTo>
                  <a:lnTo>
                    <a:pt x="3381632" y="2160937"/>
                  </a:lnTo>
                  <a:lnTo>
                    <a:pt x="3427664" y="2157364"/>
                  </a:lnTo>
                  <a:lnTo>
                    <a:pt x="3472394" y="2148782"/>
                  </a:lnTo>
                  <a:lnTo>
                    <a:pt x="3515938" y="2135853"/>
                  </a:lnTo>
                  <a:lnTo>
                    <a:pt x="3558412" y="2119237"/>
                  </a:lnTo>
                  <a:lnTo>
                    <a:pt x="3599932" y="2099597"/>
                  </a:lnTo>
                  <a:lnTo>
                    <a:pt x="3640613" y="2077593"/>
                  </a:lnTo>
                  <a:lnTo>
                    <a:pt x="3680573" y="2053885"/>
                  </a:lnTo>
                  <a:lnTo>
                    <a:pt x="3719927" y="2029137"/>
                  </a:lnTo>
                  <a:lnTo>
                    <a:pt x="3758790" y="2004008"/>
                  </a:lnTo>
                  <a:lnTo>
                    <a:pt x="3797280" y="1979159"/>
                  </a:lnTo>
                  <a:lnTo>
                    <a:pt x="3835512" y="1955253"/>
                  </a:lnTo>
                  <a:lnTo>
                    <a:pt x="3873602" y="1932949"/>
                  </a:lnTo>
                  <a:lnTo>
                    <a:pt x="3911666" y="1912909"/>
                  </a:lnTo>
                  <a:lnTo>
                    <a:pt x="3949820" y="1895795"/>
                  </a:lnTo>
                  <a:lnTo>
                    <a:pt x="3988180" y="1882266"/>
                  </a:lnTo>
                  <a:lnTo>
                    <a:pt x="4040968" y="1866746"/>
                  </a:lnTo>
                  <a:lnTo>
                    <a:pt x="4092766" y="1851970"/>
                  </a:lnTo>
                  <a:lnTo>
                    <a:pt x="4143655" y="1837878"/>
                  </a:lnTo>
                  <a:lnTo>
                    <a:pt x="4193719" y="1824408"/>
                  </a:lnTo>
                  <a:lnTo>
                    <a:pt x="4243040" y="1811499"/>
                  </a:lnTo>
                  <a:lnTo>
                    <a:pt x="4291700" y="1799087"/>
                  </a:lnTo>
                  <a:lnTo>
                    <a:pt x="4339783" y="1787112"/>
                  </a:lnTo>
                  <a:lnTo>
                    <a:pt x="4387370" y="1775513"/>
                  </a:lnTo>
                  <a:lnTo>
                    <a:pt x="4434545" y="1764226"/>
                  </a:lnTo>
                  <a:lnTo>
                    <a:pt x="4481390" y="1753191"/>
                  </a:lnTo>
                  <a:lnTo>
                    <a:pt x="4527987" y="1742345"/>
                  </a:lnTo>
                  <a:lnTo>
                    <a:pt x="4574418" y="1731628"/>
                  </a:lnTo>
                  <a:lnTo>
                    <a:pt x="4620767" y="1720977"/>
                  </a:lnTo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9050" y="3395218"/>
              <a:ext cx="171196" cy="168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270" y="3550666"/>
              <a:ext cx="171196" cy="169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529" y="3757930"/>
              <a:ext cx="172720" cy="169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4266" y="3959098"/>
              <a:ext cx="172719" cy="1681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4953" y="4149598"/>
              <a:ext cx="172720" cy="1696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1361" y="4279138"/>
              <a:ext cx="172720" cy="16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455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Effect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119" y="2069718"/>
            <a:ext cx="4841240" cy="3515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4732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9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learning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means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overshoot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solution!</a:t>
            </a:r>
            <a:endParaRPr sz="2800">
              <a:latin typeface="Calibri"/>
              <a:cs typeface="Calibri"/>
            </a:endParaRPr>
          </a:p>
          <a:p>
            <a:pPr marL="268605" marR="47434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9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long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an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2800" i="1" spc="-15" dirty="0">
                <a:solidFill>
                  <a:srgbClr val="455F51"/>
                </a:solidFill>
                <a:latin typeface="Calibri"/>
                <a:cs typeface="Calibri"/>
              </a:rPr>
              <a:t>hyperparameter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10705" y="2122170"/>
            <a:ext cx="4922520" cy="2475230"/>
            <a:chOff x="6410705" y="2122170"/>
            <a:chExt cx="4922520" cy="2475230"/>
          </a:xfrm>
        </p:grpSpPr>
        <p:sp>
          <p:nvSpPr>
            <p:cNvPr id="5" name="object 5"/>
            <p:cNvSpPr/>
            <p:nvPr/>
          </p:nvSpPr>
          <p:spPr>
            <a:xfrm>
              <a:off x="6410706" y="2122169"/>
              <a:ext cx="4922520" cy="2475230"/>
            </a:xfrm>
            <a:custGeom>
              <a:avLst/>
              <a:gdLst/>
              <a:ahLst/>
              <a:cxnLst/>
              <a:rect l="l" t="t" r="r" b="b"/>
              <a:pathLst>
                <a:path w="4922520" h="2475229">
                  <a:moveTo>
                    <a:pt x="4922520" y="2436876"/>
                  </a:moveTo>
                  <a:lnTo>
                    <a:pt x="4903470" y="2427351"/>
                  </a:lnTo>
                  <a:lnTo>
                    <a:pt x="4846320" y="2398776"/>
                  </a:lnTo>
                  <a:lnTo>
                    <a:pt x="4846320" y="2427351"/>
                  </a:lnTo>
                  <a:lnTo>
                    <a:pt x="47625" y="2427351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2436368"/>
                  </a:lnTo>
                  <a:lnTo>
                    <a:pt x="44196" y="2436368"/>
                  </a:lnTo>
                  <a:lnTo>
                    <a:pt x="44196" y="2446401"/>
                  </a:lnTo>
                  <a:lnTo>
                    <a:pt x="4846320" y="2446401"/>
                  </a:lnTo>
                  <a:lnTo>
                    <a:pt x="4846320" y="2474976"/>
                  </a:lnTo>
                  <a:lnTo>
                    <a:pt x="4903470" y="2446401"/>
                  </a:lnTo>
                  <a:lnTo>
                    <a:pt x="4922520" y="243687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4263" y="2212848"/>
              <a:ext cx="4620895" cy="2161540"/>
            </a:xfrm>
            <a:custGeom>
              <a:avLst/>
              <a:gdLst/>
              <a:ahLst/>
              <a:cxnLst/>
              <a:rect l="l" t="t" r="r" b="b"/>
              <a:pathLst>
                <a:path w="4620895" h="2161540">
                  <a:moveTo>
                    <a:pt x="0" y="0"/>
                  </a:moveTo>
                  <a:lnTo>
                    <a:pt x="11739" y="60792"/>
                  </a:lnTo>
                  <a:lnTo>
                    <a:pt x="23496" y="121529"/>
                  </a:lnTo>
                  <a:lnTo>
                    <a:pt x="35288" y="182156"/>
                  </a:lnTo>
                  <a:lnTo>
                    <a:pt x="47131" y="242617"/>
                  </a:lnTo>
                  <a:lnTo>
                    <a:pt x="59042" y="302858"/>
                  </a:lnTo>
                  <a:lnTo>
                    <a:pt x="71039" y="362824"/>
                  </a:lnTo>
                  <a:lnTo>
                    <a:pt x="83138" y="422459"/>
                  </a:lnTo>
                  <a:lnTo>
                    <a:pt x="95356" y="481708"/>
                  </a:lnTo>
                  <a:lnTo>
                    <a:pt x="107711" y="540518"/>
                  </a:lnTo>
                  <a:lnTo>
                    <a:pt x="120219" y="598832"/>
                  </a:lnTo>
                  <a:lnTo>
                    <a:pt x="132897" y="656595"/>
                  </a:lnTo>
                  <a:lnTo>
                    <a:pt x="145763" y="713753"/>
                  </a:lnTo>
                  <a:lnTo>
                    <a:pt x="158833" y="770251"/>
                  </a:lnTo>
                  <a:lnTo>
                    <a:pt x="172124" y="826033"/>
                  </a:lnTo>
                  <a:lnTo>
                    <a:pt x="185653" y="881045"/>
                  </a:lnTo>
                  <a:lnTo>
                    <a:pt x="199437" y="935232"/>
                  </a:lnTo>
                  <a:lnTo>
                    <a:pt x="213494" y="988538"/>
                  </a:lnTo>
                  <a:lnTo>
                    <a:pt x="227840" y="1040909"/>
                  </a:lnTo>
                  <a:lnTo>
                    <a:pt x="242491" y="1092290"/>
                  </a:lnTo>
                  <a:lnTo>
                    <a:pt x="257466" y="1142625"/>
                  </a:lnTo>
                  <a:lnTo>
                    <a:pt x="272781" y="1191860"/>
                  </a:lnTo>
                  <a:lnTo>
                    <a:pt x="288453" y="1239940"/>
                  </a:lnTo>
                  <a:lnTo>
                    <a:pt x="304500" y="1286809"/>
                  </a:lnTo>
                  <a:lnTo>
                    <a:pt x="320937" y="1332413"/>
                  </a:lnTo>
                  <a:lnTo>
                    <a:pt x="337782" y="1376697"/>
                  </a:lnTo>
                  <a:lnTo>
                    <a:pt x="355052" y="1419605"/>
                  </a:lnTo>
                  <a:lnTo>
                    <a:pt x="372765" y="1461084"/>
                  </a:lnTo>
                  <a:lnTo>
                    <a:pt x="390936" y="1501077"/>
                  </a:lnTo>
                  <a:lnTo>
                    <a:pt x="409583" y="1539529"/>
                  </a:lnTo>
                  <a:lnTo>
                    <a:pt x="428723" y="1576387"/>
                  </a:lnTo>
                  <a:lnTo>
                    <a:pt x="448373" y="1611594"/>
                  </a:lnTo>
                  <a:lnTo>
                    <a:pt x="468550" y="1645096"/>
                  </a:lnTo>
                  <a:lnTo>
                    <a:pt x="510553" y="1706764"/>
                  </a:lnTo>
                  <a:lnTo>
                    <a:pt x="554867" y="1760951"/>
                  </a:lnTo>
                  <a:lnTo>
                    <a:pt x="601628" y="1807218"/>
                  </a:lnTo>
                  <a:lnTo>
                    <a:pt x="650972" y="1845123"/>
                  </a:lnTo>
                  <a:lnTo>
                    <a:pt x="704641" y="1873956"/>
                  </a:lnTo>
                  <a:lnTo>
                    <a:pt x="764166" y="1887955"/>
                  </a:lnTo>
                  <a:lnTo>
                    <a:pt x="795592" y="1889219"/>
                  </a:lnTo>
                  <a:lnTo>
                    <a:pt x="828049" y="1886939"/>
                  </a:lnTo>
                  <a:lnTo>
                    <a:pt x="895828" y="1872582"/>
                  </a:lnTo>
                  <a:lnTo>
                    <a:pt x="967043" y="1846557"/>
                  </a:lnTo>
                  <a:lnTo>
                    <a:pt x="1003795" y="1829692"/>
                  </a:lnTo>
                  <a:lnTo>
                    <a:pt x="1041233" y="1810538"/>
                  </a:lnTo>
                  <a:lnTo>
                    <a:pt x="1079300" y="1789304"/>
                  </a:lnTo>
                  <a:lnTo>
                    <a:pt x="1117938" y="1766198"/>
                  </a:lnTo>
                  <a:lnTo>
                    <a:pt x="1157090" y="1741430"/>
                  </a:lnTo>
                  <a:lnTo>
                    <a:pt x="1196697" y="1715210"/>
                  </a:lnTo>
                  <a:lnTo>
                    <a:pt x="1236703" y="1687746"/>
                  </a:lnTo>
                  <a:lnTo>
                    <a:pt x="1277049" y="1659247"/>
                  </a:lnTo>
                  <a:lnTo>
                    <a:pt x="1317679" y="1629924"/>
                  </a:lnTo>
                  <a:lnTo>
                    <a:pt x="1358535" y="1599984"/>
                  </a:lnTo>
                  <a:lnTo>
                    <a:pt x="1399558" y="1569637"/>
                  </a:lnTo>
                  <a:lnTo>
                    <a:pt x="1440692" y="1539093"/>
                  </a:lnTo>
                  <a:lnTo>
                    <a:pt x="1481879" y="1508560"/>
                  </a:lnTo>
                  <a:lnTo>
                    <a:pt x="1523061" y="1478247"/>
                  </a:lnTo>
                  <a:lnTo>
                    <a:pt x="1564181" y="1448364"/>
                  </a:lnTo>
                  <a:lnTo>
                    <a:pt x="1605181" y="1419121"/>
                  </a:lnTo>
                  <a:lnTo>
                    <a:pt x="1646004" y="1390725"/>
                  </a:lnTo>
                  <a:lnTo>
                    <a:pt x="1686592" y="1363386"/>
                  </a:lnTo>
                  <a:lnTo>
                    <a:pt x="1726887" y="1337314"/>
                  </a:lnTo>
                  <a:lnTo>
                    <a:pt x="1766832" y="1312718"/>
                  </a:lnTo>
                  <a:lnTo>
                    <a:pt x="1806370" y="1289806"/>
                  </a:lnTo>
                  <a:lnTo>
                    <a:pt x="1845442" y="1268788"/>
                  </a:lnTo>
                  <a:lnTo>
                    <a:pt x="1883992" y="1249873"/>
                  </a:lnTo>
                  <a:lnTo>
                    <a:pt x="1921961" y="1233271"/>
                  </a:lnTo>
                  <a:lnTo>
                    <a:pt x="1959291" y="1219190"/>
                  </a:lnTo>
                  <a:lnTo>
                    <a:pt x="1995927" y="1207839"/>
                  </a:lnTo>
                  <a:lnTo>
                    <a:pt x="2066881" y="1194167"/>
                  </a:lnTo>
                  <a:lnTo>
                    <a:pt x="2101084" y="1192263"/>
                  </a:lnTo>
                  <a:lnTo>
                    <a:pt x="2134361" y="1193927"/>
                  </a:lnTo>
                  <a:lnTo>
                    <a:pt x="2174151" y="1200323"/>
                  </a:lnTo>
                  <a:lnTo>
                    <a:pt x="2213581" y="1210770"/>
                  </a:lnTo>
                  <a:lnTo>
                    <a:pt x="2252653" y="1225009"/>
                  </a:lnTo>
                  <a:lnTo>
                    <a:pt x="2291368" y="1242786"/>
                  </a:lnTo>
                  <a:lnTo>
                    <a:pt x="2329727" y="1263843"/>
                  </a:lnTo>
                  <a:lnTo>
                    <a:pt x="2367731" y="1287923"/>
                  </a:lnTo>
                  <a:lnTo>
                    <a:pt x="2405381" y="1314771"/>
                  </a:lnTo>
                  <a:lnTo>
                    <a:pt x="2442678" y="1344130"/>
                  </a:lnTo>
                  <a:lnTo>
                    <a:pt x="2479623" y="1375743"/>
                  </a:lnTo>
                  <a:lnTo>
                    <a:pt x="2516217" y="1409353"/>
                  </a:lnTo>
                  <a:lnTo>
                    <a:pt x="2552461" y="1444704"/>
                  </a:lnTo>
                  <a:lnTo>
                    <a:pt x="2588356" y="1481541"/>
                  </a:lnTo>
                  <a:lnTo>
                    <a:pt x="2623903" y="1519605"/>
                  </a:lnTo>
                  <a:lnTo>
                    <a:pt x="2659103" y="1558641"/>
                  </a:lnTo>
                  <a:lnTo>
                    <a:pt x="2693958" y="1598392"/>
                  </a:lnTo>
                  <a:lnTo>
                    <a:pt x="2728468" y="1638601"/>
                  </a:lnTo>
                  <a:lnTo>
                    <a:pt x="2762633" y="1679013"/>
                  </a:lnTo>
                  <a:lnTo>
                    <a:pt x="2796457" y="1719370"/>
                  </a:lnTo>
                  <a:lnTo>
                    <a:pt x="2829938" y="1759416"/>
                  </a:lnTo>
                  <a:lnTo>
                    <a:pt x="2863079" y="1798894"/>
                  </a:lnTo>
                  <a:lnTo>
                    <a:pt x="2895880" y="1837549"/>
                  </a:lnTo>
                  <a:lnTo>
                    <a:pt x="2928342" y="1875123"/>
                  </a:lnTo>
                  <a:lnTo>
                    <a:pt x="2960466" y="1911359"/>
                  </a:lnTo>
                  <a:lnTo>
                    <a:pt x="2992254" y="1946003"/>
                  </a:lnTo>
                  <a:lnTo>
                    <a:pt x="3023707" y="1978796"/>
                  </a:lnTo>
                  <a:lnTo>
                    <a:pt x="3054825" y="2009482"/>
                  </a:lnTo>
                  <a:lnTo>
                    <a:pt x="3085609" y="2037806"/>
                  </a:lnTo>
                  <a:lnTo>
                    <a:pt x="3116061" y="2063509"/>
                  </a:lnTo>
                  <a:lnTo>
                    <a:pt x="3175970" y="2106031"/>
                  </a:lnTo>
                  <a:lnTo>
                    <a:pt x="3234562" y="2134997"/>
                  </a:lnTo>
                  <a:lnTo>
                    <a:pt x="3285197" y="2150415"/>
                  </a:lnTo>
                  <a:lnTo>
                    <a:pt x="3334182" y="2158841"/>
                  </a:lnTo>
                  <a:lnTo>
                    <a:pt x="3381632" y="2160937"/>
                  </a:lnTo>
                  <a:lnTo>
                    <a:pt x="3427664" y="2157364"/>
                  </a:lnTo>
                  <a:lnTo>
                    <a:pt x="3472394" y="2148782"/>
                  </a:lnTo>
                  <a:lnTo>
                    <a:pt x="3515938" y="2135853"/>
                  </a:lnTo>
                  <a:lnTo>
                    <a:pt x="3558412" y="2119237"/>
                  </a:lnTo>
                  <a:lnTo>
                    <a:pt x="3599932" y="2099597"/>
                  </a:lnTo>
                  <a:lnTo>
                    <a:pt x="3640613" y="2077593"/>
                  </a:lnTo>
                  <a:lnTo>
                    <a:pt x="3680573" y="2053885"/>
                  </a:lnTo>
                  <a:lnTo>
                    <a:pt x="3719927" y="2029137"/>
                  </a:lnTo>
                  <a:lnTo>
                    <a:pt x="3758790" y="2004008"/>
                  </a:lnTo>
                  <a:lnTo>
                    <a:pt x="3797280" y="1979159"/>
                  </a:lnTo>
                  <a:lnTo>
                    <a:pt x="3835512" y="1955253"/>
                  </a:lnTo>
                  <a:lnTo>
                    <a:pt x="3873602" y="1932949"/>
                  </a:lnTo>
                  <a:lnTo>
                    <a:pt x="3911666" y="1912909"/>
                  </a:lnTo>
                  <a:lnTo>
                    <a:pt x="3949820" y="1895795"/>
                  </a:lnTo>
                  <a:lnTo>
                    <a:pt x="3988180" y="1882266"/>
                  </a:lnTo>
                  <a:lnTo>
                    <a:pt x="4040968" y="1866746"/>
                  </a:lnTo>
                  <a:lnTo>
                    <a:pt x="4092766" y="1851970"/>
                  </a:lnTo>
                  <a:lnTo>
                    <a:pt x="4143655" y="1837878"/>
                  </a:lnTo>
                  <a:lnTo>
                    <a:pt x="4193719" y="1824408"/>
                  </a:lnTo>
                  <a:lnTo>
                    <a:pt x="4243040" y="1811499"/>
                  </a:lnTo>
                  <a:lnTo>
                    <a:pt x="4291700" y="1799087"/>
                  </a:lnTo>
                  <a:lnTo>
                    <a:pt x="4339783" y="1787112"/>
                  </a:lnTo>
                  <a:lnTo>
                    <a:pt x="4387370" y="1775513"/>
                  </a:lnTo>
                  <a:lnTo>
                    <a:pt x="4434545" y="1764226"/>
                  </a:lnTo>
                  <a:lnTo>
                    <a:pt x="4481390" y="1753191"/>
                  </a:lnTo>
                  <a:lnTo>
                    <a:pt x="4527987" y="1742345"/>
                  </a:lnTo>
                  <a:lnTo>
                    <a:pt x="4574418" y="1731628"/>
                  </a:lnTo>
                  <a:lnTo>
                    <a:pt x="4620767" y="1720977"/>
                  </a:lnTo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9050" y="3395218"/>
              <a:ext cx="171196" cy="168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270" y="3550666"/>
              <a:ext cx="171196" cy="169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529" y="3757930"/>
              <a:ext cx="172720" cy="169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4266" y="3959098"/>
              <a:ext cx="172719" cy="1681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4953" y="4149598"/>
              <a:ext cx="172720" cy="1696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1361" y="4279138"/>
              <a:ext cx="172720" cy="16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126980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Quantitative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shape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density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Mathematically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wrap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around: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8317" y="3404997"/>
            <a:ext cx="1822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45" dirty="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819" y="3248025"/>
            <a:ext cx="9677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9715" algn="l"/>
                <a:tab pos="70739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𝜇	=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6422" y="3385184"/>
            <a:ext cx="6019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00" spc="-750" baseline="20299" dirty="0">
                <a:solidFill>
                  <a:srgbClr val="455F51"/>
                </a:solidFill>
                <a:latin typeface="Cambria Math"/>
                <a:cs typeface="Cambria Math"/>
              </a:rPr>
              <a:t>׬</a:t>
            </a:r>
            <a:r>
              <a:rPr sz="1900" spc="-500" dirty="0">
                <a:solidFill>
                  <a:srgbClr val="455F51"/>
                </a:solidFill>
                <a:latin typeface="Cambria Math"/>
                <a:cs typeface="Cambria Math"/>
              </a:rPr>
              <a:t>−∞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5370" y="3139262"/>
            <a:ext cx="2482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135" dirty="0">
                <a:solidFill>
                  <a:srgbClr val="455F51"/>
                </a:solidFill>
                <a:latin typeface="Cambria Math"/>
                <a:cs typeface="Cambria Math"/>
              </a:rPr>
              <a:t>∞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7607" y="3343528"/>
            <a:ext cx="958850" cy="306705"/>
          </a:xfrm>
          <a:custGeom>
            <a:avLst/>
            <a:gdLst/>
            <a:ahLst/>
            <a:cxnLst/>
            <a:rect l="l" t="t" r="r" b="b"/>
            <a:pathLst>
              <a:path w="958850" h="306704">
                <a:moveTo>
                  <a:pt x="860806" y="0"/>
                </a:moveTo>
                <a:lnTo>
                  <a:pt x="856360" y="12446"/>
                </a:lnTo>
                <a:lnTo>
                  <a:pt x="874150" y="20115"/>
                </a:lnTo>
                <a:lnTo>
                  <a:pt x="889428" y="30749"/>
                </a:lnTo>
                <a:lnTo>
                  <a:pt x="920349" y="80129"/>
                </a:lnTo>
                <a:lnTo>
                  <a:pt x="929389" y="125468"/>
                </a:lnTo>
                <a:lnTo>
                  <a:pt x="930529" y="151637"/>
                </a:lnTo>
                <a:lnTo>
                  <a:pt x="929387" y="178613"/>
                </a:lnTo>
                <a:lnTo>
                  <a:pt x="920295" y="225182"/>
                </a:lnTo>
                <a:lnTo>
                  <a:pt x="902106" y="261588"/>
                </a:lnTo>
                <a:lnTo>
                  <a:pt x="856869" y="293878"/>
                </a:lnTo>
                <a:lnTo>
                  <a:pt x="860806" y="306324"/>
                </a:lnTo>
                <a:lnTo>
                  <a:pt x="902541" y="286670"/>
                </a:lnTo>
                <a:lnTo>
                  <a:pt x="933322" y="252730"/>
                </a:lnTo>
                <a:lnTo>
                  <a:pt x="952182" y="207279"/>
                </a:lnTo>
                <a:lnTo>
                  <a:pt x="958469" y="153162"/>
                </a:lnTo>
                <a:lnTo>
                  <a:pt x="956895" y="125085"/>
                </a:lnTo>
                <a:lnTo>
                  <a:pt x="944270" y="75312"/>
                </a:lnTo>
                <a:lnTo>
                  <a:pt x="919170" y="34807"/>
                </a:lnTo>
                <a:lnTo>
                  <a:pt x="882975" y="7999"/>
                </a:lnTo>
                <a:lnTo>
                  <a:pt x="860806" y="0"/>
                </a:lnTo>
                <a:close/>
              </a:path>
              <a:path w="958850" h="306704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9875" y="3343528"/>
            <a:ext cx="403860" cy="306705"/>
          </a:xfrm>
          <a:custGeom>
            <a:avLst/>
            <a:gdLst/>
            <a:ahLst/>
            <a:cxnLst/>
            <a:rect l="l" t="t" r="r" b="b"/>
            <a:pathLst>
              <a:path w="403860" h="306704">
                <a:moveTo>
                  <a:pt x="306070" y="0"/>
                </a:moveTo>
                <a:lnTo>
                  <a:pt x="301625" y="12446"/>
                </a:lnTo>
                <a:lnTo>
                  <a:pt x="319414" y="20115"/>
                </a:lnTo>
                <a:lnTo>
                  <a:pt x="334692" y="30749"/>
                </a:lnTo>
                <a:lnTo>
                  <a:pt x="365613" y="80129"/>
                </a:lnTo>
                <a:lnTo>
                  <a:pt x="374653" y="125468"/>
                </a:lnTo>
                <a:lnTo>
                  <a:pt x="375792" y="151637"/>
                </a:lnTo>
                <a:lnTo>
                  <a:pt x="374651" y="178613"/>
                </a:lnTo>
                <a:lnTo>
                  <a:pt x="365559" y="225182"/>
                </a:lnTo>
                <a:lnTo>
                  <a:pt x="347370" y="261588"/>
                </a:lnTo>
                <a:lnTo>
                  <a:pt x="302133" y="293878"/>
                </a:lnTo>
                <a:lnTo>
                  <a:pt x="306070" y="306324"/>
                </a:lnTo>
                <a:lnTo>
                  <a:pt x="347805" y="286670"/>
                </a:lnTo>
                <a:lnTo>
                  <a:pt x="378587" y="252730"/>
                </a:lnTo>
                <a:lnTo>
                  <a:pt x="397446" y="207279"/>
                </a:lnTo>
                <a:lnTo>
                  <a:pt x="403733" y="153162"/>
                </a:lnTo>
                <a:lnTo>
                  <a:pt x="402159" y="125085"/>
                </a:lnTo>
                <a:lnTo>
                  <a:pt x="389534" y="75312"/>
                </a:lnTo>
                <a:lnTo>
                  <a:pt x="364434" y="34807"/>
                </a:lnTo>
                <a:lnTo>
                  <a:pt x="328239" y="7999"/>
                </a:lnTo>
                <a:lnTo>
                  <a:pt x="306070" y="0"/>
                </a:lnTo>
                <a:close/>
              </a:path>
              <a:path w="403860" h="306704">
                <a:moveTo>
                  <a:pt x="97662" y="0"/>
                </a:moveTo>
                <a:lnTo>
                  <a:pt x="56038" y="19605"/>
                </a:lnTo>
                <a:lnTo>
                  <a:pt x="25273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0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67838" y="3248025"/>
            <a:ext cx="63754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916940" algn="l"/>
                <a:tab pos="1420495" algn="l"/>
                <a:tab pos="1744980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𝑥</a:t>
            </a:r>
            <a:r>
              <a:rPr sz="2600" spc="8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− 𝑐	</a:t>
            </a:r>
            <a:r>
              <a:rPr sz="2850" spc="217" baseline="27777" dirty="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sz="2600" spc="145" dirty="0">
                <a:solidFill>
                  <a:srgbClr val="455F51"/>
                </a:solidFill>
                <a:latin typeface="Cambria Math"/>
                <a:cs typeface="Cambria Math"/>
              </a:rPr>
              <a:t>𝑓	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𝑥	𝑑𝑥</a:t>
            </a:r>
            <a:r>
              <a:rPr sz="2600" spc="7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(for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moment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sz="2600" spc="5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around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value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40" dirty="0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r>
              <a:rPr sz="2600" spc="40" dirty="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068" y="3731133"/>
            <a:ext cx="6495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intuitively,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simpler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statistics.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017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Mome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091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Batch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Size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119" y="2006345"/>
            <a:ext cx="4747895" cy="41363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68605" marR="259079" indent="-256540">
              <a:lnSpc>
                <a:spcPts val="2500"/>
              </a:lnSpc>
              <a:spcBef>
                <a:spcPts val="7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many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training samples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600" spc="-5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epoch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68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Somewhat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counter-intuitively:</a:t>
            </a:r>
            <a:endParaRPr sz="2600">
              <a:latin typeface="Calibri"/>
              <a:cs typeface="Calibri"/>
            </a:endParaRPr>
          </a:p>
          <a:p>
            <a:pPr marL="561340" marR="5080" indent="-247015">
              <a:lnSpc>
                <a:spcPct val="80000"/>
              </a:lnSpc>
              <a:spcBef>
                <a:spcPts val="440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Smaller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batch sizes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can work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way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out of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“local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minima”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more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easily</a:t>
            </a:r>
            <a:endParaRPr sz="2400">
              <a:latin typeface="Calibri"/>
              <a:cs typeface="Calibri"/>
            </a:endParaRPr>
          </a:p>
          <a:p>
            <a:pPr marL="561340" marR="36830" indent="-247015" algn="just">
              <a:lnSpc>
                <a:spcPct val="80000"/>
              </a:lnSpc>
              <a:spcBef>
                <a:spcPts val="300"/>
              </a:spcBef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Batch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sizes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too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large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end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up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getting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stuck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the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wrong </a:t>
            </a:r>
            <a:r>
              <a:rPr sz="2400" spc="-5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solution</a:t>
            </a:r>
            <a:endParaRPr sz="2400">
              <a:latin typeface="Calibri"/>
              <a:cs typeface="Calibri"/>
            </a:endParaRPr>
          </a:p>
          <a:p>
            <a:pPr marL="561340" marR="210820" indent="-247015">
              <a:lnSpc>
                <a:spcPts val="2300"/>
              </a:lnSpc>
              <a:spcBef>
                <a:spcPts val="285"/>
              </a:spcBef>
              <a:tabLst>
                <a:tab pos="560705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Random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shuffling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epoch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make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look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like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very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inconsistent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results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run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4002" y="2725673"/>
            <a:ext cx="3912235" cy="2601595"/>
            <a:chOff x="6874002" y="2725673"/>
            <a:chExt cx="3912235" cy="2601595"/>
          </a:xfrm>
        </p:grpSpPr>
        <p:sp>
          <p:nvSpPr>
            <p:cNvPr id="5" name="object 5"/>
            <p:cNvSpPr/>
            <p:nvPr/>
          </p:nvSpPr>
          <p:spPr>
            <a:xfrm>
              <a:off x="6874002" y="2725673"/>
              <a:ext cx="3912235" cy="2601595"/>
            </a:xfrm>
            <a:custGeom>
              <a:avLst/>
              <a:gdLst/>
              <a:ahLst/>
              <a:cxnLst/>
              <a:rect l="l" t="t" r="r" b="b"/>
              <a:pathLst>
                <a:path w="3912234" h="2601595">
                  <a:moveTo>
                    <a:pt x="3912108" y="2563368"/>
                  </a:moveTo>
                  <a:lnTo>
                    <a:pt x="3893058" y="2553843"/>
                  </a:lnTo>
                  <a:lnTo>
                    <a:pt x="3835908" y="2525268"/>
                  </a:lnTo>
                  <a:lnTo>
                    <a:pt x="3835908" y="2553843"/>
                  </a:lnTo>
                  <a:lnTo>
                    <a:pt x="47625" y="2553843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2564003"/>
                  </a:lnTo>
                  <a:lnTo>
                    <a:pt x="42672" y="2564003"/>
                  </a:lnTo>
                  <a:lnTo>
                    <a:pt x="42672" y="2572893"/>
                  </a:lnTo>
                  <a:lnTo>
                    <a:pt x="3835908" y="2572893"/>
                  </a:lnTo>
                  <a:lnTo>
                    <a:pt x="3835908" y="2601468"/>
                  </a:lnTo>
                  <a:lnTo>
                    <a:pt x="3893058" y="2572893"/>
                  </a:lnTo>
                  <a:lnTo>
                    <a:pt x="3912108" y="2563368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98792" y="2819399"/>
              <a:ext cx="3663950" cy="2274570"/>
            </a:xfrm>
            <a:custGeom>
              <a:avLst/>
              <a:gdLst/>
              <a:ahLst/>
              <a:cxnLst/>
              <a:rect l="l" t="t" r="r" b="b"/>
              <a:pathLst>
                <a:path w="3663950" h="2274570">
                  <a:moveTo>
                    <a:pt x="0" y="0"/>
                  </a:moveTo>
                  <a:lnTo>
                    <a:pt x="9091" y="62483"/>
                  </a:lnTo>
                  <a:lnTo>
                    <a:pt x="18195" y="124913"/>
                  </a:lnTo>
                  <a:lnTo>
                    <a:pt x="27323" y="187234"/>
                  </a:lnTo>
                  <a:lnTo>
                    <a:pt x="36488" y="249394"/>
                  </a:lnTo>
                  <a:lnTo>
                    <a:pt x="45704" y="311337"/>
                  </a:lnTo>
                  <a:lnTo>
                    <a:pt x="54981" y="373011"/>
                  </a:lnTo>
                  <a:lnTo>
                    <a:pt x="64334" y="434361"/>
                  </a:lnTo>
                  <a:lnTo>
                    <a:pt x="73774" y="495334"/>
                  </a:lnTo>
                  <a:lnTo>
                    <a:pt x="83314" y="555875"/>
                  </a:lnTo>
                  <a:lnTo>
                    <a:pt x="92967" y="615931"/>
                  </a:lnTo>
                  <a:lnTo>
                    <a:pt x="102744" y="675449"/>
                  </a:lnTo>
                  <a:lnTo>
                    <a:pt x="112660" y="734373"/>
                  </a:lnTo>
                  <a:lnTo>
                    <a:pt x="122726" y="792650"/>
                  </a:lnTo>
                  <a:lnTo>
                    <a:pt x="132954" y="850227"/>
                  </a:lnTo>
                  <a:lnTo>
                    <a:pt x="143358" y="907049"/>
                  </a:lnTo>
                  <a:lnTo>
                    <a:pt x="153950" y="963063"/>
                  </a:lnTo>
                  <a:lnTo>
                    <a:pt x="164743" y="1018215"/>
                  </a:lnTo>
                  <a:lnTo>
                    <a:pt x="175748" y="1072450"/>
                  </a:lnTo>
                  <a:lnTo>
                    <a:pt x="186979" y="1125716"/>
                  </a:lnTo>
                  <a:lnTo>
                    <a:pt x="198449" y="1177957"/>
                  </a:lnTo>
                  <a:lnTo>
                    <a:pt x="210169" y="1229121"/>
                  </a:lnTo>
                  <a:lnTo>
                    <a:pt x="222152" y="1279154"/>
                  </a:lnTo>
                  <a:lnTo>
                    <a:pt x="234411" y="1328001"/>
                  </a:lnTo>
                  <a:lnTo>
                    <a:pt x="246959" y="1375609"/>
                  </a:lnTo>
                  <a:lnTo>
                    <a:pt x="259807" y="1421923"/>
                  </a:lnTo>
                  <a:lnTo>
                    <a:pt x="272969" y="1466891"/>
                  </a:lnTo>
                  <a:lnTo>
                    <a:pt x="286457" y="1510458"/>
                  </a:lnTo>
                  <a:lnTo>
                    <a:pt x="300284" y="1552570"/>
                  </a:lnTo>
                  <a:lnTo>
                    <a:pt x="314462" y="1593173"/>
                  </a:lnTo>
                  <a:lnTo>
                    <a:pt x="329004" y="1632214"/>
                  </a:lnTo>
                  <a:lnTo>
                    <a:pt x="343922" y="1669639"/>
                  </a:lnTo>
                  <a:lnTo>
                    <a:pt x="359228" y="1705393"/>
                  </a:lnTo>
                  <a:lnTo>
                    <a:pt x="391059" y="1771676"/>
                  </a:lnTo>
                  <a:lnTo>
                    <a:pt x="424596" y="1830632"/>
                  </a:lnTo>
                  <a:lnTo>
                    <a:pt x="459939" y="1881830"/>
                  </a:lnTo>
                  <a:lnTo>
                    <a:pt x="497189" y="1924839"/>
                  </a:lnTo>
                  <a:lnTo>
                    <a:pt x="536448" y="1959229"/>
                  </a:lnTo>
                  <a:lnTo>
                    <a:pt x="587202" y="1984083"/>
                  </a:lnTo>
                  <a:lnTo>
                    <a:pt x="614285" y="1988682"/>
                  </a:lnTo>
                  <a:lnTo>
                    <a:pt x="642420" y="1988468"/>
                  </a:lnTo>
                  <a:lnTo>
                    <a:pt x="701597" y="1974822"/>
                  </a:lnTo>
                  <a:lnTo>
                    <a:pt x="764227" y="1945582"/>
                  </a:lnTo>
                  <a:lnTo>
                    <a:pt x="829806" y="1903185"/>
                  </a:lnTo>
                  <a:lnTo>
                    <a:pt x="863543" y="1877814"/>
                  </a:lnTo>
                  <a:lnTo>
                    <a:pt x="897827" y="1850068"/>
                  </a:lnTo>
                  <a:lnTo>
                    <a:pt x="932596" y="1820251"/>
                  </a:lnTo>
                  <a:lnTo>
                    <a:pt x="967786" y="1788669"/>
                  </a:lnTo>
                  <a:lnTo>
                    <a:pt x="1003335" y="1755625"/>
                  </a:lnTo>
                  <a:lnTo>
                    <a:pt x="1039178" y="1721424"/>
                  </a:lnTo>
                  <a:lnTo>
                    <a:pt x="1075253" y="1686371"/>
                  </a:lnTo>
                  <a:lnTo>
                    <a:pt x="1111498" y="1650771"/>
                  </a:lnTo>
                  <a:lnTo>
                    <a:pt x="1147847" y="1614929"/>
                  </a:lnTo>
                  <a:lnTo>
                    <a:pt x="1184239" y="1579148"/>
                  </a:lnTo>
                  <a:lnTo>
                    <a:pt x="1220611" y="1543734"/>
                  </a:lnTo>
                  <a:lnTo>
                    <a:pt x="1256898" y="1508992"/>
                  </a:lnTo>
                  <a:lnTo>
                    <a:pt x="1293039" y="1475225"/>
                  </a:lnTo>
                  <a:lnTo>
                    <a:pt x="1328969" y="1442739"/>
                  </a:lnTo>
                  <a:lnTo>
                    <a:pt x="1364626" y="1411838"/>
                  </a:lnTo>
                  <a:lnTo>
                    <a:pt x="1399947" y="1382827"/>
                  </a:lnTo>
                  <a:lnTo>
                    <a:pt x="1434868" y="1356011"/>
                  </a:lnTo>
                  <a:lnTo>
                    <a:pt x="1469327" y="1331694"/>
                  </a:lnTo>
                  <a:lnTo>
                    <a:pt x="1503259" y="1310181"/>
                  </a:lnTo>
                  <a:lnTo>
                    <a:pt x="1569294" y="1276785"/>
                  </a:lnTo>
                  <a:lnTo>
                    <a:pt x="1632467" y="1258261"/>
                  </a:lnTo>
                  <a:lnTo>
                    <a:pt x="1662823" y="1255337"/>
                  </a:lnTo>
                  <a:lnTo>
                    <a:pt x="1692275" y="1257045"/>
                  </a:lnTo>
                  <a:lnTo>
                    <a:pt x="1761526" y="1277563"/>
                  </a:lnTo>
                  <a:lnTo>
                    <a:pt x="1795633" y="1295197"/>
                  </a:lnTo>
                  <a:lnTo>
                    <a:pt x="1829395" y="1317264"/>
                  </a:lnTo>
                  <a:lnTo>
                    <a:pt x="1862814" y="1343400"/>
                  </a:lnTo>
                  <a:lnTo>
                    <a:pt x="1895890" y="1373244"/>
                  </a:lnTo>
                  <a:lnTo>
                    <a:pt x="1928625" y="1406431"/>
                  </a:lnTo>
                  <a:lnTo>
                    <a:pt x="1961019" y="1442600"/>
                  </a:lnTo>
                  <a:lnTo>
                    <a:pt x="1993075" y="1481387"/>
                  </a:lnTo>
                  <a:lnTo>
                    <a:pt x="2024792" y="1522428"/>
                  </a:lnTo>
                  <a:lnTo>
                    <a:pt x="2056172" y="1565363"/>
                  </a:lnTo>
                  <a:lnTo>
                    <a:pt x="2087217" y="1609826"/>
                  </a:lnTo>
                  <a:lnTo>
                    <a:pt x="2117926" y="1655456"/>
                  </a:lnTo>
                  <a:lnTo>
                    <a:pt x="2148302" y="1701890"/>
                  </a:lnTo>
                  <a:lnTo>
                    <a:pt x="2178345" y="1748764"/>
                  </a:lnTo>
                  <a:lnTo>
                    <a:pt x="2208057" y="1795716"/>
                  </a:lnTo>
                  <a:lnTo>
                    <a:pt x="2237438" y="1842382"/>
                  </a:lnTo>
                  <a:lnTo>
                    <a:pt x="2266490" y="1888401"/>
                  </a:lnTo>
                  <a:lnTo>
                    <a:pt x="2295214" y="1933408"/>
                  </a:lnTo>
                  <a:lnTo>
                    <a:pt x="2323610" y="1977041"/>
                  </a:lnTo>
                  <a:lnTo>
                    <a:pt x="2351681" y="2018938"/>
                  </a:lnTo>
                  <a:lnTo>
                    <a:pt x="2379426" y="2058734"/>
                  </a:lnTo>
                  <a:lnTo>
                    <a:pt x="2406848" y="2096068"/>
                  </a:lnTo>
                  <a:lnTo>
                    <a:pt x="2433947" y="2130576"/>
                  </a:lnTo>
                  <a:lnTo>
                    <a:pt x="2460724" y="2161895"/>
                  </a:lnTo>
                  <a:lnTo>
                    <a:pt x="2487180" y="2189662"/>
                  </a:lnTo>
                  <a:lnTo>
                    <a:pt x="2539136" y="2233091"/>
                  </a:lnTo>
                  <a:lnTo>
                    <a:pt x="2609707" y="2265739"/>
                  </a:lnTo>
                  <a:lnTo>
                    <a:pt x="2653133" y="2274244"/>
                  </a:lnTo>
                  <a:lnTo>
                    <a:pt x="2695048" y="2274535"/>
                  </a:lnTo>
                  <a:lnTo>
                    <a:pt x="2735583" y="2267602"/>
                  </a:lnTo>
                  <a:lnTo>
                    <a:pt x="2774870" y="2254437"/>
                  </a:lnTo>
                  <a:lnTo>
                    <a:pt x="2813039" y="2236032"/>
                  </a:lnTo>
                  <a:lnTo>
                    <a:pt x="2850222" y="2213377"/>
                  </a:lnTo>
                  <a:lnTo>
                    <a:pt x="2886551" y="2187463"/>
                  </a:lnTo>
                  <a:lnTo>
                    <a:pt x="2922156" y="2159284"/>
                  </a:lnTo>
                  <a:lnTo>
                    <a:pt x="2957169" y="2129828"/>
                  </a:lnTo>
                  <a:lnTo>
                    <a:pt x="2991722" y="2100089"/>
                  </a:lnTo>
                  <a:lnTo>
                    <a:pt x="3025945" y="2071058"/>
                  </a:lnTo>
                  <a:lnTo>
                    <a:pt x="3059971" y="2043725"/>
                  </a:lnTo>
                  <a:lnTo>
                    <a:pt x="3093929" y="2019083"/>
                  </a:lnTo>
                  <a:lnTo>
                    <a:pt x="3127953" y="1998122"/>
                  </a:lnTo>
                  <a:lnTo>
                    <a:pt x="3216417" y="1960738"/>
                  </a:lnTo>
                  <a:lnTo>
                    <a:pt x="3269366" y="1940937"/>
                  </a:lnTo>
                  <a:lnTo>
                    <a:pt x="3321164" y="1922291"/>
                  </a:lnTo>
                  <a:lnTo>
                    <a:pt x="3371956" y="1904655"/>
                  </a:lnTo>
                  <a:lnTo>
                    <a:pt x="3421888" y="1887886"/>
                  </a:lnTo>
                  <a:lnTo>
                    <a:pt x="3471103" y="1871841"/>
                  </a:lnTo>
                  <a:lnTo>
                    <a:pt x="3519746" y="1856377"/>
                  </a:lnTo>
                  <a:lnTo>
                    <a:pt x="3567963" y="1841350"/>
                  </a:lnTo>
                  <a:lnTo>
                    <a:pt x="3615898" y="1826617"/>
                  </a:lnTo>
                  <a:lnTo>
                    <a:pt x="3663696" y="1812036"/>
                  </a:lnTo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55052" y="4357116"/>
              <a:ext cx="277495" cy="287020"/>
            </a:xfrm>
            <a:custGeom>
              <a:avLst/>
              <a:gdLst/>
              <a:ahLst/>
              <a:cxnLst/>
              <a:rect l="l" t="t" r="r" b="b"/>
              <a:pathLst>
                <a:path w="277495" h="287020">
                  <a:moveTo>
                    <a:pt x="277368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277368" y="286512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55052" y="4357116"/>
              <a:ext cx="277495" cy="287020"/>
            </a:xfrm>
            <a:custGeom>
              <a:avLst/>
              <a:gdLst/>
              <a:ahLst/>
              <a:cxnLst/>
              <a:rect l="l" t="t" r="r" b="b"/>
              <a:pathLst>
                <a:path w="277495" h="287020">
                  <a:moveTo>
                    <a:pt x="0" y="286512"/>
                  </a:moveTo>
                  <a:lnTo>
                    <a:pt x="277368" y="286512"/>
                  </a:lnTo>
                  <a:lnTo>
                    <a:pt x="277368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8497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7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c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ap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2221509"/>
            <a:ext cx="9527540" cy="18853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batch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sizes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stuck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local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batch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sizes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converge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wrong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solution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rates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overshoot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correct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solution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 learning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rates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increase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96507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Regularization 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68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regularization?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8697" y="2158110"/>
            <a:ext cx="5636260" cy="406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ts val="277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Preventing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400">
              <a:latin typeface="Calibri"/>
              <a:cs typeface="Calibri"/>
            </a:endParaRPr>
          </a:p>
          <a:p>
            <a:pPr marL="561340" marR="5080" indent="-247015">
              <a:lnSpc>
                <a:spcPct val="80000"/>
              </a:lnSpc>
              <a:spcBef>
                <a:spcPts val="415"/>
              </a:spcBef>
              <a:tabLst>
                <a:tab pos="560705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making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predictions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on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were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on, but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not 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200" spc="-48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hasn’t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seen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before</a:t>
            </a:r>
            <a:endParaRPr sz="2200">
              <a:latin typeface="Calibri"/>
              <a:cs typeface="Calibri"/>
            </a:endParaRPr>
          </a:p>
          <a:p>
            <a:pPr marL="561340" marR="40640" indent="-247015">
              <a:lnSpc>
                <a:spcPct val="80000"/>
              </a:lnSpc>
              <a:spcBef>
                <a:spcPts val="305"/>
              </a:spcBef>
              <a:tabLst>
                <a:tab pos="560705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Overfitted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learned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patterns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don’t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generalize</a:t>
            </a:r>
            <a:r>
              <a:rPr sz="22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200" spc="-4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world</a:t>
            </a:r>
            <a:endParaRPr sz="2200">
              <a:latin typeface="Calibri"/>
              <a:cs typeface="Calibri"/>
            </a:endParaRPr>
          </a:p>
          <a:p>
            <a:pPr marL="561340" marR="43815" indent="-247015" algn="just">
              <a:lnSpc>
                <a:spcPct val="80100"/>
              </a:lnSpc>
              <a:spcBef>
                <a:spcPts val="295"/>
              </a:spcBef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20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Often seen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high accuracy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training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200" spc="-48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set,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lower accuracy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test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evaluation </a:t>
            </a:r>
            <a:r>
              <a:rPr sz="2200" spc="-48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set.</a:t>
            </a:r>
            <a:endParaRPr sz="2200">
              <a:latin typeface="Calibri"/>
              <a:cs typeface="Calibri"/>
            </a:endParaRPr>
          </a:p>
          <a:p>
            <a:pPr marL="607060" algn="just">
              <a:lnSpc>
                <a:spcPts val="1989"/>
              </a:lnSpc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</a:t>
            </a:r>
            <a:r>
              <a:rPr sz="2000" spc="10" dirty="0">
                <a:solidFill>
                  <a:srgbClr val="99CA38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evaluating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model,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endParaRPr sz="2000">
              <a:latin typeface="Calibri"/>
              <a:cs typeface="Calibri"/>
            </a:endParaRPr>
          </a:p>
          <a:p>
            <a:pPr marL="826135" algn="just">
              <a:lnSpc>
                <a:spcPts val="2014"/>
              </a:lnSpc>
            </a:pPr>
            <a:r>
              <a:rPr sz="2000" i="1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55F51"/>
                </a:solidFill>
                <a:latin typeface="Calibri"/>
                <a:cs typeface="Calibri"/>
              </a:rPr>
              <a:t>evaluation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sz="2000" i="1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sets.</a:t>
            </a:r>
            <a:endParaRPr sz="2000">
              <a:latin typeface="Calibri"/>
              <a:cs typeface="Calibri"/>
            </a:endParaRPr>
          </a:p>
          <a:p>
            <a:pPr marL="268605" marR="194310" indent="-256540">
              <a:lnSpc>
                <a:spcPct val="80000"/>
              </a:lnSpc>
              <a:spcBef>
                <a:spcPts val="43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Regularization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techniques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intended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prevent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overfitting.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5440" y="4610227"/>
            <a:ext cx="3569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Chabacano </a:t>
            </a:r>
            <a:r>
              <a:rPr sz="900" dirty="0">
                <a:latin typeface="Calibri"/>
                <a:cs typeface="Calibri"/>
              </a:rPr>
              <a:t>[CC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BY-SA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4.0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(https://creativecommons.org/licenses/by-sa/4.0)]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1723" y="1469136"/>
            <a:ext cx="3083872" cy="3083872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00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3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layers?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30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neurons?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3605" y="4001770"/>
            <a:ext cx="3429508" cy="2424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05705" y="428980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8438" y="5466994"/>
            <a:ext cx="398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ght  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7801" y="5466994"/>
            <a:ext cx="398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ght  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9670" y="5390769"/>
            <a:ext cx="4152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uron 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7317" y="6445097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1859" y="6445097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23815" y="3994150"/>
            <a:ext cx="3426460" cy="1251585"/>
            <a:chOff x="4623815" y="3994150"/>
            <a:chExt cx="3426460" cy="1251585"/>
          </a:xfrm>
        </p:grpSpPr>
        <p:sp>
          <p:nvSpPr>
            <p:cNvPr id="11" name="object 11"/>
            <p:cNvSpPr/>
            <p:nvPr/>
          </p:nvSpPr>
          <p:spPr>
            <a:xfrm>
              <a:off x="4623816" y="4000499"/>
              <a:ext cx="3420110" cy="1245235"/>
            </a:xfrm>
            <a:custGeom>
              <a:avLst/>
              <a:gdLst/>
              <a:ahLst/>
              <a:cxnLst/>
              <a:rect l="l" t="t" r="r" b="b"/>
              <a:pathLst>
                <a:path w="3420109" h="1245235">
                  <a:moveTo>
                    <a:pt x="2604770" y="1232281"/>
                  </a:moveTo>
                  <a:lnTo>
                    <a:pt x="76238" y="825741"/>
                  </a:lnTo>
                  <a:lnTo>
                    <a:pt x="76568" y="823722"/>
                  </a:lnTo>
                  <a:lnTo>
                    <a:pt x="81280" y="794385"/>
                  </a:lnTo>
                  <a:lnTo>
                    <a:pt x="0" y="819912"/>
                  </a:lnTo>
                  <a:lnTo>
                    <a:pt x="69215" y="869569"/>
                  </a:lnTo>
                  <a:lnTo>
                    <a:pt x="74231" y="838314"/>
                  </a:lnTo>
                  <a:lnTo>
                    <a:pt x="2602738" y="1244854"/>
                  </a:lnTo>
                  <a:lnTo>
                    <a:pt x="2604770" y="1232281"/>
                  </a:lnTo>
                  <a:close/>
                </a:path>
                <a:path w="3420109" h="1245235">
                  <a:moveTo>
                    <a:pt x="3419856" y="398526"/>
                  </a:moveTo>
                  <a:lnTo>
                    <a:pt x="3417138" y="352056"/>
                  </a:lnTo>
                  <a:lnTo>
                    <a:pt x="3409188" y="307162"/>
                  </a:lnTo>
                  <a:lnTo>
                    <a:pt x="3396297" y="264134"/>
                  </a:lnTo>
                  <a:lnTo>
                    <a:pt x="3378797" y="223278"/>
                  </a:lnTo>
                  <a:lnTo>
                    <a:pt x="3356965" y="184886"/>
                  </a:lnTo>
                  <a:lnTo>
                    <a:pt x="3331121" y="149275"/>
                  </a:lnTo>
                  <a:lnTo>
                    <a:pt x="3301555" y="116738"/>
                  </a:lnTo>
                  <a:lnTo>
                    <a:pt x="3268573" y="87566"/>
                  </a:lnTo>
                  <a:lnTo>
                    <a:pt x="3232480" y="62052"/>
                  </a:lnTo>
                  <a:lnTo>
                    <a:pt x="3193580" y="40513"/>
                  </a:lnTo>
                  <a:lnTo>
                    <a:pt x="3152178" y="23241"/>
                  </a:lnTo>
                  <a:lnTo>
                    <a:pt x="3108579" y="10528"/>
                  </a:lnTo>
                  <a:lnTo>
                    <a:pt x="3063087" y="2692"/>
                  </a:lnTo>
                  <a:lnTo>
                    <a:pt x="3015996" y="0"/>
                  </a:lnTo>
                  <a:lnTo>
                    <a:pt x="2968891" y="2692"/>
                  </a:lnTo>
                  <a:lnTo>
                    <a:pt x="2923400" y="10528"/>
                  </a:lnTo>
                  <a:lnTo>
                    <a:pt x="2879801" y="23241"/>
                  </a:lnTo>
                  <a:lnTo>
                    <a:pt x="2838399" y="40513"/>
                  </a:lnTo>
                  <a:lnTo>
                    <a:pt x="2799499" y="62052"/>
                  </a:lnTo>
                  <a:lnTo>
                    <a:pt x="2763405" y="87566"/>
                  </a:lnTo>
                  <a:lnTo>
                    <a:pt x="2730436" y="116738"/>
                  </a:lnTo>
                  <a:lnTo>
                    <a:pt x="2700858" y="149275"/>
                  </a:lnTo>
                  <a:lnTo>
                    <a:pt x="2675013" y="184886"/>
                  </a:lnTo>
                  <a:lnTo>
                    <a:pt x="2653182" y="223278"/>
                  </a:lnTo>
                  <a:lnTo>
                    <a:pt x="2635681" y="264134"/>
                  </a:lnTo>
                  <a:lnTo>
                    <a:pt x="2622804" y="307162"/>
                  </a:lnTo>
                  <a:lnTo>
                    <a:pt x="2614841" y="352056"/>
                  </a:lnTo>
                  <a:lnTo>
                    <a:pt x="2612136" y="398526"/>
                  </a:lnTo>
                  <a:lnTo>
                    <a:pt x="2614841" y="445008"/>
                  </a:lnTo>
                  <a:lnTo>
                    <a:pt x="2622791" y="489902"/>
                  </a:lnTo>
                  <a:lnTo>
                    <a:pt x="2635681" y="532930"/>
                  </a:lnTo>
                  <a:lnTo>
                    <a:pt x="2653182" y="573786"/>
                  </a:lnTo>
                  <a:lnTo>
                    <a:pt x="2675013" y="612178"/>
                  </a:lnTo>
                  <a:lnTo>
                    <a:pt x="2700858" y="647788"/>
                  </a:lnTo>
                  <a:lnTo>
                    <a:pt x="2730423" y="680326"/>
                  </a:lnTo>
                  <a:lnTo>
                    <a:pt x="2763405" y="709498"/>
                  </a:lnTo>
                  <a:lnTo>
                    <a:pt x="2799499" y="735012"/>
                  </a:lnTo>
                  <a:lnTo>
                    <a:pt x="2838399" y="756551"/>
                  </a:lnTo>
                  <a:lnTo>
                    <a:pt x="2879801" y="773823"/>
                  </a:lnTo>
                  <a:lnTo>
                    <a:pt x="2923400" y="786536"/>
                  </a:lnTo>
                  <a:lnTo>
                    <a:pt x="2968891" y="794372"/>
                  </a:lnTo>
                  <a:lnTo>
                    <a:pt x="3015996" y="797052"/>
                  </a:lnTo>
                  <a:lnTo>
                    <a:pt x="3063087" y="794372"/>
                  </a:lnTo>
                  <a:lnTo>
                    <a:pt x="3108579" y="786536"/>
                  </a:lnTo>
                  <a:lnTo>
                    <a:pt x="3152178" y="773823"/>
                  </a:lnTo>
                  <a:lnTo>
                    <a:pt x="3193580" y="756551"/>
                  </a:lnTo>
                  <a:lnTo>
                    <a:pt x="3232480" y="735012"/>
                  </a:lnTo>
                  <a:lnTo>
                    <a:pt x="3268573" y="709498"/>
                  </a:lnTo>
                  <a:lnTo>
                    <a:pt x="3301555" y="680326"/>
                  </a:lnTo>
                  <a:lnTo>
                    <a:pt x="3331121" y="647788"/>
                  </a:lnTo>
                  <a:lnTo>
                    <a:pt x="3356965" y="612178"/>
                  </a:lnTo>
                  <a:lnTo>
                    <a:pt x="3378797" y="573786"/>
                  </a:lnTo>
                  <a:lnTo>
                    <a:pt x="3396297" y="532930"/>
                  </a:lnTo>
                  <a:lnTo>
                    <a:pt x="3409188" y="489902"/>
                  </a:lnTo>
                  <a:lnTo>
                    <a:pt x="3417138" y="445008"/>
                  </a:lnTo>
                  <a:lnTo>
                    <a:pt x="3419856" y="39852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35951" y="4000500"/>
              <a:ext cx="807720" cy="797560"/>
            </a:xfrm>
            <a:custGeom>
              <a:avLst/>
              <a:gdLst/>
              <a:ahLst/>
              <a:cxnLst/>
              <a:rect l="l" t="t" r="r" b="b"/>
              <a:pathLst>
                <a:path w="807720" h="797560">
                  <a:moveTo>
                    <a:pt x="0" y="398525"/>
                  </a:moveTo>
                  <a:lnTo>
                    <a:pt x="2717" y="352051"/>
                  </a:lnTo>
                  <a:lnTo>
                    <a:pt x="10668" y="307150"/>
                  </a:lnTo>
                  <a:lnTo>
                    <a:pt x="23548" y="264123"/>
                  </a:lnTo>
                  <a:lnTo>
                    <a:pt x="41054" y="223268"/>
                  </a:lnTo>
                  <a:lnTo>
                    <a:pt x="62884" y="184884"/>
                  </a:lnTo>
                  <a:lnTo>
                    <a:pt x="88734" y="149272"/>
                  </a:lnTo>
                  <a:lnTo>
                    <a:pt x="118300" y="116728"/>
                  </a:lnTo>
                  <a:lnTo>
                    <a:pt x="151280" y="87554"/>
                  </a:lnTo>
                  <a:lnTo>
                    <a:pt x="187370" y="62047"/>
                  </a:lnTo>
                  <a:lnTo>
                    <a:pt x="226267" y="40508"/>
                  </a:lnTo>
                  <a:lnTo>
                    <a:pt x="267668" y="23234"/>
                  </a:lnTo>
                  <a:lnTo>
                    <a:pt x="311269" y="10525"/>
                  </a:lnTo>
                  <a:lnTo>
                    <a:pt x="356767" y="2681"/>
                  </a:lnTo>
                  <a:lnTo>
                    <a:pt x="403859" y="0"/>
                  </a:lnTo>
                  <a:lnTo>
                    <a:pt x="450952" y="2681"/>
                  </a:lnTo>
                  <a:lnTo>
                    <a:pt x="496450" y="10525"/>
                  </a:lnTo>
                  <a:lnTo>
                    <a:pt x="540051" y="23234"/>
                  </a:lnTo>
                  <a:lnTo>
                    <a:pt x="581452" y="40508"/>
                  </a:lnTo>
                  <a:lnTo>
                    <a:pt x="620349" y="62047"/>
                  </a:lnTo>
                  <a:lnTo>
                    <a:pt x="656439" y="87554"/>
                  </a:lnTo>
                  <a:lnTo>
                    <a:pt x="689419" y="116728"/>
                  </a:lnTo>
                  <a:lnTo>
                    <a:pt x="718985" y="149272"/>
                  </a:lnTo>
                  <a:lnTo>
                    <a:pt x="744835" y="184884"/>
                  </a:lnTo>
                  <a:lnTo>
                    <a:pt x="766665" y="223268"/>
                  </a:lnTo>
                  <a:lnTo>
                    <a:pt x="784171" y="264123"/>
                  </a:lnTo>
                  <a:lnTo>
                    <a:pt x="797051" y="307150"/>
                  </a:lnTo>
                  <a:lnTo>
                    <a:pt x="805002" y="352051"/>
                  </a:lnTo>
                  <a:lnTo>
                    <a:pt x="807720" y="398525"/>
                  </a:lnTo>
                  <a:lnTo>
                    <a:pt x="805002" y="445000"/>
                  </a:lnTo>
                  <a:lnTo>
                    <a:pt x="797051" y="489901"/>
                  </a:lnTo>
                  <a:lnTo>
                    <a:pt x="784171" y="532928"/>
                  </a:lnTo>
                  <a:lnTo>
                    <a:pt x="766665" y="573783"/>
                  </a:lnTo>
                  <a:lnTo>
                    <a:pt x="744835" y="612167"/>
                  </a:lnTo>
                  <a:lnTo>
                    <a:pt x="718985" y="647779"/>
                  </a:lnTo>
                  <a:lnTo>
                    <a:pt x="689419" y="680323"/>
                  </a:lnTo>
                  <a:lnTo>
                    <a:pt x="656439" y="709497"/>
                  </a:lnTo>
                  <a:lnTo>
                    <a:pt x="620349" y="735004"/>
                  </a:lnTo>
                  <a:lnTo>
                    <a:pt x="581452" y="756543"/>
                  </a:lnTo>
                  <a:lnTo>
                    <a:pt x="540051" y="773817"/>
                  </a:lnTo>
                  <a:lnTo>
                    <a:pt x="496450" y="786526"/>
                  </a:lnTo>
                  <a:lnTo>
                    <a:pt x="450952" y="794370"/>
                  </a:lnTo>
                  <a:lnTo>
                    <a:pt x="403859" y="797051"/>
                  </a:lnTo>
                  <a:lnTo>
                    <a:pt x="356767" y="794370"/>
                  </a:lnTo>
                  <a:lnTo>
                    <a:pt x="311269" y="786526"/>
                  </a:lnTo>
                  <a:lnTo>
                    <a:pt x="267668" y="773817"/>
                  </a:lnTo>
                  <a:lnTo>
                    <a:pt x="226267" y="756543"/>
                  </a:lnTo>
                  <a:lnTo>
                    <a:pt x="187370" y="735004"/>
                  </a:lnTo>
                  <a:lnTo>
                    <a:pt x="151280" y="709497"/>
                  </a:lnTo>
                  <a:lnTo>
                    <a:pt x="118300" y="680323"/>
                  </a:lnTo>
                  <a:lnTo>
                    <a:pt x="88734" y="647779"/>
                  </a:lnTo>
                  <a:lnTo>
                    <a:pt x="62884" y="612167"/>
                  </a:lnTo>
                  <a:lnTo>
                    <a:pt x="41054" y="573783"/>
                  </a:lnTo>
                  <a:lnTo>
                    <a:pt x="23548" y="532928"/>
                  </a:lnTo>
                  <a:lnTo>
                    <a:pt x="10667" y="489901"/>
                  </a:lnTo>
                  <a:lnTo>
                    <a:pt x="2717" y="445000"/>
                  </a:lnTo>
                  <a:lnTo>
                    <a:pt x="0" y="398525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11546" y="4274946"/>
            <a:ext cx="2247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  <a:tab pos="2023745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27701" y="2866389"/>
            <a:ext cx="2413635" cy="2378710"/>
            <a:chOff x="5227701" y="2866389"/>
            <a:chExt cx="2413635" cy="2378710"/>
          </a:xfrm>
        </p:grpSpPr>
        <p:sp>
          <p:nvSpPr>
            <p:cNvPr id="15" name="object 15"/>
            <p:cNvSpPr/>
            <p:nvPr/>
          </p:nvSpPr>
          <p:spPr>
            <a:xfrm>
              <a:off x="5227701" y="2872739"/>
              <a:ext cx="2413635" cy="2372360"/>
            </a:xfrm>
            <a:custGeom>
              <a:avLst/>
              <a:gdLst/>
              <a:ahLst/>
              <a:cxnLst/>
              <a:rect l="l" t="t" r="r" b="b"/>
              <a:pathLst>
                <a:path w="2413634" h="2372360">
                  <a:moveTo>
                    <a:pt x="1381887" y="399288"/>
                  </a:moveTo>
                  <a:lnTo>
                    <a:pt x="1379169" y="352742"/>
                  </a:lnTo>
                  <a:lnTo>
                    <a:pt x="1371219" y="307759"/>
                  </a:lnTo>
                  <a:lnTo>
                    <a:pt x="1358328" y="264655"/>
                  </a:lnTo>
                  <a:lnTo>
                    <a:pt x="1340827" y="223723"/>
                  </a:lnTo>
                  <a:lnTo>
                    <a:pt x="1318996" y="185267"/>
                  </a:lnTo>
                  <a:lnTo>
                    <a:pt x="1293152" y="149580"/>
                  </a:lnTo>
                  <a:lnTo>
                    <a:pt x="1263586" y="116967"/>
                  </a:lnTo>
                  <a:lnTo>
                    <a:pt x="1230604" y="87744"/>
                  </a:lnTo>
                  <a:lnTo>
                    <a:pt x="1194511" y="62179"/>
                  </a:lnTo>
                  <a:lnTo>
                    <a:pt x="1155611" y="40601"/>
                  </a:lnTo>
                  <a:lnTo>
                    <a:pt x="1114209" y="23291"/>
                  </a:lnTo>
                  <a:lnTo>
                    <a:pt x="1070610" y="10553"/>
                  </a:lnTo>
                  <a:lnTo>
                    <a:pt x="1025118" y="2692"/>
                  </a:lnTo>
                  <a:lnTo>
                    <a:pt x="978027" y="0"/>
                  </a:lnTo>
                  <a:lnTo>
                    <a:pt x="930922" y="2692"/>
                  </a:lnTo>
                  <a:lnTo>
                    <a:pt x="885431" y="10553"/>
                  </a:lnTo>
                  <a:lnTo>
                    <a:pt x="841832" y="23291"/>
                  </a:lnTo>
                  <a:lnTo>
                    <a:pt x="800430" y="40601"/>
                  </a:lnTo>
                  <a:lnTo>
                    <a:pt x="761530" y="62179"/>
                  </a:lnTo>
                  <a:lnTo>
                    <a:pt x="725436" y="87744"/>
                  </a:lnTo>
                  <a:lnTo>
                    <a:pt x="692454" y="116967"/>
                  </a:lnTo>
                  <a:lnTo>
                    <a:pt x="662889" y="149580"/>
                  </a:lnTo>
                  <a:lnTo>
                    <a:pt x="637044" y="185267"/>
                  </a:lnTo>
                  <a:lnTo>
                    <a:pt x="615213" y="223723"/>
                  </a:lnTo>
                  <a:lnTo>
                    <a:pt x="597712" y="264655"/>
                  </a:lnTo>
                  <a:lnTo>
                    <a:pt x="584822" y="307759"/>
                  </a:lnTo>
                  <a:lnTo>
                    <a:pt x="576872" y="352742"/>
                  </a:lnTo>
                  <a:lnTo>
                    <a:pt x="574167" y="399288"/>
                  </a:lnTo>
                  <a:lnTo>
                    <a:pt x="576872" y="445846"/>
                  </a:lnTo>
                  <a:lnTo>
                    <a:pt x="584835" y="490829"/>
                  </a:lnTo>
                  <a:lnTo>
                    <a:pt x="597712" y="533933"/>
                  </a:lnTo>
                  <a:lnTo>
                    <a:pt x="615213" y="574865"/>
                  </a:lnTo>
                  <a:lnTo>
                    <a:pt x="637044" y="613321"/>
                  </a:lnTo>
                  <a:lnTo>
                    <a:pt x="662889" y="649008"/>
                  </a:lnTo>
                  <a:lnTo>
                    <a:pt x="692467" y="681609"/>
                  </a:lnTo>
                  <a:lnTo>
                    <a:pt x="725436" y="710844"/>
                  </a:lnTo>
                  <a:lnTo>
                    <a:pt x="761530" y="736409"/>
                  </a:lnTo>
                  <a:lnTo>
                    <a:pt x="800430" y="757986"/>
                  </a:lnTo>
                  <a:lnTo>
                    <a:pt x="841832" y="775296"/>
                  </a:lnTo>
                  <a:lnTo>
                    <a:pt x="885431" y="788035"/>
                  </a:lnTo>
                  <a:lnTo>
                    <a:pt x="930922" y="795896"/>
                  </a:lnTo>
                  <a:lnTo>
                    <a:pt x="978027" y="798576"/>
                  </a:lnTo>
                  <a:lnTo>
                    <a:pt x="1025118" y="795896"/>
                  </a:lnTo>
                  <a:lnTo>
                    <a:pt x="1070610" y="788035"/>
                  </a:lnTo>
                  <a:lnTo>
                    <a:pt x="1114209" y="775296"/>
                  </a:lnTo>
                  <a:lnTo>
                    <a:pt x="1155611" y="757986"/>
                  </a:lnTo>
                  <a:lnTo>
                    <a:pt x="1194511" y="736409"/>
                  </a:lnTo>
                  <a:lnTo>
                    <a:pt x="1230604" y="710844"/>
                  </a:lnTo>
                  <a:lnTo>
                    <a:pt x="1263586" y="681609"/>
                  </a:lnTo>
                  <a:lnTo>
                    <a:pt x="1293152" y="649008"/>
                  </a:lnTo>
                  <a:lnTo>
                    <a:pt x="1318996" y="613321"/>
                  </a:lnTo>
                  <a:lnTo>
                    <a:pt x="1340827" y="574865"/>
                  </a:lnTo>
                  <a:lnTo>
                    <a:pt x="1358328" y="533933"/>
                  </a:lnTo>
                  <a:lnTo>
                    <a:pt x="1371219" y="490829"/>
                  </a:lnTo>
                  <a:lnTo>
                    <a:pt x="1379169" y="445846"/>
                  </a:lnTo>
                  <a:lnTo>
                    <a:pt x="1381887" y="399288"/>
                  </a:lnTo>
                  <a:close/>
                </a:path>
                <a:path w="2413634" h="2372360">
                  <a:moveTo>
                    <a:pt x="2413127" y="1924812"/>
                  </a:moveTo>
                  <a:lnTo>
                    <a:pt x="2331339" y="1901063"/>
                  </a:lnTo>
                  <a:lnTo>
                    <a:pt x="2333345" y="1912086"/>
                  </a:lnTo>
                  <a:lnTo>
                    <a:pt x="2328037" y="1911223"/>
                  </a:lnTo>
                  <a:lnTo>
                    <a:pt x="2334730" y="1932762"/>
                  </a:lnTo>
                  <a:lnTo>
                    <a:pt x="0" y="2359914"/>
                  </a:lnTo>
                  <a:lnTo>
                    <a:pt x="2286" y="2372360"/>
                  </a:lnTo>
                  <a:lnTo>
                    <a:pt x="2309050" y="1950326"/>
                  </a:lnTo>
                  <a:lnTo>
                    <a:pt x="997458" y="2360041"/>
                  </a:lnTo>
                  <a:lnTo>
                    <a:pt x="1001268" y="2372233"/>
                  </a:lnTo>
                  <a:lnTo>
                    <a:pt x="2340953" y="1953704"/>
                  </a:lnTo>
                  <a:lnTo>
                    <a:pt x="2343988" y="1970239"/>
                  </a:lnTo>
                  <a:lnTo>
                    <a:pt x="2328799" y="1975485"/>
                  </a:lnTo>
                  <a:lnTo>
                    <a:pt x="2351379" y="1997659"/>
                  </a:lnTo>
                  <a:lnTo>
                    <a:pt x="1994535" y="2361946"/>
                  </a:lnTo>
                  <a:lnTo>
                    <a:pt x="2003679" y="2370836"/>
                  </a:lnTo>
                  <a:lnTo>
                    <a:pt x="2360485" y="2006600"/>
                  </a:lnTo>
                  <a:lnTo>
                    <a:pt x="2383155" y="2028825"/>
                  </a:lnTo>
                  <a:lnTo>
                    <a:pt x="2396121" y="1988566"/>
                  </a:lnTo>
                  <a:lnTo>
                    <a:pt x="2409317" y="1947672"/>
                  </a:lnTo>
                  <a:lnTo>
                    <a:pt x="2376513" y="1959013"/>
                  </a:lnTo>
                  <a:lnTo>
                    <a:pt x="2398750" y="1937639"/>
                  </a:lnTo>
                  <a:lnTo>
                    <a:pt x="2408453" y="1928317"/>
                  </a:lnTo>
                  <a:lnTo>
                    <a:pt x="2413127" y="192481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01868" y="2872739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0" y="399288"/>
                  </a:moveTo>
                  <a:lnTo>
                    <a:pt x="2717" y="352731"/>
                  </a:lnTo>
                  <a:lnTo>
                    <a:pt x="10667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60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2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2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60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9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8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07708" y="2872739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403860" y="0"/>
                  </a:moveTo>
                  <a:lnTo>
                    <a:pt x="356767" y="2686"/>
                  </a:lnTo>
                  <a:lnTo>
                    <a:pt x="311269" y="10548"/>
                  </a:lnTo>
                  <a:lnTo>
                    <a:pt x="267668" y="23283"/>
                  </a:lnTo>
                  <a:lnTo>
                    <a:pt x="226267" y="40592"/>
                  </a:lnTo>
                  <a:lnTo>
                    <a:pt x="187370" y="62176"/>
                  </a:lnTo>
                  <a:lnTo>
                    <a:pt x="151280" y="87734"/>
                  </a:lnTo>
                  <a:lnTo>
                    <a:pt x="118300" y="116966"/>
                  </a:lnTo>
                  <a:lnTo>
                    <a:pt x="88734" y="149574"/>
                  </a:lnTo>
                  <a:lnTo>
                    <a:pt x="62884" y="185255"/>
                  </a:lnTo>
                  <a:lnTo>
                    <a:pt x="41054" y="223712"/>
                  </a:lnTo>
                  <a:lnTo>
                    <a:pt x="23548" y="264643"/>
                  </a:lnTo>
                  <a:lnTo>
                    <a:pt x="10668" y="307750"/>
                  </a:lnTo>
                  <a:lnTo>
                    <a:pt x="2717" y="352731"/>
                  </a:lnTo>
                  <a:lnTo>
                    <a:pt x="0" y="399288"/>
                  </a:lnTo>
                  <a:lnTo>
                    <a:pt x="2717" y="445844"/>
                  </a:lnTo>
                  <a:lnTo>
                    <a:pt x="10668" y="490825"/>
                  </a:lnTo>
                  <a:lnTo>
                    <a:pt x="23548" y="533932"/>
                  </a:lnTo>
                  <a:lnTo>
                    <a:pt x="41054" y="574863"/>
                  </a:lnTo>
                  <a:lnTo>
                    <a:pt x="62884" y="613320"/>
                  </a:lnTo>
                  <a:lnTo>
                    <a:pt x="88734" y="649001"/>
                  </a:lnTo>
                  <a:lnTo>
                    <a:pt x="118300" y="681609"/>
                  </a:lnTo>
                  <a:lnTo>
                    <a:pt x="151280" y="710841"/>
                  </a:lnTo>
                  <a:lnTo>
                    <a:pt x="187370" y="736399"/>
                  </a:lnTo>
                  <a:lnTo>
                    <a:pt x="226267" y="757983"/>
                  </a:lnTo>
                  <a:lnTo>
                    <a:pt x="267668" y="775292"/>
                  </a:lnTo>
                  <a:lnTo>
                    <a:pt x="311269" y="788027"/>
                  </a:lnTo>
                  <a:lnTo>
                    <a:pt x="356767" y="795889"/>
                  </a:lnTo>
                  <a:lnTo>
                    <a:pt x="403860" y="798576"/>
                  </a:lnTo>
                  <a:lnTo>
                    <a:pt x="450952" y="795889"/>
                  </a:lnTo>
                  <a:lnTo>
                    <a:pt x="496450" y="788027"/>
                  </a:lnTo>
                  <a:lnTo>
                    <a:pt x="540051" y="775292"/>
                  </a:lnTo>
                  <a:lnTo>
                    <a:pt x="581452" y="757983"/>
                  </a:lnTo>
                  <a:lnTo>
                    <a:pt x="620349" y="736399"/>
                  </a:lnTo>
                  <a:lnTo>
                    <a:pt x="656439" y="710841"/>
                  </a:lnTo>
                  <a:lnTo>
                    <a:pt x="689419" y="681609"/>
                  </a:lnTo>
                  <a:lnTo>
                    <a:pt x="718985" y="649001"/>
                  </a:lnTo>
                  <a:lnTo>
                    <a:pt x="744835" y="613320"/>
                  </a:lnTo>
                  <a:lnTo>
                    <a:pt x="766665" y="574863"/>
                  </a:lnTo>
                  <a:lnTo>
                    <a:pt x="784171" y="533932"/>
                  </a:lnTo>
                  <a:lnTo>
                    <a:pt x="797051" y="490825"/>
                  </a:lnTo>
                  <a:lnTo>
                    <a:pt x="805002" y="445844"/>
                  </a:lnTo>
                  <a:lnTo>
                    <a:pt x="807720" y="399288"/>
                  </a:lnTo>
                  <a:lnTo>
                    <a:pt x="805002" y="352731"/>
                  </a:lnTo>
                  <a:lnTo>
                    <a:pt x="797052" y="307750"/>
                  </a:lnTo>
                  <a:lnTo>
                    <a:pt x="784171" y="264643"/>
                  </a:lnTo>
                  <a:lnTo>
                    <a:pt x="766665" y="223712"/>
                  </a:lnTo>
                  <a:lnTo>
                    <a:pt x="744835" y="185255"/>
                  </a:lnTo>
                  <a:lnTo>
                    <a:pt x="718985" y="149574"/>
                  </a:lnTo>
                  <a:lnTo>
                    <a:pt x="689419" y="116967"/>
                  </a:lnTo>
                  <a:lnTo>
                    <a:pt x="656439" y="87734"/>
                  </a:lnTo>
                  <a:lnTo>
                    <a:pt x="620349" y="62176"/>
                  </a:lnTo>
                  <a:lnTo>
                    <a:pt x="581452" y="40592"/>
                  </a:lnTo>
                  <a:lnTo>
                    <a:pt x="540051" y="23283"/>
                  </a:lnTo>
                  <a:lnTo>
                    <a:pt x="496450" y="10548"/>
                  </a:lnTo>
                  <a:lnTo>
                    <a:pt x="450952" y="2686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07708" y="2872739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0" y="399288"/>
                  </a:moveTo>
                  <a:lnTo>
                    <a:pt x="2717" y="352731"/>
                  </a:lnTo>
                  <a:lnTo>
                    <a:pt x="10668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60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2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1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60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9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8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88760" y="2956686"/>
            <a:ext cx="1241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89678" y="2881629"/>
            <a:ext cx="820419" cy="811530"/>
            <a:chOff x="4789678" y="2881629"/>
            <a:chExt cx="820419" cy="811530"/>
          </a:xfrm>
        </p:grpSpPr>
        <p:sp>
          <p:nvSpPr>
            <p:cNvPr id="21" name="object 21"/>
            <p:cNvSpPr/>
            <p:nvPr/>
          </p:nvSpPr>
          <p:spPr>
            <a:xfrm>
              <a:off x="4796028" y="2887979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403860" y="0"/>
                  </a:moveTo>
                  <a:lnTo>
                    <a:pt x="356767" y="2686"/>
                  </a:lnTo>
                  <a:lnTo>
                    <a:pt x="311269" y="10548"/>
                  </a:lnTo>
                  <a:lnTo>
                    <a:pt x="267668" y="23283"/>
                  </a:lnTo>
                  <a:lnTo>
                    <a:pt x="226267" y="40592"/>
                  </a:lnTo>
                  <a:lnTo>
                    <a:pt x="187370" y="62176"/>
                  </a:lnTo>
                  <a:lnTo>
                    <a:pt x="151280" y="87734"/>
                  </a:lnTo>
                  <a:lnTo>
                    <a:pt x="118300" y="116967"/>
                  </a:lnTo>
                  <a:lnTo>
                    <a:pt x="88734" y="149574"/>
                  </a:lnTo>
                  <a:lnTo>
                    <a:pt x="62884" y="185255"/>
                  </a:lnTo>
                  <a:lnTo>
                    <a:pt x="41054" y="223712"/>
                  </a:lnTo>
                  <a:lnTo>
                    <a:pt x="23548" y="264643"/>
                  </a:lnTo>
                  <a:lnTo>
                    <a:pt x="10667" y="307750"/>
                  </a:lnTo>
                  <a:lnTo>
                    <a:pt x="2717" y="352731"/>
                  </a:lnTo>
                  <a:lnTo>
                    <a:pt x="0" y="399288"/>
                  </a:lnTo>
                  <a:lnTo>
                    <a:pt x="2717" y="445844"/>
                  </a:lnTo>
                  <a:lnTo>
                    <a:pt x="10668" y="490825"/>
                  </a:lnTo>
                  <a:lnTo>
                    <a:pt x="23548" y="533932"/>
                  </a:lnTo>
                  <a:lnTo>
                    <a:pt x="41054" y="574863"/>
                  </a:lnTo>
                  <a:lnTo>
                    <a:pt x="62884" y="613320"/>
                  </a:lnTo>
                  <a:lnTo>
                    <a:pt x="88734" y="649001"/>
                  </a:lnTo>
                  <a:lnTo>
                    <a:pt x="118300" y="681609"/>
                  </a:lnTo>
                  <a:lnTo>
                    <a:pt x="151280" y="710841"/>
                  </a:lnTo>
                  <a:lnTo>
                    <a:pt x="187370" y="736399"/>
                  </a:lnTo>
                  <a:lnTo>
                    <a:pt x="226267" y="757983"/>
                  </a:lnTo>
                  <a:lnTo>
                    <a:pt x="267668" y="775292"/>
                  </a:lnTo>
                  <a:lnTo>
                    <a:pt x="311269" y="788027"/>
                  </a:lnTo>
                  <a:lnTo>
                    <a:pt x="356767" y="795889"/>
                  </a:lnTo>
                  <a:lnTo>
                    <a:pt x="403860" y="798576"/>
                  </a:lnTo>
                  <a:lnTo>
                    <a:pt x="450952" y="795889"/>
                  </a:lnTo>
                  <a:lnTo>
                    <a:pt x="496450" y="788027"/>
                  </a:lnTo>
                  <a:lnTo>
                    <a:pt x="540051" y="775292"/>
                  </a:lnTo>
                  <a:lnTo>
                    <a:pt x="581452" y="757983"/>
                  </a:lnTo>
                  <a:lnTo>
                    <a:pt x="620349" y="736399"/>
                  </a:lnTo>
                  <a:lnTo>
                    <a:pt x="656439" y="710841"/>
                  </a:lnTo>
                  <a:lnTo>
                    <a:pt x="689419" y="681609"/>
                  </a:lnTo>
                  <a:lnTo>
                    <a:pt x="718985" y="649001"/>
                  </a:lnTo>
                  <a:lnTo>
                    <a:pt x="744835" y="613320"/>
                  </a:lnTo>
                  <a:lnTo>
                    <a:pt x="766665" y="574863"/>
                  </a:lnTo>
                  <a:lnTo>
                    <a:pt x="784171" y="533932"/>
                  </a:lnTo>
                  <a:lnTo>
                    <a:pt x="797052" y="490825"/>
                  </a:lnTo>
                  <a:lnTo>
                    <a:pt x="805002" y="445844"/>
                  </a:lnTo>
                  <a:lnTo>
                    <a:pt x="807720" y="399288"/>
                  </a:lnTo>
                  <a:lnTo>
                    <a:pt x="805002" y="352731"/>
                  </a:lnTo>
                  <a:lnTo>
                    <a:pt x="797051" y="307750"/>
                  </a:lnTo>
                  <a:lnTo>
                    <a:pt x="784171" y="264643"/>
                  </a:lnTo>
                  <a:lnTo>
                    <a:pt x="766665" y="223712"/>
                  </a:lnTo>
                  <a:lnTo>
                    <a:pt x="744835" y="185255"/>
                  </a:lnTo>
                  <a:lnTo>
                    <a:pt x="718985" y="149574"/>
                  </a:lnTo>
                  <a:lnTo>
                    <a:pt x="689419" y="116967"/>
                  </a:lnTo>
                  <a:lnTo>
                    <a:pt x="656439" y="87734"/>
                  </a:lnTo>
                  <a:lnTo>
                    <a:pt x="620349" y="62176"/>
                  </a:lnTo>
                  <a:lnTo>
                    <a:pt x="581452" y="40592"/>
                  </a:lnTo>
                  <a:lnTo>
                    <a:pt x="540051" y="23283"/>
                  </a:lnTo>
                  <a:lnTo>
                    <a:pt x="496450" y="10548"/>
                  </a:lnTo>
                  <a:lnTo>
                    <a:pt x="450952" y="2686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96028" y="2887979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0" y="399288"/>
                  </a:moveTo>
                  <a:lnTo>
                    <a:pt x="2717" y="352731"/>
                  </a:lnTo>
                  <a:lnTo>
                    <a:pt x="10667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7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60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1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2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60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9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8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82921" y="2971546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37951" y="2194305"/>
            <a:ext cx="3376929" cy="2160270"/>
            <a:chOff x="4437951" y="2194305"/>
            <a:chExt cx="3376929" cy="2160270"/>
          </a:xfrm>
        </p:grpSpPr>
        <p:sp>
          <p:nvSpPr>
            <p:cNvPr id="25" name="object 25"/>
            <p:cNvSpPr/>
            <p:nvPr/>
          </p:nvSpPr>
          <p:spPr>
            <a:xfrm>
              <a:off x="4620641" y="2555747"/>
              <a:ext cx="3023235" cy="1474470"/>
            </a:xfrm>
            <a:custGeom>
              <a:avLst/>
              <a:gdLst/>
              <a:ahLst/>
              <a:cxnLst/>
              <a:rect l="l" t="t" r="r" b="b"/>
              <a:pathLst>
                <a:path w="3023234" h="1474470">
                  <a:moveTo>
                    <a:pt x="617347" y="91440"/>
                  </a:moveTo>
                  <a:lnTo>
                    <a:pt x="610997" y="78740"/>
                  </a:lnTo>
                  <a:lnTo>
                    <a:pt x="579247" y="15240"/>
                  </a:lnTo>
                  <a:lnTo>
                    <a:pt x="541147" y="91440"/>
                  </a:lnTo>
                  <a:lnTo>
                    <a:pt x="572897" y="91440"/>
                  </a:lnTo>
                  <a:lnTo>
                    <a:pt x="572897" y="331597"/>
                  </a:lnTo>
                  <a:lnTo>
                    <a:pt x="585597" y="331597"/>
                  </a:lnTo>
                  <a:lnTo>
                    <a:pt x="585597" y="91440"/>
                  </a:lnTo>
                  <a:lnTo>
                    <a:pt x="617347" y="91440"/>
                  </a:lnTo>
                  <a:close/>
                </a:path>
                <a:path w="3023234" h="1474470">
                  <a:moveTo>
                    <a:pt x="1652143" y="76200"/>
                  </a:moveTo>
                  <a:lnTo>
                    <a:pt x="1645793" y="63500"/>
                  </a:lnTo>
                  <a:lnTo>
                    <a:pt x="1614043" y="0"/>
                  </a:lnTo>
                  <a:lnTo>
                    <a:pt x="1575943" y="76200"/>
                  </a:lnTo>
                  <a:lnTo>
                    <a:pt x="1607693" y="76200"/>
                  </a:lnTo>
                  <a:lnTo>
                    <a:pt x="1607693" y="316357"/>
                  </a:lnTo>
                  <a:lnTo>
                    <a:pt x="1620393" y="316357"/>
                  </a:lnTo>
                  <a:lnTo>
                    <a:pt x="1620393" y="76200"/>
                  </a:lnTo>
                  <a:lnTo>
                    <a:pt x="1652143" y="76200"/>
                  </a:lnTo>
                  <a:close/>
                </a:path>
                <a:path w="3023234" h="1474470">
                  <a:moveTo>
                    <a:pt x="2629027" y="76200"/>
                  </a:moveTo>
                  <a:lnTo>
                    <a:pt x="2622677" y="63500"/>
                  </a:lnTo>
                  <a:lnTo>
                    <a:pt x="2590927" y="0"/>
                  </a:lnTo>
                  <a:lnTo>
                    <a:pt x="2552827" y="76200"/>
                  </a:lnTo>
                  <a:lnTo>
                    <a:pt x="2584577" y="76200"/>
                  </a:lnTo>
                  <a:lnTo>
                    <a:pt x="2584577" y="316357"/>
                  </a:lnTo>
                  <a:lnTo>
                    <a:pt x="2597277" y="316357"/>
                  </a:lnTo>
                  <a:lnTo>
                    <a:pt x="2597277" y="76200"/>
                  </a:lnTo>
                  <a:lnTo>
                    <a:pt x="2629027" y="76200"/>
                  </a:lnTo>
                  <a:close/>
                </a:path>
                <a:path w="3023234" h="1474470">
                  <a:moveTo>
                    <a:pt x="3023235" y="1440180"/>
                  </a:moveTo>
                  <a:lnTo>
                    <a:pt x="2992539" y="1416558"/>
                  </a:lnTo>
                  <a:lnTo>
                    <a:pt x="2992539" y="1432572"/>
                  </a:lnTo>
                  <a:lnTo>
                    <a:pt x="2892895" y="1409674"/>
                  </a:lnTo>
                  <a:lnTo>
                    <a:pt x="2892895" y="1422666"/>
                  </a:lnTo>
                  <a:lnTo>
                    <a:pt x="2224824" y="1336535"/>
                  </a:lnTo>
                  <a:lnTo>
                    <a:pt x="2307628" y="1288173"/>
                  </a:lnTo>
                  <a:lnTo>
                    <a:pt x="2892895" y="1422666"/>
                  </a:lnTo>
                  <a:lnTo>
                    <a:pt x="2892895" y="1409674"/>
                  </a:lnTo>
                  <a:lnTo>
                    <a:pt x="2323655" y="1278813"/>
                  </a:lnTo>
                  <a:lnTo>
                    <a:pt x="2521534" y="1163231"/>
                  </a:lnTo>
                  <a:lnTo>
                    <a:pt x="2521585" y="1163574"/>
                  </a:lnTo>
                  <a:lnTo>
                    <a:pt x="2522626" y="1162862"/>
                  </a:lnTo>
                  <a:lnTo>
                    <a:pt x="2523871" y="1168654"/>
                  </a:lnTo>
                  <a:lnTo>
                    <a:pt x="2530335" y="1163497"/>
                  </a:lnTo>
                  <a:lnTo>
                    <a:pt x="2544064" y="1186942"/>
                  </a:lnTo>
                  <a:lnTo>
                    <a:pt x="2573337" y="1142111"/>
                  </a:lnTo>
                  <a:lnTo>
                    <a:pt x="2589644" y="1117130"/>
                  </a:lnTo>
                  <a:lnTo>
                    <a:pt x="2591168" y="1116088"/>
                  </a:lnTo>
                  <a:lnTo>
                    <a:pt x="2628138" y="1192276"/>
                  </a:lnTo>
                  <a:lnTo>
                    <a:pt x="2647442" y="1167104"/>
                  </a:lnTo>
                  <a:lnTo>
                    <a:pt x="2992539" y="1432572"/>
                  </a:lnTo>
                  <a:lnTo>
                    <a:pt x="2992539" y="1416558"/>
                  </a:lnTo>
                  <a:lnTo>
                    <a:pt x="2655214" y="1156970"/>
                  </a:lnTo>
                  <a:lnTo>
                    <a:pt x="2661145" y="1149223"/>
                  </a:lnTo>
                  <a:lnTo>
                    <a:pt x="2674493" y="1131824"/>
                  </a:lnTo>
                  <a:lnTo>
                    <a:pt x="2591714" y="1115733"/>
                  </a:lnTo>
                  <a:lnTo>
                    <a:pt x="2591943" y="1115568"/>
                  </a:lnTo>
                  <a:lnTo>
                    <a:pt x="2519667" y="1090993"/>
                  </a:lnTo>
                  <a:lnTo>
                    <a:pt x="2519667" y="1149692"/>
                  </a:lnTo>
                  <a:lnTo>
                    <a:pt x="2305685" y="1274686"/>
                  </a:lnTo>
                  <a:lnTo>
                    <a:pt x="2289657" y="1271003"/>
                  </a:lnTo>
                  <a:lnTo>
                    <a:pt x="2289657" y="1284046"/>
                  </a:lnTo>
                  <a:lnTo>
                    <a:pt x="2204313" y="1333893"/>
                  </a:lnTo>
                  <a:lnTo>
                    <a:pt x="2186317" y="1331582"/>
                  </a:lnTo>
                  <a:lnTo>
                    <a:pt x="2186317" y="1344396"/>
                  </a:lnTo>
                  <a:lnTo>
                    <a:pt x="2013927" y="1445094"/>
                  </a:lnTo>
                  <a:lnTo>
                    <a:pt x="1987905" y="1424622"/>
                  </a:lnTo>
                  <a:lnTo>
                    <a:pt x="1987905" y="1440611"/>
                  </a:lnTo>
                  <a:lnTo>
                    <a:pt x="1553197" y="1343012"/>
                  </a:lnTo>
                  <a:lnTo>
                    <a:pt x="1787791" y="1293050"/>
                  </a:lnTo>
                  <a:lnTo>
                    <a:pt x="1802739" y="1294968"/>
                  </a:lnTo>
                  <a:lnTo>
                    <a:pt x="1987905" y="1440611"/>
                  </a:lnTo>
                  <a:lnTo>
                    <a:pt x="1987905" y="1424622"/>
                  </a:lnTo>
                  <a:lnTo>
                    <a:pt x="1827225" y="1298130"/>
                  </a:lnTo>
                  <a:lnTo>
                    <a:pt x="2186317" y="1344396"/>
                  </a:lnTo>
                  <a:lnTo>
                    <a:pt x="2186317" y="1331582"/>
                  </a:lnTo>
                  <a:lnTo>
                    <a:pt x="1825396" y="1285036"/>
                  </a:lnTo>
                  <a:lnTo>
                    <a:pt x="2068576" y="1233246"/>
                  </a:lnTo>
                  <a:lnTo>
                    <a:pt x="2289657" y="1284046"/>
                  </a:lnTo>
                  <a:lnTo>
                    <a:pt x="2289657" y="1271003"/>
                  </a:lnTo>
                  <a:lnTo>
                    <a:pt x="2098065" y="1226959"/>
                  </a:lnTo>
                  <a:lnTo>
                    <a:pt x="2515438" y="1138047"/>
                  </a:lnTo>
                  <a:lnTo>
                    <a:pt x="2518410" y="1143114"/>
                  </a:lnTo>
                  <a:lnTo>
                    <a:pt x="2519438" y="1147953"/>
                  </a:lnTo>
                  <a:lnTo>
                    <a:pt x="2519667" y="1149692"/>
                  </a:lnTo>
                  <a:lnTo>
                    <a:pt x="2519667" y="1090993"/>
                  </a:lnTo>
                  <a:lnTo>
                    <a:pt x="2511298" y="1088136"/>
                  </a:lnTo>
                  <a:lnTo>
                    <a:pt x="2512276" y="1095349"/>
                  </a:lnTo>
                  <a:lnTo>
                    <a:pt x="2507996" y="1094232"/>
                  </a:lnTo>
                  <a:lnTo>
                    <a:pt x="2513457" y="1119873"/>
                  </a:lnTo>
                  <a:lnTo>
                    <a:pt x="2419667" y="1132636"/>
                  </a:lnTo>
                  <a:lnTo>
                    <a:pt x="2419667" y="1145438"/>
                  </a:lnTo>
                  <a:lnTo>
                    <a:pt x="2068715" y="1220216"/>
                  </a:lnTo>
                  <a:lnTo>
                    <a:pt x="2039213" y="1213446"/>
                  </a:lnTo>
                  <a:lnTo>
                    <a:pt x="2039213" y="1226489"/>
                  </a:lnTo>
                  <a:lnTo>
                    <a:pt x="1800771" y="1277289"/>
                  </a:lnTo>
                  <a:lnTo>
                    <a:pt x="1783207" y="1263472"/>
                  </a:lnTo>
                  <a:lnTo>
                    <a:pt x="1783207" y="1279601"/>
                  </a:lnTo>
                  <a:lnTo>
                    <a:pt x="1749793" y="1275295"/>
                  </a:lnTo>
                  <a:lnTo>
                    <a:pt x="1749793" y="1288148"/>
                  </a:lnTo>
                  <a:lnTo>
                    <a:pt x="1523504" y="1336344"/>
                  </a:lnTo>
                  <a:lnTo>
                    <a:pt x="1493735" y="1329664"/>
                  </a:lnTo>
                  <a:lnTo>
                    <a:pt x="1493735" y="1342694"/>
                  </a:lnTo>
                  <a:lnTo>
                    <a:pt x="1044702" y="1438338"/>
                  </a:lnTo>
                  <a:lnTo>
                    <a:pt x="1280756" y="1300454"/>
                  </a:lnTo>
                  <a:lnTo>
                    <a:pt x="1296301" y="1298346"/>
                  </a:lnTo>
                  <a:lnTo>
                    <a:pt x="1493735" y="1342694"/>
                  </a:lnTo>
                  <a:lnTo>
                    <a:pt x="1493735" y="1329664"/>
                  </a:lnTo>
                  <a:lnTo>
                    <a:pt x="1332382" y="1293431"/>
                  </a:lnTo>
                  <a:lnTo>
                    <a:pt x="1555369" y="1263091"/>
                  </a:lnTo>
                  <a:lnTo>
                    <a:pt x="1749793" y="1288148"/>
                  </a:lnTo>
                  <a:lnTo>
                    <a:pt x="1749793" y="1275295"/>
                  </a:lnTo>
                  <a:lnTo>
                    <a:pt x="1603895" y="1256487"/>
                  </a:lnTo>
                  <a:lnTo>
                    <a:pt x="1731708" y="1239088"/>
                  </a:lnTo>
                  <a:lnTo>
                    <a:pt x="1783207" y="1279601"/>
                  </a:lnTo>
                  <a:lnTo>
                    <a:pt x="1783207" y="1263472"/>
                  </a:lnTo>
                  <a:lnTo>
                    <a:pt x="1749209" y="1236700"/>
                  </a:lnTo>
                  <a:lnTo>
                    <a:pt x="1959241" y="1208112"/>
                  </a:lnTo>
                  <a:lnTo>
                    <a:pt x="2039213" y="1226489"/>
                  </a:lnTo>
                  <a:lnTo>
                    <a:pt x="2039213" y="1213446"/>
                  </a:lnTo>
                  <a:lnTo>
                    <a:pt x="1994941" y="1203261"/>
                  </a:lnTo>
                  <a:lnTo>
                    <a:pt x="2419667" y="1145438"/>
                  </a:lnTo>
                  <a:lnTo>
                    <a:pt x="2419667" y="1132636"/>
                  </a:lnTo>
                  <a:lnTo>
                    <a:pt x="1959902" y="1195197"/>
                  </a:lnTo>
                  <a:lnTo>
                    <a:pt x="1924177" y="1186992"/>
                  </a:lnTo>
                  <a:lnTo>
                    <a:pt x="1924177" y="1200061"/>
                  </a:lnTo>
                  <a:lnTo>
                    <a:pt x="1735302" y="1225753"/>
                  </a:lnTo>
                  <a:lnTo>
                    <a:pt x="1717789" y="1211973"/>
                  </a:lnTo>
                  <a:lnTo>
                    <a:pt x="1717789" y="1228140"/>
                  </a:lnTo>
                  <a:lnTo>
                    <a:pt x="1555419" y="1250238"/>
                  </a:lnTo>
                  <a:lnTo>
                    <a:pt x="1506867" y="1243990"/>
                  </a:lnTo>
                  <a:lnTo>
                    <a:pt x="1506867" y="1256842"/>
                  </a:lnTo>
                  <a:lnTo>
                    <a:pt x="1309471" y="1283690"/>
                  </a:lnTo>
                  <a:lnTo>
                    <a:pt x="1382814" y="1240853"/>
                  </a:lnTo>
                  <a:lnTo>
                    <a:pt x="1506867" y="1256842"/>
                  </a:lnTo>
                  <a:lnTo>
                    <a:pt x="1506867" y="1243990"/>
                  </a:lnTo>
                  <a:lnTo>
                    <a:pt x="1400860" y="1230312"/>
                  </a:lnTo>
                  <a:lnTo>
                    <a:pt x="1518361" y="1161669"/>
                  </a:lnTo>
                  <a:lnTo>
                    <a:pt x="1520063" y="1169289"/>
                  </a:lnTo>
                  <a:lnTo>
                    <a:pt x="1525371" y="1164983"/>
                  </a:lnTo>
                  <a:lnTo>
                    <a:pt x="1538224" y="1186942"/>
                  </a:lnTo>
                  <a:lnTo>
                    <a:pt x="1567497" y="1142111"/>
                  </a:lnTo>
                  <a:lnTo>
                    <a:pt x="1583258" y="1117981"/>
                  </a:lnTo>
                  <a:lnTo>
                    <a:pt x="1585391" y="1116241"/>
                  </a:lnTo>
                  <a:lnTo>
                    <a:pt x="1621409" y="1192657"/>
                  </a:lnTo>
                  <a:lnTo>
                    <a:pt x="1641005" y="1167726"/>
                  </a:lnTo>
                  <a:lnTo>
                    <a:pt x="1717789" y="1228140"/>
                  </a:lnTo>
                  <a:lnTo>
                    <a:pt x="1717789" y="1211973"/>
                  </a:lnTo>
                  <a:lnTo>
                    <a:pt x="1652905" y="1160894"/>
                  </a:lnTo>
                  <a:lnTo>
                    <a:pt x="1655584" y="1149159"/>
                  </a:lnTo>
                  <a:lnTo>
                    <a:pt x="1662798" y="1139990"/>
                  </a:lnTo>
                  <a:lnTo>
                    <a:pt x="1924177" y="1200061"/>
                  </a:lnTo>
                  <a:lnTo>
                    <a:pt x="1924177" y="1186992"/>
                  </a:lnTo>
                  <a:lnTo>
                    <a:pt x="1660804" y="1126439"/>
                  </a:lnTo>
                  <a:lnTo>
                    <a:pt x="1661452" y="1123569"/>
                  </a:lnTo>
                  <a:lnTo>
                    <a:pt x="1667891" y="1095502"/>
                  </a:lnTo>
                  <a:lnTo>
                    <a:pt x="1585658" y="1115428"/>
                  </a:lnTo>
                  <a:lnTo>
                    <a:pt x="1515491" y="1097864"/>
                  </a:lnTo>
                  <a:lnTo>
                    <a:pt x="1515491" y="1148727"/>
                  </a:lnTo>
                  <a:lnTo>
                    <a:pt x="1380350" y="1227670"/>
                  </a:lnTo>
                  <a:lnTo>
                    <a:pt x="1362303" y="1225346"/>
                  </a:lnTo>
                  <a:lnTo>
                    <a:pt x="1362303" y="1238211"/>
                  </a:lnTo>
                  <a:lnTo>
                    <a:pt x="1285697" y="1282954"/>
                  </a:lnTo>
                  <a:lnTo>
                    <a:pt x="1260665" y="1277340"/>
                  </a:lnTo>
                  <a:lnTo>
                    <a:pt x="1260665" y="1290332"/>
                  </a:lnTo>
                  <a:lnTo>
                    <a:pt x="1248105" y="1292047"/>
                  </a:lnTo>
                  <a:lnTo>
                    <a:pt x="1248105" y="1304899"/>
                  </a:lnTo>
                  <a:lnTo>
                    <a:pt x="1007935" y="1445183"/>
                  </a:lnTo>
                  <a:lnTo>
                    <a:pt x="886790" y="1354074"/>
                  </a:lnTo>
                  <a:lnTo>
                    <a:pt x="1248105" y="1304899"/>
                  </a:lnTo>
                  <a:lnTo>
                    <a:pt x="1248105" y="1292047"/>
                  </a:lnTo>
                  <a:lnTo>
                    <a:pt x="872274" y="1343164"/>
                  </a:lnTo>
                  <a:lnTo>
                    <a:pt x="854392" y="1329715"/>
                  </a:lnTo>
                  <a:lnTo>
                    <a:pt x="854392" y="1345590"/>
                  </a:lnTo>
                  <a:lnTo>
                    <a:pt x="153441" y="1440954"/>
                  </a:lnTo>
                  <a:lnTo>
                    <a:pt x="792149" y="1298790"/>
                  </a:lnTo>
                  <a:lnTo>
                    <a:pt x="854392" y="1345590"/>
                  </a:lnTo>
                  <a:lnTo>
                    <a:pt x="854392" y="1329715"/>
                  </a:lnTo>
                  <a:lnTo>
                    <a:pt x="808456" y="1295158"/>
                  </a:lnTo>
                  <a:lnTo>
                    <a:pt x="1046378" y="1242212"/>
                  </a:lnTo>
                  <a:lnTo>
                    <a:pt x="1260665" y="1290332"/>
                  </a:lnTo>
                  <a:lnTo>
                    <a:pt x="1260665" y="1277340"/>
                  </a:lnTo>
                  <a:lnTo>
                    <a:pt x="1075423" y="1235748"/>
                  </a:lnTo>
                  <a:lnTo>
                    <a:pt x="1173607" y="1213891"/>
                  </a:lnTo>
                  <a:lnTo>
                    <a:pt x="1362303" y="1238211"/>
                  </a:lnTo>
                  <a:lnTo>
                    <a:pt x="1362303" y="1225346"/>
                  </a:lnTo>
                  <a:lnTo>
                    <a:pt x="1210259" y="1205738"/>
                  </a:lnTo>
                  <a:lnTo>
                    <a:pt x="1510144" y="1138974"/>
                  </a:lnTo>
                  <a:lnTo>
                    <a:pt x="1515275" y="1147749"/>
                  </a:lnTo>
                  <a:lnTo>
                    <a:pt x="1515491" y="1148727"/>
                  </a:lnTo>
                  <a:lnTo>
                    <a:pt x="1515491" y="1097864"/>
                  </a:lnTo>
                  <a:lnTo>
                    <a:pt x="1503553" y="1094867"/>
                  </a:lnTo>
                  <a:lnTo>
                    <a:pt x="1509229" y="1120533"/>
                  </a:lnTo>
                  <a:lnTo>
                    <a:pt x="1499743" y="1121156"/>
                  </a:lnTo>
                  <a:lnTo>
                    <a:pt x="1503451" y="1127518"/>
                  </a:lnTo>
                  <a:lnTo>
                    <a:pt x="1173327" y="1200975"/>
                  </a:lnTo>
                  <a:lnTo>
                    <a:pt x="1136675" y="1196251"/>
                  </a:lnTo>
                  <a:lnTo>
                    <a:pt x="1136675" y="1209128"/>
                  </a:lnTo>
                  <a:lnTo>
                    <a:pt x="1046378" y="1229220"/>
                  </a:lnTo>
                  <a:lnTo>
                    <a:pt x="1017333" y="1222705"/>
                  </a:lnTo>
                  <a:lnTo>
                    <a:pt x="1017333" y="1235684"/>
                  </a:lnTo>
                  <a:lnTo>
                    <a:pt x="795108" y="1285125"/>
                  </a:lnTo>
                  <a:lnTo>
                    <a:pt x="778814" y="1272882"/>
                  </a:lnTo>
                  <a:lnTo>
                    <a:pt x="778814" y="1288757"/>
                  </a:lnTo>
                  <a:lnTo>
                    <a:pt x="41821" y="1452740"/>
                  </a:lnTo>
                  <a:lnTo>
                    <a:pt x="517829" y="1174699"/>
                  </a:lnTo>
                  <a:lnTo>
                    <a:pt x="533908" y="1202182"/>
                  </a:lnTo>
                  <a:lnTo>
                    <a:pt x="563181" y="1157351"/>
                  </a:lnTo>
                  <a:lnTo>
                    <a:pt x="579793" y="1131912"/>
                  </a:lnTo>
                  <a:lnTo>
                    <a:pt x="617220" y="1207008"/>
                  </a:lnTo>
                  <a:lnTo>
                    <a:pt x="636358" y="1181608"/>
                  </a:lnTo>
                  <a:lnTo>
                    <a:pt x="778814" y="1288757"/>
                  </a:lnTo>
                  <a:lnTo>
                    <a:pt x="778814" y="1272882"/>
                  </a:lnTo>
                  <a:lnTo>
                    <a:pt x="650252" y="1176185"/>
                  </a:lnTo>
                  <a:lnTo>
                    <a:pt x="652246" y="1160513"/>
                  </a:lnTo>
                  <a:lnTo>
                    <a:pt x="656653" y="1154671"/>
                  </a:lnTo>
                  <a:lnTo>
                    <a:pt x="1017333" y="1235684"/>
                  </a:lnTo>
                  <a:lnTo>
                    <a:pt x="1017333" y="1222705"/>
                  </a:lnTo>
                  <a:lnTo>
                    <a:pt x="714717" y="1154760"/>
                  </a:lnTo>
                  <a:lnTo>
                    <a:pt x="1136675" y="1209128"/>
                  </a:lnTo>
                  <a:lnTo>
                    <a:pt x="1136675" y="1196251"/>
                  </a:lnTo>
                  <a:lnTo>
                    <a:pt x="656539" y="1134351"/>
                  </a:lnTo>
                  <a:lnTo>
                    <a:pt x="661924" y="1110361"/>
                  </a:lnTo>
                  <a:lnTo>
                    <a:pt x="658545" y="1111199"/>
                  </a:lnTo>
                  <a:lnTo>
                    <a:pt x="659638" y="1102741"/>
                  </a:lnTo>
                  <a:lnTo>
                    <a:pt x="579247" y="1130808"/>
                  </a:lnTo>
                  <a:lnTo>
                    <a:pt x="495427" y="1136396"/>
                  </a:lnTo>
                  <a:lnTo>
                    <a:pt x="511441" y="1163802"/>
                  </a:lnTo>
                  <a:lnTo>
                    <a:pt x="0" y="1462532"/>
                  </a:lnTo>
                  <a:lnTo>
                    <a:pt x="3200" y="1468069"/>
                  </a:lnTo>
                  <a:lnTo>
                    <a:pt x="4064" y="1474216"/>
                  </a:lnTo>
                  <a:lnTo>
                    <a:pt x="868895" y="1356512"/>
                  </a:lnTo>
                  <a:lnTo>
                    <a:pt x="1003808" y="1457960"/>
                  </a:lnTo>
                  <a:lnTo>
                    <a:pt x="1007529" y="1452994"/>
                  </a:lnTo>
                  <a:lnTo>
                    <a:pt x="1008761" y="1458976"/>
                  </a:lnTo>
                  <a:lnTo>
                    <a:pt x="1523415" y="1349349"/>
                  </a:lnTo>
                  <a:lnTo>
                    <a:pt x="2012061" y="1459103"/>
                  </a:lnTo>
                  <a:lnTo>
                    <a:pt x="2013432" y="1452956"/>
                  </a:lnTo>
                  <a:lnTo>
                    <a:pt x="2016506" y="1458214"/>
                  </a:lnTo>
                  <a:lnTo>
                    <a:pt x="2206841" y="1347050"/>
                  </a:lnTo>
                  <a:lnTo>
                    <a:pt x="3018282" y="1451610"/>
                  </a:lnTo>
                  <a:lnTo>
                    <a:pt x="3018980" y="1446250"/>
                  </a:lnTo>
                  <a:lnTo>
                    <a:pt x="3019171" y="1445450"/>
                  </a:lnTo>
                  <a:lnTo>
                    <a:pt x="3023235" y="144018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55414" y="4327398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5"/>
                  </a:moveTo>
                  <a:lnTo>
                    <a:pt x="226631" y="3175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71822" y="4156710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0"/>
                  </a:moveTo>
                  <a:lnTo>
                    <a:pt x="12496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59730" y="4330445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4"/>
                  </a:moveTo>
                  <a:lnTo>
                    <a:pt x="226631" y="3174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7662" y="4159757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67094" y="4330445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4"/>
                  </a:moveTo>
                  <a:lnTo>
                    <a:pt x="226631" y="3174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83502" y="4159757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59218" y="4293870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4"/>
                  </a:moveTo>
                  <a:lnTo>
                    <a:pt x="226631" y="3174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75626" y="4123182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78324" y="2200655"/>
              <a:ext cx="2667000" cy="370840"/>
            </a:xfrm>
            <a:custGeom>
              <a:avLst/>
              <a:gdLst/>
              <a:ahLst/>
              <a:cxnLst/>
              <a:rect l="l" t="t" r="r" b="b"/>
              <a:pathLst>
                <a:path w="2667000" h="370839">
                  <a:moveTo>
                    <a:pt x="266700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667000" y="370332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78324" y="2200655"/>
              <a:ext cx="2667000" cy="370840"/>
            </a:xfrm>
            <a:custGeom>
              <a:avLst/>
              <a:gdLst/>
              <a:ahLst/>
              <a:cxnLst/>
              <a:rect l="l" t="t" r="r" b="b"/>
              <a:pathLst>
                <a:path w="2667000" h="370839">
                  <a:moveTo>
                    <a:pt x="0" y="370332"/>
                  </a:moveTo>
                  <a:lnTo>
                    <a:pt x="2667000" y="370332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453253" y="2070861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softm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74238" y="4041394"/>
            <a:ext cx="833119" cy="811530"/>
            <a:chOff x="3174238" y="4041394"/>
            <a:chExt cx="833119" cy="811530"/>
          </a:xfrm>
        </p:grpSpPr>
        <p:sp>
          <p:nvSpPr>
            <p:cNvPr id="38" name="object 38"/>
            <p:cNvSpPr/>
            <p:nvPr/>
          </p:nvSpPr>
          <p:spPr>
            <a:xfrm>
              <a:off x="3180588" y="4047744"/>
              <a:ext cx="820419" cy="798830"/>
            </a:xfrm>
            <a:custGeom>
              <a:avLst/>
              <a:gdLst/>
              <a:ahLst/>
              <a:cxnLst/>
              <a:rect l="l" t="t" r="r" b="b"/>
              <a:pathLst>
                <a:path w="820420" h="798829">
                  <a:moveTo>
                    <a:pt x="409956" y="0"/>
                  </a:moveTo>
                  <a:lnTo>
                    <a:pt x="362141" y="2686"/>
                  </a:lnTo>
                  <a:lnTo>
                    <a:pt x="315947" y="10548"/>
                  </a:lnTo>
                  <a:lnTo>
                    <a:pt x="271683" y="23283"/>
                  </a:lnTo>
                  <a:lnTo>
                    <a:pt x="229655" y="40592"/>
                  </a:lnTo>
                  <a:lnTo>
                    <a:pt x="190170" y="62176"/>
                  </a:lnTo>
                  <a:lnTo>
                    <a:pt x="153537" y="87734"/>
                  </a:lnTo>
                  <a:lnTo>
                    <a:pt x="120062" y="116967"/>
                  </a:lnTo>
                  <a:lnTo>
                    <a:pt x="90053" y="149574"/>
                  </a:lnTo>
                  <a:lnTo>
                    <a:pt x="63818" y="185255"/>
                  </a:lnTo>
                  <a:lnTo>
                    <a:pt x="41663" y="223712"/>
                  </a:lnTo>
                  <a:lnTo>
                    <a:pt x="23896" y="264643"/>
                  </a:lnTo>
                  <a:lnTo>
                    <a:pt x="10825" y="307750"/>
                  </a:lnTo>
                  <a:lnTo>
                    <a:pt x="2757" y="352731"/>
                  </a:lnTo>
                  <a:lnTo>
                    <a:pt x="0" y="399287"/>
                  </a:lnTo>
                  <a:lnTo>
                    <a:pt x="2757" y="445844"/>
                  </a:lnTo>
                  <a:lnTo>
                    <a:pt x="10825" y="490825"/>
                  </a:lnTo>
                  <a:lnTo>
                    <a:pt x="23896" y="533932"/>
                  </a:lnTo>
                  <a:lnTo>
                    <a:pt x="41663" y="574863"/>
                  </a:lnTo>
                  <a:lnTo>
                    <a:pt x="63818" y="613320"/>
                  </a:lnTo>
                  <a:lnTo>
                    <a:pt x="90053" y="649001"/>
                  </a:lnTo>
                  <a:lnTo>
                    <a:pt x="120062" y="681608"/>
                  </a:lnTo>
                  <a:lnTo>
                    <a:pt x="153537" y="710841"/>
                  </a:lnTo>
                  <a:lnTo>
                    <a:pt x="190170" y="736399"/>
                  </a:lnTo>
                  <a:lnTo>
                    <a:pt x="229655" y="757983"/>
                  </a:lnTo>
                  <a:lnTo>
                    <a:pt x="271683" y="775292"/>
                  </a:lnTo>
                  <a:lnTo>
                    <a:pt x="315947" y="788027"/>
                  </a:lnTo>
                  <a:lnTo>
                    <a:pt x="362141" y="795889"/>
                  </a:lnTo>
                  <a:lnTo>
                    <a:pt x="409956" y="798575"/>
                  </a:lnTo>
                  <a:lnTo>
                    <a:pt x="457770" y="795889"/>
                  </a:lnTo>
                  <a:lnTo>
                    <a:pt x="503964" y="788027"/>
                  </a:lnTo>
                  <a:lnTo>
                    <a:pt x="548228" y="775292"/>
                  </a:lnTo>
                  <a:lnTo>
                    <a:pt x="590256" y="757983"/>
                  </a:lnTo>
                  <a:lnTo>
                    <a:pt x="629741" y="736399"/>
                  </a:lnTo>
                  <a:lnTo>
                    <a:pt x="666374" y="710841"/>
                  </a:lnTo>
                  <a:lnTo>
                    <a:pt x="699849" y="681608"/>
                  </a:lnTo>
                  <a:lnTo>
                    <a:pt x="729858" y="649001"/>
                  </a:lnTo>
                  <a:lnTo>
                    <a:pt x="756093" y="613320"/>
                  </a:lnTo>
                  <a:lnTo>
                    <a:pt x="778248" y="574863"/>
                  </a:lnTo>
                  <a:lnTo>
                    <a:pt x="796015" y="533932"/>
                  </a:lnTo>
                  <a:lnTo>
                    <a:pt x="809086" y="490825"/>
                  </a:lnTo>
                  <a:lnTo>
                    <a:pt x="817154" y="445844"/>
                  </a:lnTo>
                  <a:lnTo>
                    <a:pt x="819912" y="399287"/>
                  </a:lnTo>
                  <a:lnTo>
                    <a:pt x="817154" y="352731"/>
                  </a:lnTo>
                  <a:lnTo>
                    <a:pt x="809086" y="307750"/>
                  </a:lnTo>
                  <a:lnTo>
                    <a:pt x="796015" y="264643"/>
                  </a:lnTo>
                  <a:lnTo>
                    <a:pt x="778248" y="223712"/>
                  </a:lnTo>
                  <a:lnTo>
                    <a:pt x="756093" y="185255"/>
                  </a:lnTo>
                  <a:lnTo>
                    <a:pt x="729858" y="149574"/>
                  </a:lnTo>
                  <a:lnTo>
                    <a:pt x="699849" y="116966"/>
                  </a:lnTo>
                  <a:lnTo>
                    <a:pt x="666374" y="87734"/>
                  </a:lnTo>
                  <a:lnTo>
                    <a:pt x="629741" y="62176"/>
                  </a:lnTo>
                  <a:lnTo>
                    <a:pt x="590256" y="40592"/>
                  </a:lnTo>
                  <a:lnTo>
                    <a:pt x="548228" y="23283"/>
                  </a:lnTo>
                  <a:lnTo>
                    <a:pt x="503964" y="10548"/>
                  </a:lnTo>
                  <a:lnTo>
                    <a:pt x="457770" y="2686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80588" y="4047744"/>
              <a:ext cx="820419" cy="798830"/>
            </a:xfrm>
            <a:custGeom>
              <a:avLst/>
              <a:gdLst/>
              <a:ahLst/>
              <a:cxnLst/>
              <a:rect l="l" t="t" r="r" b="b"/>
              <a:pathLst>
                <a:path w="820420" h="798829">
                  <a:moveTo>
                    <a:pt x="0" y="399287"/>
                  </a:moveTo>
                  <a:lnTo>
                    <a:pt x="2757" y="352731"/>
                  </a:lnTo>
                  <a:lnTo>
                    <a:pt x="10825" y="307750"/>
                  </a:lnTo>
                  <a:lnTo>
                    <a:pt x="23896" y="264643"/>
                  </a:lnTo>
                  <a:lnTo>
                    <a:pt x="41663" y="223712"/>
                  </a:lnTo>
                  <a:lnTo>
                    <a:pt x="63818" y="185255"/>
                  </a:lnTo>
                  <a:lnTo>
                    <a:pt x="90053" y="149574"/>
                  </a:lnTo>
                  <a:lnTo>
                    <a:pt x="120062" y="116967"/>
                  </a:lnTo>
                  <a:lnTo>
                    <a:pt x="153537" y="87734"/>
                  </a:lnTo>
                  <a:lnTo>
                    <a:pt x="190170" y="62176"/>
                  </a:lnTo>
                  <a:lnTo>
                    <a:pt x="229655" y="40592"/>
                  </a:lnTo>
                  <a:lnTo>
                    <a:pt x="271683" y="23283"/>
                  </a:lnTo>
                  <a:lnTo>
                    <a:pt x="315947" y="10548"/>
                  </a:lnTo>
                  <a:lnTo>
                    <a:pt x="362141" y="2686"/>
                  </a:lnTo>
                  <a:lnTo>
                    <a:pt x="409956" y="0"/>
                  </a:lnTo>
                  <a:lnTo>
                    <a:pt x="457770" y="2686"/>
                  </a:lnTo>
                  <a:lnTo>
                    <a:pt x="503964" y="10548"/>
                  </a:lnTo>
                  <a:lnTo>
                    <a:pt x="548228" y="23283"/>
                  </a:lnTo>
                  <a:lnTo>
                    <a:pt x="590256" y="40592"/>
                  </a:lnTo>
                  <a:lnTo>
                    <a:pt x="629741" y="62176"/>
                  </a:lnTo>
                  <a:lnTo>
                    <a:pt x="666374" y="87734"/>
                  </a:lnTo>
                  <a:lnTo>
                    <a:pt x="699849" y="116966"/>
                  </a:lnTo>
                  <a:lnTo>
                    <a:pt x="729858" y="149574"/>
                  </a:lnTo>
                  <a:lnTo>
                    <a:pt x="756093" y="185255"/>
                  </a:lnTo>
                  <a:lnTo>
                    <a:pt x="778248" y="223712"/>
                  </a:lnTo>
                  <a:lnTo>
                    <a:pt x="796015" y="264643"/>
                  </a:lnTo>
                  <a:lnTo>
                    <a:pt x="809086" y="307750"/>
                  </a:lnTo>
                  <a:lnTo>
                    <a:pt x="817154" y="352731"/>
                  </a:lnTo>
                  <a:lnTo>
                    <a:pt x="819912" y="399287"/>
                  </a:lnTo>
                  <a:lnTo>
                    <a:pt x="817154" y="445844"/>
                  </a:lnTo>
                  <a:lnTo>
                    <a:pt x="809086" y="490825"/>
                  </a:lnTo>
                  <a:lnTo>
                    <a:pt x="796015" y="533932"/>
                  </a:lnTo>
                  <a:lnTo>
                    <a:pt x="778248" y="574863"/>
                  </a:lnTo>
                  <a:lnTo>
                    <a:pt x="756093" y="613320"/>
                  </a:lnTo>
                  <a:lnTo>
                    <a:pt x="729858" y="649001"/>
                  </a:lnTo>
                  <a:lnTo>
                    <a:pt x="699849" y="681608"/>
                  </a:lnTo>
                  <a:lnTo>
                    <a:pt x="666374" y="710841"/>
                  </a:lnTo>
                  <a:lnTo>
                    <a:pt x="629741" y="736399"/>
                  </a:lnTo>
                  <a:lnTo>
                    <a:pt x="590256" y="757983"/>
                  </a:lnTo>
                  <a:lnTo>
                    <a:pt x="548228" y="775292"/>
                  </a:lnTo>
                  <a:lnTo>
                    <a:pt x="503964" y="788027"/>
                  </a:lnTo>
                  <a:lnTo>
                    <a:pt x="457770" y="795889"/>
                  </a:lnTo>
                  <a:lnTo>
                    <a:pt x="409956" y="798575"/>
                  </a:lnTo>
                  <a:lnTo>
                    <a:pt x="362141" y="795889"/>
                  </a:lnTo>
                  <a:lnTo>
                    <a:pt x="315947" y="788027"/>
                  </a:lnTo>
                  <a:lnTo>
                    <a:pt x="271683" y="775292"/>
                  </a:lnTo>
                  <a:lnTo>
                    <a:pt x="229655" y="757983"/>
                  </a:lnTo>
                  <a:lnTo>
                    <a:pt x="190170" y="736399"/>
                  </a:lnTo>
                  <a:lnTo>
                    <a:pt x="153537" y="710841"/>
                  </a:lnTo>
                  <a:lnTo>
                    <a:pt x="120062" y="681608"/>
                  </a:lnTo>
                  <a:lnTo>
                    <a:pt x="90053" y="649001"/>
                  </a:lnTo>
                  <a:lnTo>
                    <a:pt x="63818" y="613320"/>
                  </a:lnTo>
                  <a:lnTo>
                    <a:pt x="41663" y="574863"/>
                  </a:lnTo>
                  <a:lnTo>
                    <a:pt x="23896" y="533932"/>
                  </a:lnTo>
                  <a:lnTo>
                    <a:pt x="10825" y="490825"/>
                  </a:lnTo>
                  <a:lnTo>
                    <a:pt x="2757" y="445844"/>
                  </a:lnTo>
                  <a:lnTo>
                    <a:pt x="0" y="399287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382517" y="4199382"/>
            <a:ext cx="4152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uron 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89146" y="2017776"/>
            <a:ext cx="3660775" cy="2037714"/>
            <a:chOff x="3589146" y="2017776"/>
            <a:chExt cx="3660775" cy="2037714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7695" y="2017776"/>
              <a:ext cx="76200" cy="18364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9913" y="2023872"/>
              <a:ext cx="76200" cy="177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3467" y="2017776"/>
              <a:ext cx="76200" cy="16421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89146" y="3641343"/>
              <a:ext cx="3623310" cy="414020"/>
            </a:xfrm>
            <a:custGeom>
              <a:avLst/>
              <a:gdLst/>
              <a:ahLst/>
              <a:cxnLst/>
              <a:rect l="l" t="t" r="r" b="b"/>
              <a:pathLst>
                <a:path w="3623309" h="414020">
                  <a:moveTo>
                    <a:pt x="3623183" y="29972"/>
                  </a:moveTo>
                  <a:lnTo>
                    <a:pt x="3543427" y="0"/>
                  </a:lnTo>
                  <a:lnTo>
                    <a:pt x="3546703" y="31559"/>
                  </a:lnTo>
                  <a:lnTo>
                    <a:pt x="322897" y="367614"/>
                  </a:lnTo>
                  <a:lnTo>
                    <a:pt x="2542933" y="47155"/>
                  </a:lnTo>
                  <a:lnTo>
                    <a:pt x="2547493" y="78613"/>
                  </a:lnTo>
                  <a:lnTo>
                    <a:pt x="2613444" y="32766"/>
                  </a:lnTo>
                  <a:lnTo>
                    <a:pt x="2617470" y="29972"/>
                  </a:lnTo>
                  <a:lnTo>
                    <a:pt x="2536571" y="3175"/>
                  </a:lnTo>
                  <a:lnTo>
                    <a:pt x="2541117" y="34594"/>
                  </a:lnTo>
                  <a:lnTo>
                    <a:pt x="162648" y="377926"/>
                  </a:lnTo>
                  <a:lnTo>
                    <a:pt x="1538744" y="68211"/>
                  </a:lnTo>
                  <a:lnTo>
                    <a:pt x="1545717" y="99060"/>
                  </a:lnTo>
                  <a:lnTo>
                    <a:pt x="1602244" y="52959"/>
                  </a:lnTo>
                  <a:lnTo>
                    <a:pt x="1611757" y="45212"/>
                  </a:lnTo>
                  <a:lnTo>
                    <a:pt x="1528953" y="24765"/>
                  </a:lnTo>
                  <a:lnTo>
                    <a:pt x="1535938" y="55765"/>
                  </a:lnTo>
                  <a:lnTo>
                    <a:pt x="1511" y="401116"/>
                  </a:lnTo>
                  <a:lnTo>
                    <a:pt x="762" y="401193"/>
                  </a:lnTo>
                  <a:lnTo>
                    <a:pt x="508" y="401320"/>
                  </a:lnTo>
                  <a:lnTo>
                    <a:pt x="0" y="401447"/>
                  </a:lnTo>
                  <a:lnTo>
                    <a:pt x="1409" y="407784"/>
                  </a:lnTo>
                  <a:lnTo>
                    <a:pt x="1435" y="408051"/>
                  </a:lnTo>
                  <a:lnTo>
                    <a:pt x="2032" y="413893"/>
                  </a:lnTo>
                  <a:lnTo>
                    <a:pt x="2273" y="413867"/>
                  </a:lnTo>
                  <a:lnTo>
                    <a:pt x="2768" y="413829"/>
                  </a:lnTo>
                  <a:lnTo>
                    <a:pt x="3441" y="413753"/>
                  </a:lnTo>
                  <a:lnTo>
                    <a:pt x="3548011" y="44259"/>
                  </a:lnTo>
                  <a:lnTo>
                    <a:pt x="3551301" y="75819"/>
                  </a:lnTo>
                  <a:lnTo>
                    <a:pt x="3622776" y="30226"/>
                  </a:lnTo>
                  <a:lnTo>
                    <a:pt x="3623183" y="2997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0494" y="3172714"/>
            <a:ext cx="3431031" cy="2424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59322" y="3445586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5163" y="3445586"/>
            <a:ext cx="2355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3483" y="3461130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6215" y="4638294"/>
            <a:ext cx="398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ght  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5578" y="4638294"/>
            <a:ext cx="398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640" marR="5080" indent="-15557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ght  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7447" y="4562094"/>
            <a:ext cx="4152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uron 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4840" y="5615736"/>
            <a:ext cx="689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9383" y="5615736"/>
            <a:ext cx="6896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70703" y="3165094"/>
            <a:ext cx="3427729" cy="1252855"/>
            <a:chOff x="4870703" y="3165094"/>
            <a:chExt cx="3427729" cy="1252855"/>
          </a:xfrm>
        </p:grpSpPr>
        <p:sp>
          <p:nvSpPr>
            <p:cNvPr id="12" name="object 12"/>
            <p:cNvSpPr/>
            <p:nvPr/>
          </p:nvSpPr>
          <p:spPr>
            <a:xfrm>
              <a:off x="4870704" y="3171443"/>
              <a:ext cx="3421379" cy="1246505"/>
            </a:xfrm>
            <a:custGeom>
              <a:avLst/>
              <a:gdLst/>
              <a:ahLst/>
              <a:cxnLst/>
              <a:rect l="l" t="t" r="r" b="b"/>
              <a:pathLst>
                <a:path w="3421379" h="1246504">
                  <a:moveTo>
                    <a:pt x="2604770" y="1233805"/>
                  </a:moveTo>
                  <a:lnTo>
                    <a:pt x="76238" y="827265"/>
                  </a:lnTo>
                  <a:lnTo>
                    <a:pt x="76568" y="825246"/>
                  </a:lnTo>
                  <a:lnTo>
                    <a:pt x="81280" y="795909"/>
                  </a:lnTo>
                  <a:lnTo>
                    <a:pt x="0" y="821436"/>
                  </a:lnTo>
                  <a:lnTo>
                    <a:pt x="69215" y="871093"/>
                  </a:lnTo>
                  <a:lnTo>
                    <a:pt x="74231" y="839838"/>
                  </a:lnTo>
                  <a:lnTo>
                    <a:pt x="2602738" y="1246378"/>
                  </a:lnTo>
                  <a:lnTo>
                    <a:pt x="2604770" y="1233805"/>
                  </a:lnTo>
                  <a:close/>
                </a:path>
                <a:path w="3421379" h="1246504">
                  <a:moveTo>
                    <a:pt x="3421380" y="399300"/>
                  </a:moveTo>
                  <a:lnTo>
                    <a:pt x="3418662" y="352742"/>
                  </a:lnTo>
                  <a:lnTo>
                    <a:pt x="3410712" y="307759"/>
                  </a:lnTo>
                  <a:lnTo>
                    <a:pt x="3397821" y="264655"/>
                  </a:lnTo>
                  <a:lnTo>
                    <a:pt x="3380321" y="223723"/>
                  </a:lnTo>
                  <a:lnTo>
                    <a:pt x="3358489" y="185267"/>
                  </a:lnTo>
                  <a:lnTo>
                    <a:pt x="3332645" y="149580"/>
                  </a:lnTo>
                  <a:lnTo>
                    <a:pt x="3303079" y="116979"/>
                  </a:lnTo>
                  <a:lnTo>
                    <a:pt x="3270097" y="87744"/>
                  </a:lnTo>
                  <a:lnTo>
                    <a:pt x="3234004" y="62179"/>
                  </a:lnTo>
                  <a:lnTo>
                    <a:pt x="3195104" y="40601"/>
                  </a:lnTo>
                  <a:lnTo>
                    <a:pt x="3153702" y="23291"/>
                  </a:lnTo>
                  <a:lnTo>
                    <a:pt x="3110103" y="10553"/>
                  </a:lnTo>
                  <a:lnTo>
                    <a:pt x="3064611" y="2692"/>
                  </a:lnTo>
                  <a:lnTo>
                    <a:pt x="3017520" y="0"/>
                  </a:lnTo>
                  <a:lnTo>
                    <a:pt x="2970415" y="2692"/>
                  </a:lnTo>
                  <a:lnTo>
                    <a:pt x="2924924" y="10553"/>
                  </a:lnTo>
                  <a:lnTo>
                    <a:pt x="2881325" y="23291"/>
                  </a:lnTo>
                  <a:lnTo>
                    <a:pt x="2839923" y="40601"/>
                  </a:lnTo>
                  <a:lnTo>
                    <a:pt x="2801023" y="62179"/>
                  </a:lnTo>
                  <a:lnTo>
                    <a:pt x="2764929" y="87744"/>
                  </a:lnTo>
                  <a:lnTo>
                    <a:pt x="2731960" y="116967"/>
                  </a:lnTo>
                  <a:lnTo>
                    <a:pt x="2702382" y="149580"/>
                  </a:lnTo>
                  <a:lnTo>
                    <a:pt x="2676537" y="185267"/>
                  </a:lnTo>
                  <a:lnTo>
                    <a:pt x="2654706" y="223723"/>
                  </a:lnTo>
                  <a:lnTo>
                    <a:pt x="2637205" y="264655"/>
                  </a:lnTo>
                  <a:lnTo>
                    <a:pt x="2624328" y="307759"/>
                  </a:lnTo>
                  <a:lnTo>
                    <a:pt x="2616365" y="352742"/>
                  </a:lnTo>
                  <a:lnTo>
                    <a:pt x="2613660" y="399300"/>
                  </a:lnTo>
                  <a:lnTo>
                    <a:pt x="2616365" y="445846"/>
                  </a:lnTo>
                  <a:lnTo>
                    <a:pt x="2624328" y="490829"/>
                  </a:lnTo>
                  <a:lnTo>
                    <a:pt x="2637205" y="533933"/>
                  </a:lnTo>
                  <a:lnTo>
                    <a:pt x="2654706" y="574865"/>
                  </a:lnTo>
                  <a:lnTo>
                    <a:pt x="2676537" y="613321"/>
                  </a:lnTo>
                  <a:lnTo>
                    <a:pt x="2702382" y="649008"/>
                  </a:lnTo>
                  <a:lnTo>
                    <a:pt x="2731960" y="681621"/>
                  </a:lnTo>
                  <a:lnTo>
                    <a:pt x="2764929" y="710844"/>
                  </a:lnTo>
                  <a:lnTo>
                    <a:pt x="2801023" y="736409"/>
                  </a:lnTo>
                  <a:lnTo>
                    <a:pt x="2839923" y="757986"/>
                  </a:lnTo>
                  <a:lnTo>
                    <a:pt x="2881325" y="775296"/>
                  </a:lnTo>
                  <a:lnTo>
                    <a:pt x="2924924" y="788035"/>
                  </a:lnTo>
                  <a:lnTo>
                    <a:pt x="2970415" y="795896"/>
                  </a:lnTo>
                  <a:lnTo>
                    <a:pt x="3017520" y="798576"/>
                  </a:lnTo>
                  <a:lnTo>
                    <a:pt x="3064611" y="795896"/>
                  </a:lnTo>
                  <a:lnTo>
                    <a:pt x="3110103" y="788035"/>
                  </a:lnTo>
                  <a:lnTo>
                    <a:pt x="3153702" y="775296"/>
                  </a:lnTo>
                  <a:lnTo>
                    <a:pt x="3195104" y="757986"/>
                  </a:lnTo>
                  <a:lnTo>
                    <a:pt x="3234004" y="736409"/>
                  </a:lnTo>
                  <a:lnTo>
                    <a:pt x="3270097" y="710844"/>
                  </a:lnTo>
                  <a:lnTo>
                    <a:pt x="3303066" y="681609"/>
                  </a:lnTo>
                  <a:lnTo>
                    <a:pt x="3332645" y="649008"/>
                  </a:lnTo>
                  <a:lnTo>
                    <a:pt x="3358489" y="613321"/>
                  </a:lnTo>
                  <a:lnTo>
                    <a:pt x="3380321" y="574865"/>
                  </a:lnTo>
                  <a:lnTo>
                    <a:pt x="3397821" y="533933"/>
                  </a:lnTo>
                  <a:lnTo>
                    <a:pt x="3410699" y="490829"/>
                  </a:lnTo>
                  <a:lnTo>
                    <a:pt x="3418662" y="445846"/>
                  </a:lnTo>
                  <a:lnTo>
                    <a:pt x="3421380" y="39930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84363" y="3171444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29">
                  <a:moveTo>
                    <a:pt x="0" y="399288"/>
                  </a:moveTo>
                  <a:lnTo>
                    <a:pt x="2717" y="352731"/>
                  </a:lnTo>
                  <a:lnTo>
                    <a:pt x="10668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59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1" y="307750"/>
                  </a:lnTo>
                  <a:lnTo>
                    <a:pt x="805002" y="352731"/>
                  </a:lnTo>
                  <a:lnTo>
                    <a:pt x="807719" y="399288"/>
                  </a:lnTo>
                  <a:lnTo>
                    <a:pt x="805002" y="445844"/>
                  </a:lnTo>
                  <a:lnTo>
                    <a:pt x="797051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8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59" y="798575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8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7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71003" y="3438525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74589" y="2037333"/>
            <a:ext cx="2413635" cy="2380615"/>
            <a:chOff x="5474589" y="2037333"/>
            <a:chExt cx="2413635" cy="2380615"/>
          </a:xfrm>
        </p:grpSpPr>
        <p:sp>
          <p:nvSpPr>
            <p:cNvPr id="16" name="object 16"/>
            <p:cNvSpPr/>
            <p:nvPr/>
          </p:nvSpPr>
          <p:spPr>
            <a:xfrm>
              <a:off x="5474589" y="2043683"/>
              <a:ext cx="2413635" cy="2374265"/>
            </a:xfrm>
            <a:custGeom>
              <a:avLst/>
              <a:gdLst/>
              <a:ahLst/>
              <a:cxnLst/>
              <a:rect l="l" t="t" r="r" b="b"/>
              <a:pathLst>
                <a:path w="2413634" h="2374265">
                  <a:moveTo>
                    <a:pt x="1383411" y="399288"/>
                  </a:moveTo>
                  <a:lnTo>
                    <a:pt x="1380693" y="352742"/>
                  </a:lnTo>
                  <a:lnTo>
                    <a:pt x="1372743" y="307759"/>
                  </a:lnTo>
                  <a:lnTo>
                    <a:pt x="1359852" y="264655"/>
                  </a:lnTo>
                  <a:lnTo>
                    <a:pt x="1342351" y="223723"/>
                  </a:lnTo>
                  <a:lnTo>
                    <a:pt x="1320520" y="185267"/>
                  </a:lnTo>
                  <a:lnTo>
                    <a:pt x="1294676" y="149580"/>
                  </a:lnTo>
                  <a:lnTo>
                    <a:pt x="1265110" y="116979"/>
                  </a:lnTo>
                  <a:lnTo>
                    <a:pt x="1232128" y="87744"/>
                  </a:lnTo>
                  <a:lnTo>
                    <a:pt x="1196035" y="62179"/>
                  </a:lnTo>
                  <a:lnTo>
                    <a:pt x="1157135" y="40601"/>
                  </a:lnTo>
                  <a:lnTo>
                    <a:pt x="1115733" y="23291"/>
                  </a:lnTo>
                  <a:lnTo>
                    <a:pt x="1072134" y="10553"/>
                  </a:lnTo>
                  <a:lnTo>
                    <a:pt x="1026642" y="2692"/>
                  </a:lnTo>
                  <a:lnTo>
                    <a:pt x="979551" y="0"/>
                  </a:lnTo>
                  <a:lnTo>
                    <a:pt x="932446" y="2692"/>
                  </a:lnTo>
                  <a:lnTo>
                    <a:pt x="886955" y="10553"/>
                  </a:lnTo>
                  <a:lnTo>
                    <a:pt x="843356" y="23291"/>
                  </a:lnTo>
                  <a:lnTo>
                    <a:pt x="801954" y="40601"/>
                  </a:lnTo>
                  <a:lnTo>
                    <a:pt x="763054" y="62179"/>
                  </a:lnTo>
                  <a:lnTo>
                    <a:pt x="726960" y="87744"/>
                  </a:lnTo>
                  <a:lnTo>
                    <a:pt x="693978" y="116967"/>
                  </a:lnTo>
                  <a:lnTo>
                    <a:pt x="664413" y="149580"/>
                  </a:lnTo>
                  <a:lnTo>
                    <a:pt x="638568" y="185267"/>
                  </a:lnTo>
                  <a:lnTo>
                    <a:pt x="616737" y="223723"/>
                  </a:lnTo>
                  <a:lnTo>
                    <a:pt x="599236" y="264655"/>
                  </a:lnTo>
                  <a:lnTo>
                    <a:pt x="586346" y="307759"/>
                  </a:lnTo>
                  <a:lnTo>
                    <a:pt x="578396" y="352742"/>
                  </a:lnTo>
                  <a:lnTo>
                    <a:pt x="575691" y="399288"/>
                  </a:lnTo>
                  <a:lnTo>
                    <a:pt x="578396" y="445846"/>
                  </a:lnTo>
                  <a:lnTo>
                    <a:pt x="586359" y="490829"/>
                  </a:lnTo>
                  <a:lnTo>
                    <a:pt x="599236" y="533933"/>
                  </a:lnTo>
                  <a:lnTo>
                    <a:pt x="616737" y="574865"/>
                  </a:lnTo>
                  <a:lnTo>
                    <a:pt x="638568" y="613321"/>
                  </a:lnTo>
                  <a:lnTo>
                    <a:pt x="664413" y="649008"/>
                  </a:lnTo>
                  <a:lnTo>
                    <a:pt x="693991" y="681609"/>
                  </a:lnTo>
                  <a:lnTo>
                    <a:pt x="726960" y="710844"/>
                  </a:lnTo>
                  <a:lnTo>
                    <a:pt x="763054" y="736409"/>
                  </a:lnTo>
                  <a:lnTo>
                    <a:pt x="801954" y="757986"/>
                  </a:lnTo>
                  <a:lnTo>
                    <a:pt x="843356" y="775296"/>
                  </a:lnTo>
                  <a:lnTo>
                    <a:pt x="886955" y="788035"/>
                  </a:lnTo>
                  <a:lnTo>
                    <a:pt x="932446" y="795896"/>
                  </a:lnTo>
                  <a:lnTo>
                    <a:pt x="979551" y="798576"/>
                  </a:lnTo>
                  <a:lnTo>
                    <a:pt x="1026642" y="795896"/>
                  </a:lnTo>
                  <a:lnTo>
                    <a:pt x="1072134" y="788035"/>
                  </a:lnTo>
                  <a:lnTo>
                    <a:pt x="1115733" y="775296"/>
                  </a:lnTo>
                  <a:lnTo>
                    <a:pt x="1157135" y="757986"/>
                  </a:lnTo>
                  <a:lnTo>
                    <a:pt x="1196035" y="736409"/>
                  </a:lnTo>
                  <a:lnTo>
                    <a:pt x="1232128" y="710844"/>
                  </a:lnTo>
                  <a:lnTo>
                    <a:pt x="1265110" y="681621"/>
                  </a:lnTo>
                  <a:lnTo>
                    <a:pt x="1294676" y="649008"/>
                  </a:lnTo>
                  <a:lnTo>
                    <a:pt x="1320520" y="613321"/>
                  </a:lnTo>
                  <a:lnTo>
                    <a:pt x="1342351" y="574865"/>
                  </a:lnTo>
                  <a:lnTo>
                    <a:pt x="1359852" y="533933"/>
                  </a:lnTo>
                  <a:lnTo>
                    <a:pt x="1372743" y="490829"/>
                  </a:lnTo>
                  <a:lnTo>
                    <a:pt x="1380693" y="445846"/>
                  </a:lnTo>
                  <a:lnTo>
                    <a:pt x="1383411" y="399288"/>
                  </a:lnTo>
                  <a:close/>
                </a:path>
                <a:path w="2413634" h="2374265">
                  <a:moveTo>
                    <a:pt x="2413635" y="1926336"/>
                  </a:moveTo>
                  <a:lnTo>
                    <a:pt x="2412479" y="1926158"/>
                  </a:lnTo>
                  <a:lnTo>
                    <a:pt x="2331339" y="1902587"/>
                  </a:lnTo>
                  <a:lnTo>
                    <a:pt x="2333294" y="1913356"/>
                  </a:lnTo>
                  <a:lnTo>
                    <a:pt x="2329561" y="1912747"/>
                  </a:lnTo>
                  <a:lnTo>
                    <a:pt x="2336165" y="1934019"/>
                  </a:lnTo>
                  <a:lnTo>
                    <a:pt x="0" y="2361438"/>
                  </a:lnTo>
                  <a:lnTo>
                    <a:pt x="2286" y="2373884"/>
                  </a:lnTo>
                  <a:lnTo>
                    <a:pt x="2312720" y="1951177"/>
                  </a:lnTo>
                  <a:lnTo>
                    <a:pt x="998982" y="2361565"/>
                  </a:lnTo>
                  <a:lnTo>
                    <a:pt x="1002792" y="2373757"/>
                  </a:lnTo>
                  <a:lnTo>
                    <a:pt x="2341041" y="1955673"/>
                  </a:lnTo>
                  <a:lnTo>
                    <a:pt x="2344077" y="1972259"/>
                  </a:lnTo>
                  <a:lnTo>
                    <a:pt x="2330323" y="1977009"/>
                  </a:lnTo>
                  <a:lnTo>
                    <a:pt x="2352903" y="1999183"/>
                  </a:lnTo>
                  <a:lnTo>
                    <a:pt x="1996059" y="2363470"/>
                  </a:lnTo>
                  <a:lnTo>
                    <a:pt x="2005203" y="2372360"/>
                  </a:lnTo>
                  <a:lnTo>
                    <a:pt x="2362009" y="2008124"/>
                  </a:lnTo>
                  <a:lnTo>
                    <a:pt x="2384679" y="2030349"/>
                  </a:lnTo>
                  <a:lnTo>
                    <a:pt x="2397645" y="1990090"/>
                  </a:lnTo>
                  <a:lnTo>
                    <a:pt x="2410841" y="1949196"/>
                  </a:lnTo>
                  <a:lnTo>
                    <a:pt x="2378037" y="1960537"/>
                  </a:lnTo>
                  <a:lnTo>
                    <a:pt x="2400274" y="1939163"/>
                  </a:lnTo>
                  <a:lnTo>
                    <a:pt x="2413635" y="192633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0280" y="2043683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30">
                  <a:moveTo>
                    <a:pt x="0" y="399288"/>
                  </a:moveTo>
                  <a:lnTo>
                    <a:pt x="2717" y="352731"/>
                  </a:lnTo>
                  <a:lnTo>
                    <a:pt x="10667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60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2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1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60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8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8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6120" y="2043683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30">
                  <a:moveTo>
                    <a:pt x="403859" y="0"/>
                  </a:moveTo>
                  <a:lnTo>
                    <a:pt x="356767" y="2686"/>
                  </a:lnTo>
                  <a:lnTo>
                    <a:pt x="311269" y="10548"/>
                  </a:lnTo>
                  <a:lnTo>
                    <a:pt x="267668" y="23283"/>
                  </a:lnTo>
                  <a:lnTo>
                    <a:pt x="226267" y="40592"/>
                  </a:lnTo>
                  <a:lnTo>
                    <a:pt x="187370" y="62176"/>
                  </a:lnTo>
                  <a:lnTo>
                    <a:pt x="151280" y="87734"/>
                  </a:lnTo>
                  <a:lnTo>
                    <a:pt x="118300" y="116966"/>
                  </a:lnTo>
                  <a:lnTo>
                    <a:pt x="88734" y="149574"/>
                  </a:lnTo>
                  <a:lnTo>
                    <a:pt x="62884" y="185255"/>
                  </a:lnTo>
                  <a:lnTo>
                    <a:pt x="41054" y="223712"/>
                  </a:lnTo>
                  <a:lnTo>
                    <a:pt x="23548" y="264643"/>
                  </a:lnTo>
                  <a:lnTo>
                    <a:pt x="10668" y="307750"/>
                  </a:lnTo>
                  <a:lnTo>
                    <a:pt x="2717" y="352731"/>
                  </a:lnTo>
                  <a:lnTo>
                    <a:pt x="0" y="399288"/>
                  </a:lnTo>
                  <a:lnTo>
                    <a:pt x="2717" y="445844"/>
                  </a:lnTo>
                  <a:lnTo>
                    <a:pt x="10667" y="490825"/>
                  </a:lnTo>
                  <a:lnTo>
                    <a:pt x="23548" y="533932"/>
                  </a:lnTo>
                  <a:lnTo>
                    <a:pt x="41054" y="574863"/>
                  </a:lnTo>
                  <a:lnTo>
                    <a:pt x="62884" y="613320"/>
                  </a:lnTo>
                  <a:lnTo>
                    <a:pt x="88734" y="649001"/>
                  </a:lnTo>
                  <a:lnTo>
                    <a:pt x="118300" y="681608"/>
                  </a:lnTo>
                  <a:lnTo>
                    <a:pt x="151280" y="710841"/>
                  </a:lnTo>
                  <a:lnTo>
                    <a:pt x="187370" y="736399"/>
                  </a:lnTo>
                  <a:lnTo>
                    <a:pt x="226267" y="757983"/>
                  </a:lnTo>
                  <a:lnTo>
                    <a:pt x="267668" y="775292"/>
                  </a:lnTo>
                  <a:lnTo>
                    <a:pt x="311269" y="788027"/>
                  </a:lnTo>
                  <a:lnTo>
                    <a:pt x="356767" y="795889"/>
                  </a:lnTo>
                  <a:lnTo>
                    <a:pt x="403859" y="798576"/>
                  </a:lnTo>
                  <a:lnTo>
                    <a:pt x="450952" y="795889"/>
                  </a:lnTo>
                  <a:lnTo>
                    <a:pt x="496450" y="788027"/>
                  </a:lnTo>
                  <a:lnTo>
                    <a:pt x="540051" y="775292"/>
                  </a:lnTo>
                  <a:lnTo>
                    <a:pt x="581452" y="757983"/>
                  </a:lnTo>
                  <a:lnTo>
                    <a:pt x="620349" y="736399"/>
                  </a:lnTo>
                  <a:lnTo>
                    <a:pt x="656439" y="710841"/>
                  </a:lnTo>
                  <a:lnTo>
                    <a:pt x="689419" y="681609"/>
                  </a:lnTo>
                  <a:lnTo>
                    <a:pt x="718985" y="649001"/>
                  </a:lnTo>
                  <a:lnTo>
                    <a:pt x="744835" y="613320"/>
                  </a:lnTo>
                  <a:lnTo>
                    <a:pt x="766665" y="574863"/>
                  </a:lnTo>
                  <a:lnTo>
                    <a:pt x="784171" y="533932"/>
                  </a:lnTo>
                  <a:lnTo>
                    <a:pt x="797051" y="490825"/>
                  </a:lnTo>
                  <a:lnTo>
                    <a:pt x="805002" y="445844"/>
                  </a:lnTo>
                  <a:lnTo>
                    <a:pt x="807720" y="399288"/>
                  </a:lnTo>
                  <a:lnTo>
                    <a:pt x="805002" y="352731"/>
                  </a:lnTo>
                  <a:lnTo>
                    <a:pt x="797051" y="307750"/>
                  </a:lnTo>
                  <a:lnTo>
                    <a:pt x="784171" y="264643"/>
                  </a:lnTo>
                  <a:lnTo>
                    <a:pt x="766665" y="223712"/>
                  </a:lnTo>
                  <a:lnTo>
                    <a:pt x="744835" y="185255"/>
                  </a:lnTo>
                  <a:lnTo>
                    <a:pt x="718985" y="149574"/>
                  </a:lnTo>
                  <a:lnTo>
                    <a:pt x="689419" y="116967"/>
                  </a:lnTo>
                  <a:lnTo>
                    <a:pt x="656439" y="87734"/>
                  </a:lnTo>
                  <a:lnTo>
                    <a:pt x="620349" y="62176"/>
                  </a:lnTo>
                  <a:lnTo>
                    <a:pt x="581452" y="40592"/>
                  </a:lnTo>
                  <a:lnTo>
                    <a:pt x="540051" y="23283"/>
                  </a:lnTo>
                  <a:lnTo>
                    <a:pt x="496450" y="10548"/>
                  </a:lnTo>
                  <a:lnTo>
                    <a:pt x="450952" y="2686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56120" y="2043683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30">
                  <a:moveTo>
                    <a:pt x="0" y="399288"/>
                  </a:moveTo>
                  <a:lnTo>
                    <a:pt x="2717" y="352731"/>
                  </a:lnTo>
                  <a:lnTo>
                    <a:pt x="10668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59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1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1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59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8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7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36538" y="2127630"/>
            <a:ext cx="1241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905" algn="l"/>
              </a:tabLst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	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38090" y="2052573"/>
            <a:ext cx="820419" cy="811530"/>
            <a:chOff x="5038090" y="2052573"/>
            <a:chExt cx="820419" cy="811530"/>
          </a:xfrm>
        </p:grpSpPr>
        <p:sp>
          <p:nvSpPr>
            <p:cNvPr id="22" name="object 22"/>
            <p:cNvSpPr/>
            <p:nvPr/>
          </p:nvSpPr>
          <p:spPr>
            <a:xfrm>
              <a:off x="5044440" y="2058923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30">
                  <a:moveTo>
                    <a:pt x="403860" y="0"/>
                  </a:moveTo>
                  <a:lnTo>
                    <a:pt x="356767" y="2686"/>
                  </a:lnTo>
                  <a:lnTo>
                    <a:pt x="311269" y="10548"/>
                  </a:lnTo>
                  <a:lnTo>
                    <a:pt x="267668" y="23283"/>
                  </a:lnTo>
                  <a:lnTo>
                    <a:pt x="226267" y="40592"/>
                  </a:lnTo>
                  <a:lnTo>
                    <a:pt x="187370" y="62176"/>
                  </a:lnTo>
                  <a:lnTo>
                    <a:pt x="151280" y="87734"/>
                  </a:lnTo>
                  <a:lnTo>
                    <a:pt x="118300" y="116966"/>
                  </a:lnTo>
                  <a:lnTo>
                    <a:pt x="88734" y="149574"/>
                  </a:lnTo>
                  <a:lnTo>
                    <a:pt x="62884" y="185255"/>
                  </a:lnTo>
                  <a:lnTo>
                    <a:pt x="41054" y="223712"/>
                  </a:lnTo>
                  <a:lnTo>
                    <a:pt x="23548" y="264643"/>
                  </a:lnTo>
                  <a:lnTo>
                    <a:pt x="10667" y="307750"/>
                  </a:lnTo>
                  <a:lnTo>
                    <a:pt x="2717" y="352731"/>
                  </a:lnTo>
                  <a:lnTo>
                    <a:pt x="0" y="399288"/>
                  </a:lnTo>
                  <a:lnTo>
                    <a:pt x="2717" y="445844"/>
                  </a:lnTo>
                  <a:lnTo>
                    <a:pt x="10668" y="490825"/>
                  </a:lnTo>
                  <a:lnTo>
                    <a:pt x="23548" y="533932"/>
                  </a:lnTo>
                  <a:lnTo>
                    <a:pt x="41054" y="574863"/>
                  </a:lnTo>
                  <a:lnTo>
                    <a:pt x="62884" y="613320"/>
                  </a:lnTo>
                  <a:lnTo>
                    <a:pt x="88734" y="649001"/>
                  </a:lnTo>
                  <a:lnTo>
                    <a:pt x="118300" y="681608"/>
                  </a:lnTo>
                  <a:lnTo>
                    <a:pt x="151280" y="710841"/>
                  </a:lnTo>
                  <a:lnTo>
                    <a:pt x="187370" y="736399"/>
                  </a:lnTo>
                  <a:lnTo>
                    <a:pt x="226267" y="757983"/>
                  </a:lnTo>
                  <a:lnTo>
                    <a:pt x="267668" y="775292"/>
                  </a:lnTo>
                  <a:lnTo>
                    <a:pt x="311269" y="788027"/>
                  </a:lnTo>
                  <a:lnTo>
                    <a:pt x="356767" y="795889"/>
                  </a:lnTo>
                  <a:lnTo>
                    <a:pt x="403860" y="798576"/>
                  </a:lnTo>
                  <a:lnTo>
                    <a:pt x="450952" y="795889"/>
                  </a:lnTo>
                  <a:lnTo>
                    <a:pt x="496450" y="788027"/>
                  </a:lnTo>
                  <a:lnTo>
                    <a:pt x="540051" y="775292"/>
                  </a:lnTo>
                  <a:lnTo>
                    <a:pt x="581452" y="757983"/>
                  </a:lnTo>
                  <a:lnTo>
                    <a:pt x="620349" y="736399"/>
                  </a:lnTo>
                  <a:lnTo>
                    <a:pt x="656439" y="710841"/>
                  </a:lnTo>
                  <a:lnTo>
                    <a:pt x="689419" y="681609"/>
                  </a:lnTo>
                  <a:lnTo>
                    <a:pt x="718985" y="649001"/>
                  </a:lnTo>
                  <a:lnTo>
                    <a:pt x="744835" y="613320"/>
                  </a:lnTo>
                  <a:lnTo>
                    <a:pt x="766665" y="574863"/>
                  </a:lnTo>
                  <a:lnTo>
                    <a:pt x="784171" y="533932"/>
                  </a:lnTo>
                  <a:lnTo>
                    <a:pt x="797052" y="490825"/>
                  </a:lnTo>
                  <a:lnTo>
                    <a:pt x="805002" y="445844"/>
                  </a:lnTo>
                  <a:lnTo>
                    <a:pt x="807720" y="399288"/>
                  </a:lnTo>
                  <a:lnTo>
                    <a:pt x="805002" y="352731"/>
                  </a:lnTo>
                  <a:lnTo>
                    <a:pt x="797051" y="307750"/>
                  </a:lnTo>
                  <a:lnTo>
                    <a:pt x="784171" y="264643"/>
                  </a:lnTo>
                  <a:lnTo>
                    <a:pt x="766665" y="223712"/>
                  </a:lnTo>
                  <a:lnTo>
                    <a:pt x="744835" y="185255"/>
                  </a:lnTo>
                  <a:lnTo>
                    <a:pt x="718985" y="149574"/>
                  </a:lnTo>
                  <a:lnTo>
                    <a:pt x="689419" y="116967"/>
                  </a:lnTo>
                  <a:lnTo>
                    <a:pt x="656439" y="87734"/>
                  </a:lnTo>
                  <a:lnTo>
                    <a:pt x="620349" y="62176"/>
                  </a:lnTo>
                  <a:lnTo>
                    <a:pt x="581452" y="40592"/>
                  </a:lnTo>
                  <a:lnTo>
                    <a:pt x="540051" y="23283"/>
                  </a:lnTo>
                  <a:lnTo>
                    <a:pt x="496450" y="10548"/>
                  </a:lnTo>
                  <a:lnTo>
                    <a:pt x="450952" y="2686"/>
                  </a:lnTo>
                  <a:lnTo>
                    <a:pt x="403860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4440" y="2058923"/>
              <a:ext cx="807720" cy="798830"/>
            </a:xfrm>
            <a:custGeom>
              <a:avLst/>
              <a:gdLst/>
              <a:ahLst/>
              <a:cxnLst/>
              <a:rect l="l" t="t" r="r" b="b"/>
              <a:pathLst>
                <a:path w="807720" h="798830">
                  <a:moveTo>
                    <a:pt x="0" y="399288"/>
                  </a:moveTo>
                  <a:lnTo>
                    <a:pt x="2717" y="352731"/>
                  </a:lnTo>
                  <a:lnTo>
                    <a:pt x="10667" y="307750"/>
                  </a:lnTo>
                  <a:lnTo>
                    <a:pt x="23548" y="264643"/>
                  </a:lnTo>
                  <a:lnTo>
                    <a:pt x="41054" y="223712"/>
                  </a:lnTo>
                  <a:lnTo>
                    <a:pt x="62884" y="185255"/>
                  </a:lnTo>
                  <a:lnTo>
                    <a:pt x="88734" y="149574"/>
                  </a:lnTo>
                  <a:lnTo>
                    <a:pt x="118300" y="116966"/>
                  </a:lnTo>
                  <a:lnTo>
                    <a:pt x="151280" y="87734"/>
                  </a:lnTo>
                  <a:lnTo>
                    <a:pt x="187370" y="62176"/>
                  </a:lnTo>
                  <a:lnTo>
                    <a:pt x="226267" y="40592"/>
                  </a:lnTo>
                  <a:lnTo>
                    <a:pt x="267668" y="23283"/>
                  </a:lnTo>
                  <a:lnTo>
                    <a:pt x="311269" y="10548"/>
                  </a:lnTo>
                  <a:lnTo>
                    <a:pt x="356767" y="2686"/>
                  </a:lnTo>
                  <a:lnTo>
                    <a:pt x="403860" y="0"/>
                  </a:lnTo>
                  <a:lnTo>
                    <a:pt x="450952" y="2686"/>
                  </a:lnTo>
                  <a:lnTo>
                    <a:pt x="496450" y="10548"/>
                  </a:lnTo>
                  <a:lnTo>
                    <a:pt x="540051" y="23283"/>
                  </a:lnTo>
                  <a:lnTo>
                    <a:pt x="581452" y="40592"/>
                  </a:lnTo>
                  <a:lnTo>
                    <a:pt x="620349" y="62176"/>
                  </a:lnTo>
                  <a:lnTo>
                    <a:pt x="656439" y="87734"/>
                  </a:lnTo>
                  <a:lnTo>
                    <a:pt x="689419" y="116967"/>
                  </a:lnTo>
                  <a:lnTo>
                    <a:pt x="718985" y="149574"/>
                  </a:lnTo>
                  <a:lnTo>
                    <a:pt x="744835" y="185255"/>
                  </a:lnTo>
                  <a:lnTo>
                    <a:pt x="766665" y="223712"/>
                  </a:lnTo>
                  <a:lnTo>
                    <a:pt x="784171" y="264643"/>
                  </a:lnTo>
                  <a:lnTo>
                    <a:pt x="797051" y="307750"/>
                  </a:lnTo>
                  <a:lnTo>
                    <a:pt x="805002" y="352731"/>
                  </a:lnTo>
                  <a:lnTo>
                    <a:pt x="807720" y="399288"/>
                  </a:lnTo>
                  <a:lnTo>
                    <a:pt x="805002" y="445844"/>
                  </a:lnTo>
                  <a:lnTo>
                    <a:pt x="797052" y="490825"/>
                  </a:lnTo>
                  <a:lnTo>
                    <a:pt x="784171" y="533932"/>
                  </a:lnTo>
                  <a:lnTo>
                    <a:pt x="766665" y="574863"/>
                  </a:lnTo>
                  <a:lnTo>
                    <a:pt x="744835" y="613320"/>
                  </a:lnTo>
                  <a:lnTo>
                    <a:pt x="718985" y="649001"/>
                  </a:lnTo>
                  <a:lnTo>
                    <a:pt x="689419" y="681609"/>
                  </a:lnTo>
                  <a:lnTo>
                    <a:pt x="656439" y="710841"/>
                  </a:lnTo>
                  <a:lnTo>
                    <a:pt x="620349" y="736399"/>
                  </a:lnTo>
                  <a:lnTo>
                    <a:pt x="581452" y="757983"/>
                  </a:lnTo>
                  <a:lnTo>
                    <a:pt x="540051" y="775292"/>
                  </a:lnTo>
                  <a:lnTo>
                    <a:pt x="496450" y="788027"/>
                  </a:lnTo>
                  <a:lnTo>
                    <a:pt x="450952" y="795889"/>
                  </a:lnTo>
                  <a:lnTo>
                    <a:pt x="403860" y="798576"/>
                  </a:lnTo>
                  <a:lnTo>
                    <a:pt x="356767" y="795889"/>
                  </a:lnTo>
                  <a:lnTo>
                    <a:pt x="311269" y="788027"/>
                  </a:lnTo>
                  <a:lnTo>
                    <a:pt x="267668" y="775292"/>
                  </a:lnTo>
                  <a:lnTo>
                    <a:pt x="226267" y="757983"/>
                  </a:lnTo>
                  <a:lnTo>
                    <a:pt x="187370" y="736399"/>
                  </a:lnTo>
                  <a:lnTo>
                    <a:pt x="151280" y="710841"/>
                  </a:lnTo>
                  <a:lnTo>
                    <a:pt x="118300" y="681608"/>
                  </a:lnTo>
                  <a:lnTo>
                    <a:pt x="88734" y="649001"/>
                  </a:lnTo>
                  <a:lnTo>
                    <a:pt x="62884" y="613320"/>
                  </a:lnTo>
                  <a:lnTo>
                    <a:pt x="41054" y="574863"/>
                  </a:lnTo>
                  <a:lnTo>
                    <a:pt x="23548" y="533932"/>
                  </a:lnTo>
                  <a:lnTo>
                    <a:pt x="10668" y="490825"/>
                  </a:lnTo>
                  <a:lnTo>
                    <a:pt x="2717" y="445844"/>
                  </a:lnTo>
                  <a:lnTo>
                    <a:pt x="0" y="399288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30697" y="2142871"/>
            <a:ext cx="235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Σ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86363" y="1366774"/>
            <a:ext cx="3375660" cy="2159000"/>
            <a:chOff x="4686363" y="1366774"/>
            <a:chExt cx="3375660" cy="2159000"/>
          </a:xfrm>
        </p:grpSpPr>
        <p:sp>
          <p:nvSpPr>
            <p:cNvPr id="26" name="object 26"/>
            <p:cNvSpPr/>
            <p:nvPr/>
          </p:nvSpPr>
          <p:spPr>
            <a:xfrm>
              <a:off x="4867529" y="1728215"/>
              <a:ext cx="3025140" cy="1473200"/>
            </a:xfrm>
            <a:custGeom>
              <a:avLst/>
              <a:gdLst/>
              <a:ahLst/>
              <a:cxnLst/>
              <a:rect l="l" t="t" r="r" b="b"/>
              <a:pathLst>
                <a:path w="3025140" h="1473200">
                  <a:moveTo>
                    <a:pt x="618871" y="91440"/>
                  </a:moveTo>
                  <a:lnTo>
                    <a:pt x="612521" y="78740"/>
                  </a:lnTo>
                  <a:lnTo>
                    <a:pt x="580771" y="15240"/>
                  </a:lnTo>
                  <a:lnTo>
                    <a:pt x="542671" y="91440"/>
                  </a:lnTo>
                  <a:lnTo>
                    <a:pt x="574421" y="91440"/>
                  </a:lnTo>
                  <a:lnTo>
                    <a:pt x="574421" y="331597"/>
                  </a:lnTo>
                  <a:lnTo>
                    <a:pt x="587121" y="331597"/>
                  </a:lnTo>
                  <a:lnTo>
                    <a:pt x="587121" y="91440"/>
                  </a:lnTo>
                  <a:lnTo>
                    <a:pt x="618871" y="91440"/>
                  </a:lnTo>
                  <a:close/>
                </a:path>
                <a:path w="3025140" h="1473200">
                  <a:moveTo>
                    <a:pt x="1653667" y="76200"/>
                  </a:moveTo>
                  <a:lnTo>
                    <a:pt x="1647317" y="63500"/>
                  </a:lnTo>
                  <a:lnTo>
                    <a:pt x="1615567" y="0"/>
                  </a:lnTo>
                  <a:lnTo>
                    <a:pt x="1577467" y="76200"/>
                  </a:lnTo>
                  <a:lnTo>
                    <a:pt x="1609217" y="76200"/>
                  </a:lnTo>
                  <a:lnTo>
                    <a:pt x="1609217" y="316357"/>
                  </a:lnTo>
                  <a:lnTo>
                    <a:pt x="1621917" y="316357"/>
                  </a:lnTo>
                  <a:lnTo>
                    <a:pt x="1621917" y="76200"/>
                  </a:lnTo>
                  <a:lnTo>
                    <a:pt x="1653667" y="76200"/>
                  </a:lnTo>
                  <a:close/>
                </a:path>
                <a:path w="3025140" h="1473200">
                  <a:moveTo>
                    <a:pt x="2630551" y="76200"/>
                  </a:moveTo>
                  <a:lnTo>
                    <a:pt x="2624201" y="63500"/>
                  </a:lnTo>
                  <a:lnTo>
                    <a:pt x="2592451" y="0"/>
                  </a:lnTo>
                  <a:lnTo>
                    <a:pt x="2554351" y="76200"/>
                  </a:lnTo>
                  <a:lnTo>
                    <a:pt x="2586101" y="76200"/>
                  </a:lnTo>
                  <a:lnTo>
                    <a:pt x="2586101" y="316357"/>
                  </a:lnTo>
                  <a:lnTo>
                    <a:pt x="2598801" y="316357"/>
                  </a:lnTo>
                  <a:lnTo>
                    <a:pt x="2598801" y="76200"/>
                  </a:lnTo>
                  <a:lnTo>
                    <a:pt x="2630551" y="76200"/>
                  </a:lnTo>
                  <a:close/>
                </a:path>
                <a:path w="3025140" h="1473200">
                  <a:moveTo>
                    <a:pt x="3024759" y="1438656"/>
                  </a:moveTo>
                  <a:lnTo>
                    <a:pt x="2656738" y="1155446"/>
                  </a:lnTo>
                  <a:lnTo>
                    <a:pt x="2662669" y="1147699"/>
                  </a:lnTo>
                  <a:lnTo>
                    <a:pt x="2676017" y="1130300"/>
                  </a:lnTo>
                  <a:lnTo>
                    <a:pt x="2592451" y="1114044"/>
                  </a:lnTo>
                  <a:lnTo>
                    <a:pt x="2629662" y="1190752"/>
                  </a:lnTo>
                  <a:lnTo>
                    <a:pt x="2648966" y="1165580"/>
                  </a:lnTo>
                  <a:lnTo>
                    <a:pt x="2994063" y="1431048"/>
                  </a:lnTo>
                  <a:lnTo>
                    <a:pt x="2894419" y="1408150"/>
                  </a:lnTo>
                  <a:lnTo>
                    <a:pt x="2894419" y="1421142"/>
                  </a:lnTo>
                  <a:lnTo>
                    <a:pt x="2226348" y="1335011"/>
                  </a:lnTo>
                  <a:lnTo>
                    <a:pt x="2309152" y="1286649"/>
                  </a:lnTo>
                  <a:lnTo>
                    <a:pt x="2894419" y="1421142"/>
                  </a:lnTo>
                  <a:lnTo>
                    <a:pt x="2894419" y="1408150"/>
                  </a:lnTo>
                  <a:lnTo>
                    <a:pt x="2325179" y="1277289"/>
                  </a:lnTo>
                  <a:lnTo>
                    <a:pt x="2524099" y="1161097"/>
                  </a:lnTo>
                  <a:lnTo>
                    <a:pt x="2525395" y="1167130"/>
                  </a:lnTo>
                  <a:lnTo>
                    <a:pt x="2531859" y="1161973"/>
                  </a:lnTo>
                  <a:lnTo>
                    <a:pt x="2545588" y="1185418"/>
                  </a:lnTo>
                  <a:lnTo>
                    <a:pt x="2574861" y="1140587"/>
                  </a:lnTo>
                  <a:lnTo>
                    <a:pt x="2592197" y="1114044"/>
                  </a:lnTo>
                  <a:lnTo>
                    <a:pt x="2592057" y="1114056"/>
                  </a:lnTo>
                  <a:lnTo>
                    <a:pt x="2591536" y="1113917"/>
                  </a:lnTo>
                  <a:lnTo>
                    <a:pt x="2519794" y="1089507"/>
                  </a:lnTo>
                  <a:lnTo>
                    <a:pt x="2519794" y="1148994"/>
                  </a:lnTo>
                  <a:lnTo>
                    <a:pt x="2307209" y="1273162"/>
                  </a:lnTo>
                  <a:lnTo>
                    <a:pt x="2291181" y="1269479"/>
                  </a:lnTo>
                  <a:lnTo>
                    <a:pt x="2291181" y="1282522"/>
                  </a:lnTo>
                  <a:lnTo>
                    <a:pt x="2205837" y="1332369"/>
                  </a:lnTo>
                  <a:lnTo>
                    <a:pt x="2187841" y="1330058"/>
                  </a:lnTo>
                  <a:lnTo>
                    <a:pt x="2187841" y="1342872"/>
                  </a:lnTo>
                  <a:lnTo>
                    <a:pt x="2015464" y="1443558"/>
                  </a:lnTo>
                  <a:lnTo>
                    <a:pt x="1989429" y="1423073"/>
                  </a:lnTo>
                  <a:lnTo>
                    <a:pt x="1989429" y="1439087"/>
                  </a:lnTo>
                  <a:lnTo>
                    <a:pt x="1554721" y="1341488"/>
                  </a:lnTo>
                  <a:lnTo>
                    <a:pt x="1789315" y="1291526"/>
                  </a:lnTo>
                  <a:lnTo>
                    <a:pt x="1804263" y="1293444"/>
                  </a:lnTo>
                  <a:lnTo>
                    <a:pt x="1989429" y="1439087"/>
                  </a:lnTo>
                  <a:lnTo>
                    <a:pt x="1989429" y="1423073"/>
                  </a:lnTo>
                  <a:lnTo>
                    <a:pt x="1828761" y="1296606"/>
                  </a:lnTo>
                  <a:lnTo>
                    <a:pt x="2187841" y="1342872"/>
                  </a:lnTo>
                  <a:lnTo>
                    <a:pt x="2187841" y="1330058"/>
                  </a:lnTo>
                  <a:lnTo>
                    <a:pt x="1826920" y="1283512"/>
                  </a:lnTo>
                  <a:lnTo>
                    <a:pt x="2070100" y="1231722"/>
                  </a:lnTo>
                  <a:lnTo>
                    <a:pt x="2291181" y="1282522"/>
                  </a:lnTo>
                  <a:lnTo>
                    <a:pt x="2291181" y="1269479"/>
                  </a:lnTo>
                  <a:lnTo>
                    <a:pt x="2099589" y="1225435"/>
                  </a:lnTo>
                  <a:lnTo>
                    <a:pt x="2516962" y="1136523"/>
                  </a:lnTo>
                  <a:lnTo>
                    <a:pt x="2518422" y="1139012"/>
                  </a:lnTo>
                  <a:lnTo>
                    <a:pt x="2519794" y="1148994"/>
                  </a:lnTo>
                  <a:lnTo>
                    <a:pt x="2519794" y="1089507"/>
                  </a:lnTo>
                  <a:lnTo>
                    <a:pt x="2511298" y="1086612"/>
                  </a:lnTo>
                  <a:lnTo>
                    <a:pt x="2512212" y="1093419"/>
                  </a:lnTo>
                  <a:lnTo>
                    <a:pt x="2509520" y="1092708"/>
                  </a:lnTo>
                  <a:lnTo>
                    <a:pt x="2514943" y="1118146"/>
                  </a:lnTo>
                  <a:lnTo>
                    <a:pt x="2423896" y="1130541"/>
                  </a:lnTo>
                  <a:lnTo>
                    <a:pt x="2423896" y="1143330"/>
                  </a:lnTo>
                  <a:lnTo>
                    <a:pt x="2070214" y="1218679"/>
                  </a:lnTo>
                  <a:lnTo>
                    <a:pt x="2040712" y="1211910"/>
                  </a:lnTo>
                  <a:lnTo>
                    <a:pt x="2040712" y="1224965"/>
                  </a:lnTo>
                  <a:lnTo>
                    <a:pt x="1802295" y="1275753"/>
                  </a:lnTo>
                  <a:lnTo>
                    <a:pt x="1784718" y="1261922"/>
                  </a:lnTo>
                  <a:lnTo>
                    <a:pt x="1784718" y="1278077"/>
                  </a:lnTo>
                  <a:lnTo>
                    <a:pt x="1751304" y="1273771"/>
                  </a:lnTo>
                  <a:lnTo>
                    <a:pt x="1751304" y="1286624"/>
                  </a:lnTo>
                  <a:lnTo>
                    <a:pt x="1525028" y="1334820"/>
                  </a:lnTo>
                  <a:lnTo>
                    <a:pt x="1495247" y="1328140"/>
                  </a:lnTo>
                  <a:lnTo>
                    <a:pt x="1495247" y="1341158"/>
                  </a:lnTo>
                  <a:lnTo>
                    <a:pt x="1046226" y="1436814"/>
                  </a:lnTo>
                  <a:lnTo>
                    <a:pt x="1282750" y="1298651"/>
                  </a:lnTo>
                  <a:lnTo>
                    <a:pt x="1297228" y="1296682"/>
                  </a:lnTo>
                  <a:lnTo>
                    <a:pt x="1495247" y="1341158"/>
                  </a:lnTo>
                  <a:lnTo>
                    <a:pt x="1495247" y="1328140"/>
                  </a:lnTo>
                  <a:lnTo>
                    <a:pt x="1333296" y="1291780"/>
                  </a:lnTo>
                  <a:lnTo>
                    <a:pt x="1556067" y="1261465"/>
                  </a:lnTo>
                  <a:lnTo>
                    <a:pt x="1751304" y="1286624"/>
                  </a:lnTo>
                  <a:lnTo>
                    <a:pt x="1751304" y="1273771"/>
                  </a:lnTo>
                  <a:lnTo>
                    <a:pt x="1604606" y="1254861"/>
                  </a:lnTo>
                  <a:lnTo>
                    <a:pt x="1733003" y="1237373"/>
                  </a:lnTo>
                  <a:lnTo>
                    <a:pt x="1784718" y="1278077"/>
                  </a:lnTo>
                  <a:lnTo>
                    <a:pt x="1784718" y="1261922"/>
                  </a:lnTo>
                  <a:lnTo>
                    <a:pt x="1750504" y="1234998"/>
                  </a:lnTo>
                  <a:lnTo>
                    <a:pt x="1960194" y="1206461"/>
                  </a:lnTo>
                  <a:lnTo>
                    <a:pt x="2040712" y="1224965"/>
                  </a:lnTo>
                  <a:lnTo>
                    <a:pt x="2040712" y="1211910"/>
                  </a:lnTo>
                  <a:lnTo>
                    <a:pt x="1995893" y="1201597"/>
                  </a:lnTo>
                  <a:lnTo>
                    <a:pt x="2423896" y="1143330"/>
                  </a:lnTo>
                  <a:lnTo>
                    <a:pt x="2423896" y="1130541"/>
                  </a:lnTo>
                  <a:lnTo>
                    <a:pt x="1960854" y="1193546"/>
                  </a:lnTo>
                  <a:lnTo>
                    <a:pt x="1925129" y="1185341"/>
                  </a:lnTo>
                  <a:lnTo>
                    <a:pt x="1925129" y="1198410"/>
                  </a:lnTo>
                  <a:lnTo>
                    <a:pt x="1736598" y="1224051"/>
                  </a:lnTo>
                  <a:lnTo>
                    <a:pt x="1654429" y="1159370"/>
                  </a:lnTo>
                  <a:lnTo>
                    <a:pt x="1657108" y="1147635"/>
                  </a:lnTo>
                  <a:lnTo>
                    <a:pt x="1664322" y="1138466"/>
                  </a:lnTo>
                  <a:lnTo>
                    <a:pt x="1925129" y="1198410"/>
                  </a:lnTo>
                  <a:lnTo>
                    <a:pt x="1925129" y="1185341"/>
                  </a:lnTo>
                  <a:lnTo>
                    <a:pt x="1662328" y="1124915"/>
                  </a:lnTo>
                  <a:lnTo>
                    <a:pt x="1662976" y="1122045"/>
                  </a:lnTo>
                  <a:lnTo>
                    <a:pt x="1669415" y="1093978"/>
                  </a:lnTo>
                  <a:lnTo>
                    <a:pt x="1586611" y="1114044"/>
                  </a:lnTo>
                  <a:lnTo>
                    <a:pt x="1622933" y="1191133"/>
                  </a:lnTo>
                  <a:lnTo>
                    <a:pt x="1642529" y="1166202"/>
                  </a:lnTo>
                  <a:lnTo>
                    <a:pt x="1719084" y="1226426"/>
                  </a:lnTo>
                  <a:lnTo>
                    <a:pt x="1556118" y="1248600"/>
                  </a:lnTo>
                  <a:lnTo>
                    <a:pt x="1507566" y="1242352"/>
                  </a:lnTo>
                  <a:lnTo>
                    <a:pt x="1507566" y="1255217"/>
                  </a:lnTo>
                  <a:lnTo>
                    <a:pt x="1311452" y="1281887"/>
                  </a:lnTo>
                  <a:lnTo>
                    <a:pt x="1384325" y="1239329"/>
                  </a:lnTo>
                  <a:lnTo>
                    <a:pt x="1507566" y="1255217"/>
                  </a:lnTo>
                  <a:lnTo>
                    <a:pt x="1507566" y="1242352"/>
                  </a:lnTo>
                  <a:lnTo>
                    <a:pt x="1402372" y="1228788"/>
                  </a:lnTo>
                  <a:lnTo>
                    <a:pt x="1518539" y="1160932"/>
                  </a:lnTo>
                  <a:lnTo>
                    <a:pt x="1520063" y="1167765"/>
                  </a:lnTo>
                  <a:lnTo>
                    <a:pt x="1526400" y="1162621"/>
                  </a:lnTo>
                  <a:lnTo>
                    <a:pt x="1539748" y="1185418"/>
                  </a:lnTo>
                  <a:lnTo>
                    <a:pt x="1569021" y="1140587"/>
                  </a:lnTo>
                  <a:lnTo>
                    <a:pt x="1586357" y="1114044"/>
                  </a:lnTo>
                  <a:lnTo>
                    <a:pt x="1586217" y="1114056"/>
                  </a:lnTo>
                  <a:lnTo>
                    <a:pt x="1515656" y="1096492"/>
                  </a:lnTo>
                  <a:lnTo>
                    <a:pt x="1515656" y="1147991"/>
                  </a:lnTo>
                  <a:lnTo>
                    <a:pt x="1381861" y="1226146"/>
                  </a:lnTo>
                  <a:lnTo>
                    <a:pt x="1363814" y="1223822"/>
                  </a:lnTo>
                  <a:lnTo>
                    <a:pt x="1363814" y="1236687"/>
                  </a:lnTo>
                  <a:lnTo>
                    <a:pt x="1287208" y="1281430"/>
                  </a:lnTo>
                  <a:lnTo>
                    <a:pt x="1261592" y="1275689"/>
                  </a:lnTo>
                  <a:lnTo>
                    <a:pt x="1261592" y="1288681"/>
                  </a:lnTo>
                  <a:lnTo>
                    <a:pt x="1250099" y="1290256"/>
                  </a:lnTo>
                  <a:lnTo>
                    <a:pt x="1250099" y="1303096"/>
                  </a:lnTo>
                  <a:lnTo>
                    <a:pt x="1009459" y="1443659"/>
                  </a:lnTo>
                  <a:lnTo>
                    <a:pt x="888072" y="1352372"/>
                  </a:lnTo>
                  <a:lnTo>
                    <a:pt x="1250099" y="1303096"/>
                  </a:lnTo>
                  <a:lnTo>
                    <a:pt x="1250099" y="1290256"/>
                  </a:lnTo>
                  <a:lnTo>
                    <a:pt x="873569" y="1341462"/>
                  </a:lnTo>
                  <a:lnTo>
                    <a:pt x="855675" y="1328013"/>
                  </a:lnTo>
                  <a:lnTo>
                    <a:pt x="855675" y="1343901"/>
                  </a:lnTo>
                  <a:lnTo>
                    <a:pt x="153441" y="1439430"/>
                  </a:lnTo>
                  <a:lnTo>
                    <a:pt x="793330" y="1297000"/>
                  </a:lnTo>
                  <a:lnTo>
                    <a:pt x="855675" y="1343901"/>
                  </a:lnTo>
                  <a:lnTo>
                    <a:pt x="855675" y="1328013"/>
                  </a:lnTo>
                  <a:lnTo>
                    <a:pt x="809625" y="1293368"/>
                  </a:lnTo>
                  <a:lnTo>
                    <a:pt x="1047127" y="1240510"/>
                  </a:lnTo>
                  <a:lnTo>
                    <a:pt x="1261592" y="1288681"/>
                  </a:lnTo>
                  <a:lnTo>
                    <a:pt x="1261592" y="1275689"/>
                  </a:lnTo>
                  <a:lnTo>
                    <a:pt x="1076172" y="1234046"/>
                  </a:lnTo>
                  <a:lnTo>
                    <a:pt x="1174140" y="1212240"/>
                  </a:lnTo>
                  <a:lnTo>
                    <a:pt x="1363814" y="1236687"/>
                  </a:lnTo>
                  <a:lnTo>
                    <a:pt x="1363814" y="1223822"/>
                  </a:lnTo>
                  <a:lnTo>
                    <a:pt x="1210792" y="1204087"/>
                  </a:lnTo>
                  <a:lnTo>
                    <a:pt x="1511490" y="1137145"/>
                  </a:lnTo>
                  <a:lnTo>
                    <a:pt x="1514322" y="1141984"/>
                  </a:lnTo>
                  <a:lnTo>
                    <a:pt x="1515656" y="1147991"/>
                  </a:lnTo>
                  <a:lnTo>
                    <a:pt x="1515656" y="1096492"/>
                  </a:lnTo>
                  <a:lnTo>
                    <a:pt x="1503553" y="1093470"/>
                  </a:lnTo>
                  <a:lnTo>
                    <a:pt x="1509229" y="1119111"/>
                  </a:lnTo>
                  <a:lnTo>
                    <a:pt x="1501267" y="1119632"/>
                  </a:lnTo>
                  <a:lnTo>
                    <a:pt x="1504797" y="1125689"/>
                  </a:lnTo>
                  <a:lnTo>
                    <a:pt x="1173899" y="1199324"/>
                  </a:lnTo>
                  <a:lnTo>
                    <a:pt x="1137246" y="1194600"/>
                  </a:lnTo>
                  <a:lnTo>
                    <a:pt x="1137246" y="1207490"/>
                  </a:lnTo>
                  <a:lnTo>
                    <a:pt x="1047153" y="1227531"/>
                  </a:lnTo>
                  <a:lnTo>
                    <a:pt x="1018108" y="1221016"/>
                  </a:lnTo>
                  <a:lnTo>
                    <a:pt x="1018108" y="1233995"/>
                  </a:lnTo>
                  <a:lnTo>
                    <a:pt x="796290" y="1283347"/>
                  </a:lnTo>
                  <a:lnTo>
                    <a:pt x="651776" y="1174661"/>
                  </a:lnTo>
                  <a:lnTo>
                    <a:pt x="653770" y="1158989"/>
                  </a:lnTo>
                  <a:lnTo>
                    <a:pt x="658177" y="1153147"/>
                  </a:lnTo>
                  <a:lnTo>
                    <a:pt x="1018108" y="1233995"/>
                  </a:lnTo>
                  <a:lnTo>
                    <a:pt x="1018108" y="1221016"/>
                  </a:lnTo>
                  <a:lnTo>
                    <a:pt x="716229" y="1153236"/>
                  </a:lnTo>
                  <a:lnTo>
                    <a:pt x="1137246" y="1207490"/>
                  </a:lnTo>
                  <a:lnTo>
                    <a:pt x="1137246" y="1194600"/>
                  </a:lnTo>
                  <a:lnTo>
                    <a:pt x="658063" y="1132827"/>
                  </a:lnTo>
                  <a:lnTo>
                    <a:pt x="663448" y="1108837"/>
                  </a:lnTo>
                  <a:lnTo>
                    <a:pt x="660069" y="1109675"/>
                  </a:lnTo>
                  <a:lnTo>
                    <a:pt x="661162" y="1101217"/>
                  </a:lnTo>
                  <a:lnTo>
                    <a:pt x="580771" y="1129284"/>
                  </a:lnTo>
                  <a:lnTo>
                    <a:pt x="618744" y="1205484"/>
                  </a:lnTo>
                  <a:lnTo>
                    <a:pt x="637882" y="1180084"/>
                  </a:lnTo>
                  <a:lnTo>
                    <a:pt x="779983" y="1286967"/>
                  </a:lnTo>
                  <a:lnTo>
                    <a:pt x="41821" y="1451216"/>
                  </a:lnTo>
                  <a:lnTo>
                    <a:pt x="517829" y="1173175"/>
                  </a:lnTo>
                  <a:lnTo>
                    <a:pt x="533908" y="1200658"/>
                  </a:lnTo>
                  <a:lnTo>
                    <a:pt x="563181" y="1155827"/>
                  </a:lnTo>
                  <a:lnTo>
                    <a:pt x="580517" y="1129284"/>
                  </a:lnTo>
                  <a:lnTo>
                    <a:pt x="495427" y="1134872"/>
                  </a:lnTo>
                  <a:lnTo>
                    <a:pt x="511441" y="1162278"/>
                  </a:lnTo>
                  <a:lnTo>
                    <a:pt x="0" y="1461008"/>
                  </a:lnTo>
                  <a:lnTo>
                    <a:pt x="3200" y="1466545"/>
                  </a:lnTo>
                  <a:lnTo>
                    <a:pt x="4064" y="1472692"/>
                  </a:lnTo>
                  <a:lnTo>
                    <a:pt x="870191" y="1354810"/>
                  </a:lnTo>
                  <a:lnTo>
                    <a:pt x="1005332" y="1456436"/>
                  </a:lnTo>
                  <a:lnTo>
                    <a:pt x="1009053" y="1451470"/>
                  </a:lnTo>
                  <a:lnTo>
                    <a:pt x="1010285" y="1457452"/>
                  </a:lnTo>
                  <a:lnTo>
                    <a:pt x="1524939" y="1347825"/>
                  </a:lnTo>
                  <a:lnTo>
                    <a:pt x="2013585" y="1457579"/>
                  </a:lnTo>
                  <a:lnTo>
                    <a:pt x="2014956" y="1451432"/>
                  </a:lnTo>
                  <a:lnTo>
                    <a:pt x="2018030" y="1456690"/>
                  </a:lnTo>
                  <a:lnTo>
                    <a:pt x="2208365" y="1345526"/>
                  </a:lnTo>
                  <a:lnTo>
                    <a:pt x="3019806" y="1450086"/>
                  </a:lnTo>
                  <a:lnTo>
                    <a:pt x="3020504" y="1444726"/>
                  </a:lnTo>
                  <a:lnTo>
                    <a:pt x="3020695" y="1443926"/>
                  </a:lnTo>
                  <a:lnTo>
                    <a:pt x="3024759" y="1438656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3826" y="3499866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5"/>
                  </a:moveTo>
                  <a:lnTo>
                    <a:pt x="226631" y="3175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20234" y="3329178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08142" y="3501390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5"/>
                  </a:moveTo>
                  <a:lnTo>
                    <a:pt x="226631" y="3175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24550" y="3330702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13982" y="3501390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5"/>
                  </a:moveTo>
                  <a:lnTo>
                    <a:pt x="226631" y="3175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31914" y="3330702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06105" y="3464813"/>
              <a:ext cx="212725" cy="6350"/>
            </a:xfrm>
            <a:custGeom>
              <a:avLst/>
              <a:gdLst/>
              <a:ahLst/>
              <a:cxnLst/>
              <a:rect l="l" t="t" r="r" b="b"/>
              <a:pathLst>
                <a:path w="212725" h="6350">
                  <a:moveTo>
                    <a:pt x="-14287" y="3175"/>
                  </a:moveTo>
                  <a:lnTo>
                    <a:pt x="226631" y="3175"/>
                  </a:lnTo>
                </a:path>
              </a:pathLst>
            </a:custGeom>
            <a:ln w="34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22514" y="3294125"/>
              <a:ext cx="125095" cy="177165"/>
            </a:xfrm>
            <a:custGeom>
              <a:avLst/>
              <a:gdLst/>
              <a:ahLst/>
              <a:cxnLst/>
              <a:rect l="l" t="t" r="r" b="b"/>
              <a:pathLst>
                <a:path w="125095" h="177164">
                  <a:moveTo>
                    <a:pt x="0" y="176911"/>
                  </a:moveTo>
                  <a:lnTo>
                    <a:pt x="12496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25212" y="1373124"/>
              <a:ext cx="2667000" cy="370840"/>
            </a:xfrm>
            <a:custGeom>
              <a:avLst/>
              <a:gdLst/>
              <a:ahLst/>
              <a:cxnLst/>
              <a:rect l="l" t="t" r="r" b="b"/>
              <a:pathLst>
                <a:path w="2667000" h="370839">
                  <a:moveTo>
                    <a:pt x="2666999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666999" y="370332"/>
                  </a:lnTo>
                  <a:lnTo>
                    <a:pt x="266699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25212" y="1373124"/>
              <a:ext cx="2667000" cy="370840"/>
            </a:xfrm>
            <a:custGeom>
              <a:avLst/>
              <a:gdLst/>
              <a:ahLst/>
              <a:cxnLst/>
              <a:rect l="l" t="t" r="r" b="b"/>
              <a:pathLst>
                <a:path w="2667000" h="370839">
                  <a:moveTo>
                    <a:pt x="0" y="370332"/>
                  </a:moveTo>
                  <a:lnTo>
                    <a:pt x="2666999" y="370332"/>
                  </a:lnTo>
                  <a:lnTo>
                    <a:pt x="2666999" y="0"/>
                  </a:lnTo>
                  <a:lnTo>
                    <a:pt x="0" y="0"/>
                  </a:lnTo>
                  <a:lnTo>
                    <a:pt x="0" y="370332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01029" y="1242186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softm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21126" y="3213861"/>
            <a:ext cx="833119" cy="810260"/>
            <a:chOff x="3421126" y="3213861"/>
            <a:chExt cx="833119" cy="810260"/>
          </a:xfrm>
        </p:grpSpPr>
        <p:sp>
          <p:nvSpPr>
            <p:cNvPr id="39" name="object 39"/>
            <p:cNvSpPr/>
            <p:nvPr/>
          </p:nvSpPr>
          <p:spPr>
            <a:xfrm>
              <a:off x="3427476" y="3220211"/>
              <a:ext cx="820419" cy="797560"/>
            </a:xfrm>
            <a:custGeom>
              <a:avLst/>
              <a:gdLst/>
              <a:ahLst/>
              <a:cxnLst/>
              <a:rect l="l" t="t" r="r" b="b"/>
              <a:pathLst>
                <a:path w="820420" h="797560">
                  <a:moveTo>
                    <a:pt x="409956" y="0"/>
                  </a:moveTo>
                  <a:lnTo>
                    <a:pt x="362141" y="2681"/>
                  </a:lnTo>
                  <a:lnTo>
                    <a:pt x="315947" y="10525"/>
                  </a:lnTo>
                  <a:lnTo>
                    <a:pt x="271683" y="23234"/>
                  </a:lnTo>
                  <a:lnTo>
                    <a:pt x="229655" y="40508"/>
                  </a:lnTo>
                  <a:lnTo>
                    <a:pt x="190170" y="62047"/>
                  </a:lnTo>
                  <a:lnTo>
                    <a:pt x="153537" y="87554"/>
                  </a:lnTo>
                  <a:lnTo>
                    <a:pt x="120062" y="116728"/>
                  </a:lnTo>
                  <a:lnTo>
                    <a:pt x="90053" y="149272"/>
                  </a:lnTo>
                  <a:lnTo>
                    <a:pt x="63818" y="184884"/>
                  </a:lnTo>
                  <a:lnTo>
                    <a:pt x="41663" y="223268"/>
                  </a:lnTo>
                  <a:lnTo>
                    <a:pt x="23896" y="264123"/>
                  </a:lnTo>
                  <a:lnTo>
                    <a:pt x="10825" y="307150"/>
                  </a:lnTo>
                  <a:lnTo>
                    <a:pt x="2757" y="352051"/>
                  </a:lnTo>
                  <a:lnTo>
                    <a:pt x="0" y="398525"/>
                  </a:lnTo>
                  <a:lnTo>
                    <a:pt x="2757" y="445000"/>
                  </a:lnTo>
                  <a:lnTo>
                    <a:pt x="10825" y="489901"/>
                  </a:lnTo>
                  <a:lnTo>
                    <a:pt x="23896" y="532928"/>
                  </a:lnTo>
                  <a:lnTo>
                    <a:pt x="41663" y="573783"/>
                  </a:lnTo>
                  <a:lnTo>
                    <a:pt x="63818" y="612167"/>
                  </a:lnTo>
                  <a:lnTo>
                    <a:pt x="90053" y="647779"/>
                  </a:lnTo>
                  <a:lnTo>
                    <a:pt x="120062" y="680323"/>
                  </a:lnTo>
                  <a:lnTo>
                    <a:pt x="153537" y="709497"/>
                  </a:lnTo>
                  <a:lnTo>
                    <a:pt x="190170" y="735004"/>
                  </a:lnTo>
                  <a:lnTo>
                    <a:pt x="229655" y="756543"/>
                  </a:lnTo>
                  <a:lnTo>
                    <a:pt x="271683" y="773817"/>
                  </a:lnTo>
                  <a:lnTo>
                    <a:pt x="315947" y="786526"/>
                  </a:lnTo>
                  <a:lnTo>
                    <a:pt x="362141" y="794370"/>
                  </a:lnTo>
                  <a:lnTo>
                    <a:pt x="409956" y="797051"/>
                  </a:lnTo>
                  <a:lnTo>
                    <a:pt x="457770" y="794370"/>
                  </a:lnTo>
                  <a:lnTo>
                    <a:pt x="503964" y="786526"/>
                  </a:lnTo>
                  <a:lnTo>
                    <a:pt x="548228" y="773817"/>
                  </a:lnTo>
                  <a:lnTo>
                    <a:pt x="590256" y="756543"/>
                  </a:lnTo>
                  <a:lnTo>
                    <a:pt x="629741" y="735004"/>
                  </a:lnTo>
                  <a:lnTo>
                    <a:pt x="666374" y="709497"/>
                  </a:lnTo>
                  <a:lnTo>
                    <a:pt x="699849" y="680323"/>
                  </a:lnTo>
                  <a:lnTo>
                    <a:pt x="729858" y="647779"/>
                  </a:lnTo>
                  <a:lnTo>
                    <a:pt x="756093" y="612167"/>
                  </a:lnTo>
                  <a:lnTo>
                    <a:pt x="778248" y="573783"/>
                  </a:lnTo>
                  <a:lnTo>
                    <a:pt x="796015" y="532928"/>
                  </a:lnTo>
                  <a:lnTo>
                    <a:pt x="809086" y="489901"/>
                  </a:lnTo>
                  <a:lnTo>
                    <a:pt x="817154" y="445000"/>
                  </a:lnTo>
                  <a:lnTo>
                    <a:pt x="819912" y="398525"/>
                  </a:lnTo>
                  <a:lnTo>
                    <a:pt x="817154" y="352051"/>
                  </a:lnTo>
                  <a:lnTo>
                    <a:pt x="809086" y="307150"/>
                  </a:lnTo>
                  <a:lnTo>
                    <a:pt x="796015" y="264123"/>
                  </a:lnTo>
                  <a:lnTo>
                    <a:pt x="778248" y="223268"/>
                  </a:lnTo>
                  <a:lnTo>
                    <a:pt x="756093" y="184884"/>
                  </a:lnTo>
                  <a:lnTo>
                    <a:pt x="729858" y="149272"/>
                  </a:lnTo>
                  <a:lnTo>
                    <a:pt x="699849" y="116728"/>
                  </a:lnTo>
                  <a:lnTo>
                    <a:pt x="666374" y="87554"/>
                  </a:lnTo>
                  <a:lnTo>
                    <a:pt x="629741" y="62047"/>
                  </a:lnTo>
                  <a:lnTo>
                    <a:pt x="590256" y="40508"/>
                  </a:lnTo>
                  <a:lnTo>
                    <a:pt x="548228" y="23234"/>
                  </a:lnTo>
                  <a:lnTo>
                    <a:pt x="503964" y="10525"/>
                  </a:lnTo>
                  <a:lnTo>
                    <a:pt x="457770" y="268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27476" y="3220211"/>
              <a:ext cx="820419" cy="797560"/>
            </a:xfrm>
            <a:custGeom>
              <a:avLst/>
              <a:gdLst/>
              <a:ahLst/>
              <a:cxnLst/>
              <a:rect l="l" t="t" r="r" b="b"/>
              <a:pathLst>
                <a:path w="820420" h="797560">
                  <a:moveTo>
                    <a:pt x="0" y="398525"/>
                  </a:moveTo>
                  <a:lnTo>
                    <a:pt x="2757" y="352051"/>
                  </a:lnTo>
                  <a:lnTo>
                    <a:pt x="10825" y="307150"/>
                  </a:lnTo>
                  <a:lnTo>
                    <a:pt x="23896" y="264123"/>
                  </a:lnTo>
                  <a:lnTo>
                    <a:pt x="41663" y="223268"/>
                  </a:lnTo>
                  <a:lnTo>
                    <a:pt x="63818" y="184884"/>
                  </a:lnTo>
                  <a:lnTo>
                    <a:pt x="90053" y="149272"/>
                  </a:lnTo>
                  <a:lnTo>
                    <a:pt x="120062" y="116728"/>
                  </a:lnTo>
                  <a:lnTo>
                    <a:pt x="153537" y="87554"/>
                  </a:lnTo>
                  <a:lnTo>
                    <a:pt x="190170" y="62047"/>
                  </a:lnTo>
                  <a:lnTo>
                    <a:pt x="229655" y="40508"/>
                  </a:lnTo>
                  <a:lnTo>
                    <a:pt x="271683" y="23234"/>
                  </a:lnTo>
                  <a:lnTo>
                    <a:pt x="315947" y="10525"/>
                  </a:lnTo>
                  <a:lnTo>
                    <a:pt x="362141" y="2681"/>
                  </a:lnTo>
                  <a:lnTo>
                    <a:pt x="409956" y="0"/>
                  </a:lnTo>
                  <a:lnTo>
                    <a:pt x="457770" y="2681"/>
                  </a:lnTo>
                  <a:lnTo>
                    <a:pt x="503964" y="10525"/>
                  </a:lnTo>
                  <a:lnTo>
                    <a:pt x="548228" y="23234"/>
                  </a:lnTo>
                  <a:lnTo>
                    <a:pt x="590256" y="40508"/>
                  </a:lnTo>
                  <a:lnTo>
                    <a:pt x="629741" y="62047"/>
                  </a:lnTo>
                  <a:lnTo>
                    <a:pt x="666374" y="87554"/>
                  </a:lnTo>
                  <a:lnTo>
                    <a:pt x="699849" y="116728"/>
                  </a:lnTo>
                  <a:lnTo>
                    <a:pt x="729858" y="149272"/>
                  </a:lnTo>
                  <a:lnTo>
                    <a:pt x="756093" y="184884"/>
                  </a:lnTo>
                  <a:lnTo>
                    <a:pt x="778248" y="223268"/>
                  </a:lnTo>
                  <a:lnTo>
                    <a:pt x="796015" y="264123"/>
                  </a:lnTo>
                  <a:lnTo>
                    <a:pt x="809086" y="307150"/>
                  </a:lnTo>
                  <a:lnTo>
                    <a:pt x="817154" y="352051"/>
                  </a:lnTo>
                  <a:lnTo>
                    <a:pt x="819912" y="398525"/>
                  </a:lnTo>
                  <a:lnTo>
                    <a:pt x="817154" y="445000"/>
                  </a:lnTo>
                  <a:lnTo>
                    <a:pt x="809086" y="489901"/>
                  </a:lnTo>
                  <a:lnTo>
                    <a:pt x="796015" y="532928"/>
                  </a:lnTo>
                  <a:lnTo>
                    <a:pt x="778248" y="573783"/>
                  </a:lnTo>
                  <a:lnTo>
                    <a:pt x="756093" y="612167"/>
                  </a:lnTo>
                  <a:lnTo>
                    <a:pt x="729858" y="647779"/>
                  </a:lnTo>
                  <a:lnTo>
                    <a:pt x="699849" y="680323"/>
                  </a:lnTo>
                  <a:lnTo>
                    <a:pt x="666374" y="709497"/>
                  </a:lnTo>
                  <a:lnTo>
                    <a:pt x="629741" y="735004"/>
                  </a:lnTo>
                  <a:lnTo>
                    <a:pt x="590256" y="756543"/>
                  </a:lnTo>
                  <a:lnTo>
                    <a:pt x="548228" y="773817"/>
                  </a:lnTo>
                  <a:lnTo>
                    <a:pt x="503964" y="786526"/>
                  </a:lnTo>
                  <a:lnTo>
                    <a:pt x="457770" y="794370"/>
                  </a:lnTo>
                  <a:lnTo>
                    <a:pt x="409956" y="797051"/>
                  </a:lnTo>
                  <a:lnTo>
                    <a:pt x="362141" y="794370"/>
                  </a:lnTo>
                  <a:lnTo>
                    <a:pt x="315947" y="786526"/>
                  </a:lnTo>
                  <a:lnTo>
                    <a:pt x="271683" y="773817"/>
                  </a:lnTo>
                  <a:lnTo>
                    <a:pt x="229655" y="756543"/>
                  </a:lnTo>
                  <a:lnTo>
                    <a:pt x="190170" y="735004"/>
                  </a:lnTo>
                  <a:lnTo>
                    <a:pt x="153537" y="709497"/>
                  </a:lnTo>
                  <a:lnTo>
                    <a:pt x="120062" y="680323"/>
                  </a:lnTo>
                  <a:lnTo>
                    <a:pt x="90053" y="647779"/>
                  </a:lnTo>
                  <a:lnTo>
                    <a:pt x="63818" y="612167"/>
                  </a:lnTo>
                  <a:lnTo>
                    <a:pt x="41663" y="573783"/>
                  </a:lnTo>
                  <a:lnTo>
                    <a:pt x="23896" y="532928"/>
                  </a:lnTo>
                  <a:lnTo>
                    <a:pt x="10825" y="489901"/>
                  </a:lnTo>
                  <a:lnTo>
                    <a:pt x="2757" y="445000"/>
                  </a:lnTo>
                  <a:lnTo>
                    <a:pt x="0" y="398525"/>
                  </a:lnTo>
                  <a:close/>
                </a:path>
              </a:pathLst>
            </a:custGeom>
            <a:ln w="12700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629914" y="3370579"/>
            <a:ext cx="41529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Bias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uron 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(1.0)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36034" y="1188719"/>
            <a:ext cx="3662045" cy="2037714"/>
            <a:chOff x="3836034" y="1188719"/>
            <a:chExt cx="3662045" cy="2037714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4583" y="1188719"/>
              <a:ext cx="76200" cy="18364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8325" y="1194815"/>
              <a:ext cx="76200" cy="177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1879" y="1188719"/>
              <a:ext cx="76200" cy="1642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36035" y="2812287"/>
              <a:ext cx="3623310" cy="414020"/>
            </a:xfrm>
            <a:custGeom>
              <a:avLst/>
              <a:gdLst/>
              <a:ahLst/>
              <a:cxnLst/>
              <a:rect l="l" t="t" r="r" b="b"/>
              <a:pathLst>
                <a:path w="3623309" h="414019">
                  <a:moveTo>
                    <a:pt x="3623183" y="29972"/>
                  </a:moveTo>
                  <a:lnTo>
                    <a:pt x="3543427" y="0"/>
                  </a:lnTo>
                  <a:lnTo>
                    <a:pt x="3546703" y="31559"/>
                  </a:lnTo>
                  <a:lnTo>
                    <a:pt x="322897" y="367614"/>
                  </a:lnTo>
                  <a:lnTo>
                    <a:pt x="2542933" y="47155"/>
                  </a:lnTo>
                  <a:lnTo>
                    <a:pt x="2547493" y="78613"/>
                  </a:lnTo>
                  <a:lnTo>
                    <a:pt x="2613444" y="32766"/>
                  </a:lnTo>
                  <a:lnTo>
                    <a:pt x="2617470" y="29972"/>
                  </a:lnTo>
                  <a:lnTo>
                    <a:pt x="2536571" y="3175"/>
                  </a:lnTo>
                  <a:lnTo>
                    <a:pt x="2541117" y="34594"/>
                  </a:lnTo>
                  <a:lnTo>
                    <a:pt x="162648" y="377926"/>
                  </a:lnTo>
                  <a:lnTo>
                    <a:pt x="1538744" y="68211"/>
                  </a:lnTo>
                  <a:lnTo>
                    <a:pt x="1545717" y="99060"/>
                  </a:lnTo>
                  <a:lnTo>
                    <a:pt x="1602244" y="52959"/>
                  </a:lnTo>
                  <a:lnTo>
                    <a:pt x="1611757" y="45212"/>
                  </a:lnTo>
                  <a:lnTo>
                    <a:pt x="1528953" y="24765"/>
                  </a:lnTo>
                  <a:lnTo>
                    <a:pt x="1535938" y="55765"/>
                  </a:lnTo>
                  <a:lnTo>
                    <a:pt x="1511" y="401116"/>
                  </a:lnTo>
                  <a:lnTo>
                    <a:pt x="762" y="401193"/>
                  </a:lnTo>
                  <a:lnTo>
                    <a:pt x="508" y="401320"/>
                  </a:lnTo>
                  <a:lnTo>
                    <a:pt x="0" y="401447"/>
                  </a:lnTo>
                  <a:lnTo>
                    <a:pt x="1409" y="407784"/>
                  </a:lnTo>
                  <a:lnTo>
                    <a:pt x="1435" y="408051"/>
                  </a:lnTo>
                  <a:lnTo>
                    <a:pt x="2032" y="413893"/>
                  </a:lnTo>
                  <a:lnTo>
                    <a:pt x="2273" y="413867"/>
                  </a:lnTo>
                  <a:lnTo>
                    <a:pt x="2768" y="413829"/>
                  </a:lnTo>
                  <a:lnTo>
                    <a:pt x="3441" y="413753"/>
                  </a:lnTo>
                  <a:lnTo>
                    <a:pt x="3548011" y="44259"/>
                  </a:lnTo>
                  <a:lnTo>
                    <a:pt x="3551301" y="75819"/>
                  </a:lnTo>
                  <a:lnTo>
                    <a:pt x="3622776" y="30226"/>
                  </a:lnTo>
                  <a:lnTo>
                    <a:pt x="3623183" y="29972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88340" y="1326845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4000" spc="-70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4000" spc="-10" dirty="0">
                <a:solidFill>
                  <a:srgbClr val="455F51"/>
                </a:solidFill>
                <a:latin typeface="Calibri"/>
                <a:cs typeface="Calibri"/>
              </a:rPr>
              <a:t>opout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39559" y="2960065"/>
            <a:ext cx="5003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02860" y="2977388"/>
            <a:ext cx="5003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66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Early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Stopping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154" y="2335065"/>
            <a:ext cx="5752147" cy="3379023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8025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Generative</a:t>
            </a: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9328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Variational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Auto-Encoders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08" y="3316223"/>
            <a:ext cx="5384292" cy="22082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2235835"/>
            <a:ext cx="5121910" cy="405002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68605" marR="142240" indent="-256540" algn="just">
              <a:lnSpc>
                <a:spcPts val="2160"/>
              </a:lnSpc>
              <a:spcBef>
                <a:spcPts val="37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 encoder learns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reduce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input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down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its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latent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features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(using convolution,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like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CNN)</a:t>
            </a:r>
            <a:endParaRPr sz="2000">
              <a:latin typeface="Calibri"/>
              <a:cs typeface="Calibri"/>
            </a:endParaRPr>
          </a:p>
          <a:p>
            <a:pPr marL="268605" marR="5080" indent="-256540">
              <a:lnSpc>
                <a:spcPts val="216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decoder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learns how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reconstruct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latent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r>
              <a:rPr sz="20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(using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transpose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convolution!)</a:t>
            </a:r>
            <a:endParaRPr sz="2000">
              <a:latin typeface="Calibri"/>
              <a:cs typeface="Calibri"/>
            </a:endParaRPr>
          </a:p>
          <a:p>
            <a:pPr marL="268605" marR="95885" indent="-256540">
              <a:lnSpc>
                <a:spcPct val="90000"/>
              </a:lnSpc>
              <a:spcBef>
                <a:spcPts val="27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system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 a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whole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such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000" spc="-43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original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input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fed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encoder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 close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possible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reconstructed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generated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decoder</a:t>
            </a:r>
            <a:endParaRPr sz="2000">
              <a:latin typeface="Calibri"/>
              <a:cs typeface="Calibri"/>
            </a:endParaRPr>
          </a:p>
          <a:p>
            <a:pPr marL="268605" marR="101600" indent="-256540">
              <a:lnSpc>
                <a:spcPts val="2160"/>
              </a:lnSpc>
              <a:spcBef>
                <a:spcPts val="33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Once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trained,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discard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encoder and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use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decoder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synthetic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data!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ts val="2280"/>
              </a:lnSpc>
              <a:spcBef>
                <a:spcPts val="3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Applications: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dimensionality</a:t>
            </a:r>
            <a:r>
              <a:rPr sz="20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reduction,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ts val="2280"/>
              </a:lnSpc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compression,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search,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denoising,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colorization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55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Auto-Encoders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231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moment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mean.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6829" y="2266314"/>
            <a:ext cx="5086350" cy="324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165100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The decoder uses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Conv2DTranspose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layers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reconstruct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images</a:t>
            </a:r>
            <a:r>
              <a:rPr sz="20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latent</a:t>
            </a:r>
            <a:r>
              <a:rPr sz="20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learns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weights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create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new image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pixels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lower-dimensional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representations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0705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Well,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be used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images</a:t>
            </a:r>
            <a:endParaRPr sz="19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Stride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often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max-unpooling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(inverse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max-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pooling)</a:t>
            </a:r>
            <a:endParaRPr sz="2000">
              <a:latin typeface="Calibri"/>
              <a:cs typeface="Calibri"/>
            </a:endParaRPr>
          </a:p>
          <a:p>
            <a:pPr marL="268605" marR="53975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Think of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decoder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 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CNN that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works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backwards.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209" y="3075083"/>
            <a:ext cx="5371682" cy="26947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47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Transpose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convolution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6314"/>
            <a:ext cx="5081270" cy="2274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46799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In a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VAE,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latent</a:t>
            </a:r>
            <a:r>
              <a:rPr sz="20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0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sz="2000" i="1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55F51"/>
                </a:solidFill>
                <a:latin typeface="Calibri"/>
                <a:cs typeface="Calibri"/>
              </a:rPr>
              <a:t>distributions</a:t>
            </a:r>
            <a:r>
              <a:rPr sz="2000" i="1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(like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this)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Represented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variance of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Gaussian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normal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distributions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-&gt;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p(z/X)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-&gt;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z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-&gt;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p(X/z)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inspiration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generative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adversarial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networks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(GAN’s)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we’re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getting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84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Variational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Auto-Encoders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4175" y="2064233"/>
            <a:ext cx="4983514" cy="4480714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08" y="2642616"/>
            <a:ext cx="5384292" cy="35554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2266314"/>
            <a:ext cx="5040630" cy="3874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VAE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idea is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(z)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can’t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differentiated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derivatives</a:t>
            </a:r>
            <a:r>
              <a:rPr sz="20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work…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“trick”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convert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sampling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z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deterministic</a:t>
            </a:r>
            <a:r>
              <a:rPr sz="20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form: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Z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mu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sigma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epsilon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Here,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epsilon is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variable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(from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normal distribution)</a:t>
            </a:r>
            <a:endParaRPr sz="2000">
              <a:latin typeface="Calibri"/>
              <a:cs typeface="Calibri"/>
            </a:endParaRPr>
          </a:p>
          <a:p>
            <a:pPr marL="268605" marR="3657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pushes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step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out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network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 input,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giving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connected </a:t>
            </a:r>
            <a:r>
              <a:rPr sz="2000" spc="-43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graph.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313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“reparameterization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trick”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6829" y="2266314"/>
            <a:ext cx="5052695" cy="3646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346075" indent="-256540" algn="just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 do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we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measure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distance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probability distributions of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original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reconstructed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000">
              <a:latin typeface="Calibri"/>
              <a:cs typeface="Calibri"/>
            </a:endParaRP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KL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Divergence</a:t>
            </a:r>
            <a:r>
              <a:rPr sz="2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endParaRPr sz="2000">
              <a:latin typeface="Calibri"/>
              <a:cs typeface="Calibri"/>
            </a:endParaRPr>
          </a:p>
          <a:p>
            <a:pPr marL="314325" algn="just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000" spc="25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called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“earth-mover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distance”</a:t>
            </a:r>
            <a:endParaRPr sz="2000">
              <a:latin typeface="Calibri"/>
              <a:cs typeface="Calibri"/>
            </a:endParaRP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KL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Divergence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∑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p(x)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log(p(x)/q(x))</a:t>
            </a:r>
            <a:endParaRPr sz="2000">
              <a:latin typeface="Calibri"/>
              <a:cs typeface="Calibri"/>
            </a:endParaRP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Equivalent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to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(p,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q)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-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(p)</a:t>
            </a:r>
            <a:endParaRPr sz="2000">
              <a:latin typeface="Calibri"/>
              <a:cs typeface="Calibri"/>
            </a:endParaRPr>
          </a:p>
          <a:p>
            <a:pPr marL="314325" algn="just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000" spc="265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called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“relative</a:t>
            </a:r>
            <a:r>
              <a:rPr sz="20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entropy”</a:t>
            </a:r>
            <a:endParaRPr sz="2000">
              <a:latin typeface="Calibri"/>
              <a:cs typeface="Calibri"/>
            </a:endParaRPr>
          </a:p>
          <a:p>
            <a:pPr marL="268605" indent="-256540" algn="just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spc="-3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loss function</a:t>
            </a:r>
            <a:endParaRPr sz="2000">
              <a:latin typeface="Calibri"/>
              <a:cs typeface="Calibri"/>
            </a:endParaRPr>
          </a:p>
          <a:p>
            <a:pPr marL="561340" marR="613410" indent="-247015" algn="just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2000" spc="5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kl_loss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= -0.5 *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(1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+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z_log_var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tf.square(z_mean)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-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tf.exp(z_log_var))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32" y="2468879"/>
            <a:ext cx="5363259" cy="37556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696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Kullback-Leibler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Divergence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93040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Generative</a:t>
            </a:r>
            <a:r>
              <a:rPr b="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Adversarial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Networks </a:t>
            </a:r>
            <a:r>
              <a:rPr b="0" spc="-45" dirty="0">
                <a:solidFill>
                  <a:srgbClr val="FFFFFF"/>
                </a:solidFill>
                <a:latin typeface="Calibri"/>
                <a:cs typeface="Calibri"/>
              </a:rPr>
              <a:t>(GAN’s)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177923"/>
            <a:ext cx="4909185" cy="39649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6416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Yes,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tech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behind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“deepfakes”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those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viral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face-swapping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aging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apps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12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researchers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nobler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19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intentions…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ts val="2810"/>
              </a:lnSpc>
              <a:spcBef>
                <a:spcPts val="36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Generating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synthetic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datasets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remove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private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info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6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Anomaly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detection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0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Self-driving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Art,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music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91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Generative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Adversarial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Networks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1834" y="6354876"/>
            <a:ext cx="3221355" cy="27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Datasciencearabic1,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CC BY-SA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4.0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&lt;https://creativecommons.org/licenses/by-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sa/4.0&gt;,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via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980" y="2209800"/>
            <a:ext cx="3230879" cy="32202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75523" y="5628233"/>
            <a:ext cx="237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person</a:t>
            </a:r>
            <a:r>
              <a:rPr sz="1800" spc="-5" dirty="0">
                <a:latin typeface="Calibri"/>
                <a:cs typeface="Calibri"/>
              </a:rPr>
              <a:t> doesn’t</a:t>
            </a:r>
            <a:r>
              <a:rPr sz="1800" spc="-10" dirty="0">
                <a:latin typeface="Calibri"/>
                <a:cs typeface="Calibri"/>
              </a:rPr>
              <a:t> exist.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8108" y="3249167"/>
            <a:ext cx="5384292" cy="23171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068" y="2238882"/>
            <a:ext cx="5062855" cy="3942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Learns the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actual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distribution</a:t>
            </a:r>
            <a:r>
              <a:rPr sz="19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latent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endParaRPr sz="1900">
              <a:latin typeface="Calibri"/>
              <a:cs typeface="Calibri"/>
            </a:endParaRPr>
          </a:p>
          <a:p>
            <a:pPr marL="561340" marR="199390" indent="-247650">
              <a:lnSpc>
                <a:spcPts val="1939"/>
              </a:lnSpc>
              <a:spcBef>
                <a:spcPts val="335"/>
              </a:spcBef>
              <a:tabLst>
                <a:tab pos="561340" algn="l"/>
              </a:tabLst>
            </a:pPr>
            <a:r>
              <a:rPr sz="18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800" spc="-5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1800" dirty="0">
                <a:solidFill>
                  <a:srgbClr val="455F51"/>
                </a:solidFill>
                <a:latin typeface="Calibri"/>
                <a:cs typeface="Calibri"/>
              </a:rPr>
              <a:t> assume</a:t>
            </a:r>
            <a:r>
              <a:rPr sz="1800" spc="-5" dirty="0">
                <a:solidFill>
                  <a:srgbClr val="455F51"/>
                </a:solidFill>
                <a:latin typeface="Calibri"/>
                <a:cs typeface="Calibri"/>
              </a:rPr>
              <a:t> Gaussian</a:t>
            </a:r>
            <a:r>
              <a:rPr sz="1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55F51"/>
                </a:solidFill>
                <a:latin typeface="Calibri"/>
                <a:cs typeface="Calibri"/>
              </a:rPr>
              <a:t>normal</a:t>
            </a:r>
            <a:r>
              <a:rPr sz="1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55F51"/>
                </a:solidFill>
                <a:latin typeface="Calibri"/>
                <a:cs typeface="Calibri"/>
              </a:rPr>
              <a:t>distributions </a:t>
            </a:r>
            <a:r>
              <a:rPr sz="1800" spc="-39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1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455F51"/>
                </a:solidFill>
                <a:latin typeface="Calibri"/>
                <a:cs typeface="Calibri"/>
              </a:rPr>
              <a:t>VAE’s</a:t>
            </a:r>
            <a:endParaRPr sz="1800">
              <a:latin typeface="Calibri"/>
              <a:cs typeface="Calibri"/>
            </a:endParaRPr>
          </a:p>
          <a:p>
            <a:pPr marL="268605" indent="-256540">
              <a:lnSpc>
                <a:spcPts val="2165"/>
              </a:lnSpc>
              <a:spcBef>
                <a:spcPts val="4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455F51"/>
                </a:solidFill>
                <a:latin typeface="Calibri"/>
                <a:cs typeface="Calibri"/>
              </a:rPr>
              <a:t>generator</a:t>
            </a:r>
            <a:r>
              <a:rPr sz="1900" b="1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maps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random noise(!)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1900">
              <a:latin typeface="Calibri"/>
              <a:cs typeface="Calibri"/>
            </a:endParaRPr>
          </a:p>
          <a:p>
            <a:pPr marL="268605">
              <a:lnSpc>
                <a:spcPts val="2165"/>
              </a:lnSpc>
            </a:pP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endParaRPr sz="1900">
              <a:latin typeface="Calibri"/>
              <a:cs typeface="Calibri"/>
            </a:endParaRPr>
          </a:p>
          <a:p>
            <a:pPr marL="268605" marR="151130" indent="-256540">
              <a:lnSpc>
                <a:spcPts val="2050"/>
              </a:lnSpc>
              <a:spcBef>
                <a:spcPts val="33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55F51"/>
                </a:solidFill>
                <a:latin typeface="Calibri"/>
                <a:cs typeface="Calibri"/>
              </a:rPr>
              <a:t>discriminator</a:t>
            </a:r>
            <a:r>
              <a:rPr sz="1900" b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learns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identify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images </a:t>
            </a:r>
            <a:r>
              <a:rPr sz="1900" spc="-4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generated</a:t>
            </a:r>
            <a:r>
              <a:rPr sz="19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(fake)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images</a:t>
            </a:r>
            <a:endParaRPr sz="1900">
              <a:latin typeface="Calibri"/>
              <a:cs typeface="Calibri"/>
            </a:endParaRPr>
          </a:p>
          <a:p>
            <a:pPr marL="268605" marR="149225" indent="-256540">
              <a:lnSpc>
                <a:spcPts val="205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generator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trying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fool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discriminator </a:t>
            </a:r>
            <a:r>
              <a:rPr sz="1900" spc="-4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thinking</a:t>
            </a:r>
            <a:r>
              <a:rPr sz="19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images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endParaRPr sz="19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discriminator</a:t>
            </a:r>
            <a:r>
              <a:rPr sz="19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catch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generator</a:t>
            </a:r>
            <a:endParaRPr sz="1900">
              <a:latin typeface="Calibri"/>
              <a:cs typeface="Calibri"/>
            </a:endParaRPr>
          </a:p>
          <a:p>
            <a:pPr marL="268605" indent="-256540">
              <a:lnSpc>
                <a:spcPts val="2165"/>
              </a:lnSpc>
              <a:spcBef>
                <a:spcPts val="7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generator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19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discriminator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i="1" spc="-10" dirty="0">
                <a:solidFill>
                  <a:srgbClr val="455F51"/>
                </a:solidFill>
                <a:latin typeface="Calibri"/>
                <a:cs typeface="Calibri"/>
              </a:rPr>
              <a:t>adversarial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endParaRPr sz="1900">
              <a:latin typeface="Calibri"/>
              <a:cs typeface="Calibri"/>
            </a:endParaRPr>
          </a:p>
          <a:p>
            <a:pPr marL="268605">
              <a:lnSpc>
                <a:spcPts val="2165"/>
              </a:lnSpc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hence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name…</a:t>
            </a:r>
            <a:endParaRPr sz="1900">
              <a:latin typeface="Calibri"/>
              <a:cs typeface="Calibri"/>
            </a:endParaRPr>
          </a:p>
          <a:p>
            <a:pPr marL="268605" marR="215265" indent="-256540">
              <a:lnSpc>
                <a:spcPts val="2050"/>
              </a:lnSpc>
              <a:spcBef>
                <a:spcPts val="33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Once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discriminator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can’t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tell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difference </a:t>
            </a:r>
            <a:r>
              <a:rPr sz="1900" spc="-4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anymore,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we’re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done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(in theory)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2617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GAN</a:t>
            </a:r>
            <a:r>
              <a:rPr sz="4000" b="0" spc="-254" dirty="0">
                <a:solidFill>
                  <a:srgbClr val="455F51"/>
                </a:solidFill>
                <a:latin typeface="Calibri"/>
                <a:cs typeface="Calibri"/>
              </a:rPr>
              <a:t>’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828645"/>
            <a:ext cx="7893684" cy="26930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That’s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adversarial</a:t>
            </a:r>
            <a:r>
              <a:rPr sz="20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loss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function.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3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call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“min-max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game”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generator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minimizing</a:t>
            </a:r>
            <a:r>
              <a:rPr sz="19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loss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creating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realistic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images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55F51"/>
                </a:solidFill>
                <a:latin typeface="Calibri"/>
                <a:cs typeface="Calibri"/>
              </a:rPr>
              <a:t>discriminator,</a:t>
            </a:r>
            <a:r>
              <a:rPr sz="19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19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same time,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maximizing</a:t>
            </a:r>
            <a:r>
              <a:rPr sz="19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its ability</a:t>
            </a:r>
            <a:r>
              <a:rPr sz="19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detect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fakes</a:t>
            </a:r>
            <a:endParaRPr sz="19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complicated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delicate.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2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19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unstable;</a:t>
            </a:r>
            <a:r>
              <a:rPr sz="19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of trial &amp;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sz="19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19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hyperparameter</a:t>
            </a:r>
            <a:r>
              <a:rPr sz="19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tuning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Mode</a:t>
            </a:r>
            <a:r>
              <a:rPr sz="19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collapse</a:t>
            </a:r>
            <a:endParaRPr sz="19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Vanishing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gradients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394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math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3" y="1967483"/>
            <a:ext cx="9794748" cy="880872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3207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Ethics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9926955" cy="4076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story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34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Type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1: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False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Unnecessary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surgery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08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Slam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brakes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reason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3329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Type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2: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spcBef>
                <a:spcPts val="1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Untreated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conditions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ts val="3115"/>
              </a:lnSpc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6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crash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front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Think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ramifications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types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errors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tune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accordingly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083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Types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errors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2313" y="2784904"/>
            <a:ext cx="4232179" cy="156865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4587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second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moment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 the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variance.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632450" cy="3823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because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isn’t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human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inherently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fair</a:t>
            </a:r>
            <a:endParaRPr sz="2800">
              <a:latin typeface="Calibri"/>
              <a:cs typeface="Calibri"/>
            </a:endParaRPr>
          </a:p>
          <a:p>
            <a:pPr marL="268605" marR="11874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sort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job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applicants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hired,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screen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resumes</a:t>
            </a:r>
            <a:endParaRPr sz="2800">
              <a:latin typeface="Calibri"/>
              <a:cs typeface="Calibri"/>
            </a:endParaRPr>
          </a:p>
          <a:p>
            <a:pPr marL="561340" marR="257175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Past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biases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toward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gender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/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/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race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reflected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model,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because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was reflected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the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trained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898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Hidden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biases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6956" y="2249423"/>
            <a:ext cx="5305044" cy="3956304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21950" cy="18472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oversell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capabilities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excitement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medical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diagnostics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almost,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quite,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human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doctor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Another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self-driving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cars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kill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600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better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human?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408" y="4338828"/>
            <a:ext cx="4413503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8508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Gather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‘round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fire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while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Uncle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Frank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tells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story.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531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Unintended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applications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your research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8123" y="3139439"/>
            <a:ext cx="3718560" cy="3718559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8209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More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 Deep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3134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283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01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mass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detected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mammogram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benign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malignant,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465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Assignment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1547" y="3430522"/>
            <a:ext cx="5140452" cy="3427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948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Yes,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that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simple.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65130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“lopsided”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longer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tail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left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skewed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left,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negative </a:t>
            </a: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skew.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8369"/>
            <a:ext cx="647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third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moment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“skew”</a:t>
            </a:r>
            <a:r>
              <a:rPr sz="4000" b="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40" dirty="0">
                <a:solidFill>
                  <a:srgbClr val="455F51"/>
                </a:solidFill>
                <a:latin typeface="Calibri"/>
                <a:cs typeface="Calibri"/>
              </a:rPr>
              <a:t>(</a:t>
            </a:r>
            <a:r>
              <a:rPr sz="4000" b="0" spc="40" dirty="0">
                <a:solidFill>
                  <a:srgbClr val="455F51"/>
                </a:solidFill>
                <a:latin typeface="Cambria Math"/>
                <a:cs typeface="Cambria Math"/>
              </a:rPr>
              <a:t>𝛾</a:t>
            </a:r>
            <a:r>
              <a:rPr sz="4000" b="0" spc="40" dirty="0">
                <a:solidFill>
                  <a:srgbClr val="455F51"/>
                </a:solidFill>
                <a:latin typeface="Calibri"/>
                <a:cs typeface="Calibri"/>
              </a:rPr>
              <a:t>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102" y="4152898"/>
            <a:ext cx="7453250" cy="27050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60990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thick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tail,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sharp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peak,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compared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normal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peaks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higher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kurtosis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659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fourth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moment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“kurtosis”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061" y="3799673"/>
            <a:ext cx="4054618" cy="29792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382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compute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4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moments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in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Python.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4955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just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jump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right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code.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25" y="3823538"/>
            <a:ext cx="5574227" cy="154394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6190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Covariance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33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tandem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298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Co</a:t>
            </a: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v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ariance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3009900"/>
            <a:ext cx="4660900" cy="3251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3009900"/>
            <a:ext cx="47244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34650" cy="23120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Think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high-dimensional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Convert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variances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endParaRPr sz="2800">
              <a:latin typeface="Calibri"/>
              <a:cs typeface="Calibri"/>
            </a:endParaRPr>
          </a:p>
          <a:p>
            <a:pPr marL="268605" marR="45339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product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(cosine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angle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them)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547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Measuring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covariance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8672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covariance,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close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between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 variables.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covariances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(could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negative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inverse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relationships)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large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“large”?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305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Interpreting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covariance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hard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94645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divide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covariance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standard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deviations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variables,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normalizes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things.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 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-1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inverse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0: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1: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perfect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159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in!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86980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controlled,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randomized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insights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causation.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decide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experiments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conduct!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241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Remember: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correlation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does not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imply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causation!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356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some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2114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Conditional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Probability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326845"/>
            <a:ext cx="10440035" cy="320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455F51"/>
                </a:solidFill>
                <a:latin typeface="Calibri"/>
                <a:cs typeface="Calibri"/>
              </a:rPr>
              <a:t>Conditional</a:t>
            </a:r>
            <a:r>
              <a:rPr sz="4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endParaRPr sz="4000">
              <a:latin typeface="Calibri"/>
              <a:cs typeface="Calibri"/>
            </a:endParaRPr>
          </a:p>
          <a:p>
            <a:pPr marL="378460" indent="-256540">
              <a:lnSpc>
                <a:spcPct val="100000"/>
              </a:lnSpc>
              <a:spcBef>
                <a:spcPts val="2550"/>
              </a:spcBef>
              <a:buClr>
                <a:srgbClr val="37A76E"/>
              </a:buClr>
              <a:buFont typeface="Georgia"/>
              <a:buChar char="•"/>
              <a:tabLst>
                <a:tab pos="37846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events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other,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what’s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7782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occur?</a:t>
            </a:r>
            <a:endParaRPr sz="2800">
              <a:latin typeface="Calibri"/>
              <a:cs typeface="Calibri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Notation: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P(A,B)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occurring</a:t>
            </a:r>
            <a:endParaRPr sz="2800">
              <a:latin typeface="Calibri"/>
              <a:cs typeface="Calibri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: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occurred</a:t>
            </a:r>
            <a:endParaRPr sz="2800">
              <a:latin typeface="Calibri"/>
              <a:cs typeface="Calibri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419" y="4894275"/>
            <a:ext cx="4768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sz="6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6000" spc="-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9000" u="heavy" baseline="32407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libri"/>
                <a:cs typeface="Calibri"/>
              </a:rPr>
              <a:t>P(A,B)</a:t>
            </a:r>
            <a:endParaRPr sz="9000" baseline="3240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127" y="5276494"/>
            <a:ext cx="13239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455F51"/>
                </a:solidFill>
                <a:latin typeface="Calibri"/>
                <a:cs typeface="Calibri"/>
              </a:rPr>
              <a:t>P(A)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82275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tests.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60%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my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both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tests,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easier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80%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one.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percentage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second?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 passing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passing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second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asking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8164" y="4937759"/>
            <a:ext cx="355600" cy="22860"/>
          </a:xfrm>
          <a:custGeom>
            <a:avLst/>
            <a:gdLst/>
            <a:ahLst/>
            <a:cxnLst/>
            <a:rect l="l" t="t" r="r" b="b"/>
            <a:pathLst>
              <a:path w="355600" h="22860">
                <a:moveTo>
                  <a:pt x="355091" y="0"/>
                </a:moveTo>
                <a:lnTo>
                  <a:pt x="0" y="0"/>
                </a:lnTo>
                <a:lnTo>
                  <a:pt x="0" y="22860"/>
                </a:lnTo>
                <a:lnTo>
                  <a:pt x="355091" y="22860"/>
                </a:lnTo>
                <a:lnTo>
                  <a:pt x="35509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7582" y="4863846"/>
            <a:ext cx="1469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00455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(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A)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	</a:t>
            </a:r>
            <a:r>
              <a:rPr sz="2050" spc="50" dirty="0">
                <a:solidFill>
                  <a:srgbClr val="455F51"/>
                </a:solidFill>
                <a:latin typeface="Cambria Math"/>
                <a:cs typeface="Cambria Math"/>
              </a:rPr>
              <a:t>0</a:t>
            </a:r>
            <a:r>
              <a:rPr sz="2050" spc="5" dirty="0">
                <a:solidFill>
                  <a:srgbClr val="455F51"/>
                </a:solidFill>
                <a:latin typeface="Cambria Math"/>
                <a:cs typeface="Cambria Math"/>
              </a:rPr>
              <a:t>.</a:t>
            </a:r>
            <a:r>
              <a:rPr sz="2050" spc="45" dirty="0">
                <a:solidFill>
                  <a:srgbClr val="455F51"/>
                </a:solidFill>
                <a:latin typeface="Cambria Math"/>
                <a:cs typeface="Cambria Math"/>
              </a:rPr>
              <a:t>8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668" y="4683709"/>
            <a:ext cx="429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0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946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4200" baseline="32738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200" u="heavy" spc="-7" baseline="32738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libri"/>
                <a:cs typeface="Calibri"/>
              </a:rPr>
              <a:t>P(A,B)</a:t>
            </a:r>
            <a:r>
              <a:rPr sz="4200" spc="7" baseline="32738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3075" spc="52" baseline="44715" dirty="0">
                <a:solidFill>
                  <a:srgbClr val="455F51"/>
                </a:solidFill>
                <a:latin typeface="Cambria Math"/>
                <a:cs typeface="Cambria Math"/>
              </a:rPr>
              <a:t>0.6</a:t>
            </a:r>
            <a:r>
              <a:rPr sz="3075" spc="494" baseline="4471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800" spc="-2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0.75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068" y="5293563"/>
            <a:ext cx="9075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75%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students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passed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passed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second.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552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4000" b="0" spc="-9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0937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143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do another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Python.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6499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5" dirty="0">
                <a:solidFill>
                  <a:srgbClr val="FFFFFF"/>
                </a:solidFill>
                <a:latin typeface="Calibri"/>
                <a:cs typeface="Calibri"/>
              </a:rPr>
              <a:t>Bayes’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Theorem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10526395" cy="77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65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Now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conditional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probability,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understand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Bayes’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965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Theorem: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7951" y="3701669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4">
                <a:moveTo>
                  <a:pt x="384683" y="2285"/>
                </a:moveTo>
                <a:lnTo>
                  <a:pt x="359790" y="2285"/>
                </a:lnTo>
                <a:lnTo>
                  <a:pt x="359790" y="302767"/>
                </a:lnTo>
                <a:lnTo>
                  <a:pt x="384683" y="302767"/>
                </a:lnTo>
                <a:lnTo>
                  <a:pt x="384683" y="2285"/>
                </a:lnTo>
                <a:close/>
              </a:path>
              <a:path w="758825" h="306704">
                <a:moveTo>
                  <a:pt x="661162" y="0"/>
                </a:moveTo>
                <a:lnTo>
                  <a:pt x="656716" y="12445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5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3"/>
                </a:lnTo>
                <a:lnTo>
                  <a:pt x="702897" y="286670"/>
                </a:lnTo>
                <a:lnTo>
                  <a:pt x="733678" y="252729"/>
                </a:lnTo>
                <a:lnTo>
                  <a:pt x="752538" y="207279"/>
                </a:lnTo>
                <a:lnTo>
                  <a:pt x="758825" y="153161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  <a:path w="758825" h="306704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3442" y="3606165"/>
            <a:ext cx="13944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315" algn="l"/>
                <a:tab pos="1134110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𝑃	𝐴 </a:t>
            </a:r>
            <a:r>
              <a:rPr sz="2600" spc="-29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𝐵	=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5500" y="3843528"/>
            <a:ext cx="1729739" cy="21590"/>
          </a:xfrm>
          <a:custGeom>
            <a:avLst/>
            <a:gdLst/>
            <a:ahLst/>
            <a:cxnLst/>
            <a:rect l="l" t="t" r="r" b="b"/>
            <a:pathLst>
              <a:path w="1729740" h="21589">
                <a:moveTo>
                  <a:pt x="1729740" y="0"/>
                </a:moveTo>
                <a:lnTo>
                  <a:pt x="0" y="0"/>
                </a:lnTo>
                <a:lnTo>
                  <a:pt x="0" y="21336"/>
                </a:lnTo>
                <a:lnTo>
                  <a:pt x="1729740" y="21336"/>
                </a:lnTo>
                <a:lnTo>
                  <a:pt x="172974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7942" y="3451733"/>
            <a:ext cx="428625" cy="306705"/>
          </a:xfrm>
          <a:custGeom>
            <a:avLst/>
            <a:gdLst/>
            <a:ahLst/>
            <a:cxnLst/>
            <a:rect l="l" t="t" r="r" b="b"/>
            <a:pathLst>
              <a:path w="428625" h="306704">
                <a:moveTo>
                  <a:pt x="330454" y="0"/>
                </a:moveTo>
                <a:lnTo>
                  <a:pt x="326009" y="12445"/>
                </a:lnTo>
                <a:lnTo>
                  <a:pt x="343798" y="20115"/>
                </a:lnTo>
                <a:lnTo>
                  <a:pt x="359076" y="30749"/>
                </a:lnTo>
                <a:lnTo>
                  <a:pt x="389997" y="80129"/>
                </a:lnTo>
                <a:lnTo>
                  <a:pt x="399037" y="125468"/>
                </a:lnTo>
                <a:lnTo>
                  <a:pt x="400177" y="151637"/>
                </a:lnTo>
                <a:lnTo>
                  <a:pt x="399035" y="178613"/>
                </a:lnTo>
                <a:lnTo>
                  <a:pt x="389943" y="225182"/>
                </a:lnTo>
                <a:lnTo>
                  <a:pt x="371754" y="261588"/>
                </a:lnTo>
                <a:lnTo>
                  <a:pt x="326517" y="293877"/>
                </a:lnTo>
                <a:lnTo>
                  <a:pt x="330454" y="306323"/>
                </a:lnTo>
                <a:lnTo>
                  <a:pt x="372189" y="286670"/>
                </a:lnTo>
                <a:lnTo>
                  <a:pt x="402971" y="252729"/>
                </a:lnTo>
                <a:lnTo>
                  <a:pt x="421830" y="207279"/>
                </a:lnTo>
                <a:lnTo>
                  <a:pt x="428116" y="153162"/>
                </a:lnTo>
                <a:lnTo>
                  <a:pt x="426543" y="125085"/>
                </a:lnTo>
                <a:lnTo>
                  <a:pt x="413918" y="75312"/>
                </a:lnTo>
                <a:lnTo>
                  <a:pt x="388818" y="34807"/>
                </a:lnTo>
                <a:lnTo>
                  <a:pt x="352623" y="7999"/>
                </a:lnTo>
                <a:lnTo>
                  <a:pt x="330454" y="0"/>
                </a:lnTo>
                <a:close/>
              </a:path>
              <a:path w="428625" h="306704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1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7458" y="3451733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4">
                <a:moveTo>
                  <a:pt x="398399" y="2286"/>
                </a:moveTo>
                <a:lnTo>
                  <a:pt x="373507" y="2286"/>
                </a:lnTo>
                <a:lnTo>
                  <a:pt x="373507" y="302767"/>
                </a:lnTo>
                <a:lnTo>
                  <a:pt x="398399" y="302767"/>
                </a:lnTo>
                <a:lnTo>
                  <a:pt x="398399" y="2286"/>
                </a:lnTo>
                <a:close/>
              </a:path>
              <a:path w="75882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  <a:path w="758825" h="306704">
                <a:moveTo>
                  <a:pt x="661162" y="0"/>
                </a:moveTo>
                <a:lnTo>
                  <a:pt x="656717" y="12445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5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3"/>
                </a:lnTo>
                <a:lnTo>
                  <a:pt x="702897" y="286670"/>
                </a:lnTo>
                <a:lnTo>
                  <a:pt x="733679" y="252729"/>
                </a:lnTo>
                <a:lnTo>
                  <a:pt x="752538" y="207279"/>
                </a:lnTo>
                <a:lnTo>
                  <a:pt x="758825" y="153162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3434" y="3356228"/>
            <a:ext cx="1616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2585" algn="l"/>
                <a:tab pos="711835" algn="l"/>
                <a:tab pos="1062355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𝑃	𝐴	𝑃	𝐵</a:t>
            </a:r>
            <a:r>
              <a:rPr sz="2600" spc="2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𝐴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5434" y="3922648"/>
            <a:ext cx="441959" cy="306705"/>
          </a:xfrm>
          <a:custGeom>
            <a:avLst/>
            <a:gdLst/>
            <a:ahLst/>
            <a:cxnLst/>
            <a:rect l="l" t="t" r="r" b="b"/>
            <a:pathLst>
              <a:path w="441959" h="306704">
                <a:moveTo>
                  <a:pt x="344170" y="0"/>
                </a:moveTo>
                <a:lnTo>
                  <a:pt x="339725" y="12445"/>
                </a:lnTo>
                <a:lnTo>
                  <a:pt x="357514" y="20115"/>
                </a:lnTo>
                <a:lnTo>
                  <a:pt x="372792" y="30749"/>
                </a:lnTo>
                <a:lnTo>
                  <a:pt x="403713" y="80129"/>
                </a:lnTo>
                <a:lnTo>
                  <a:pt x="412753" y="125468"/>
                </a:lnTo>
                <a:lnTo>
                  <a:pt x="413893" y="151637"/>
                </a:lnTo>
                <a:lnTo>
                  <a:pt x="412751" y="178613"/>
                </a:lnTo>
                <a:lnTo>
                  <a:pt x="403659" y="225182"/>
                </a:lnTo>
                <a:lnTo>
                  <a:pt x="385470" y="261588"/>
                </a:lnTo>
                <a:lnTo>
                  <a:pt x="340233" y="293877"/>
                </a:lnTo>
                <a:lnTo>
                  <a:pt x="344170" y="306324"/>
                </a:lnTo>
                <a:lnTo>
                  <a:pt x="385905" y="286670"/>
                </a:lnTo>
                <a:lnTo>
                  <a:pt x="416687" y="252730"/>
                </a:lnTo>
                <a:lnTo>
                  <a:pt x="435546" y="207279"/>
                </a:lnTo>
                <a:lnTo>
                  <a:pt x="441833" y="153162"/>
                </a:lnTo>
                <a:lnTo>
                  <a:pt x="440259" y="125085"/>
                </a:lnTo>
                <a:lnTo>
                  <a:pt x="427634" y="75312"/>
                </a:lnTo>
                <a:lnTo>
                  <a:pt x="402534" y="34807"/>
                </a:lnTo>
                <a:lnTo>
                  <a:pt x="366339" y="7999"/>
                </a:lnTo>
                <a:lnTo>
                  <a:pt x="344170" y="0"/>
                </a:lnTo>
                <a:close/>
              </a:path>
              <a:path w="441959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00927" y="3827145"/>
            <a:ext cx="5937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220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𝑃	𝐵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068" y="4587316"/>
            <a:ext cx="10560050" cy="19259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959485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English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B,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over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Calibri"/>
              <a:cs typeface="Calibri"/>
            </a:endParaRPr>
          </a:p>
          <a:p>
            <a:pPr marL="12700" marR="5080">
              <a:lnSpc>
                <a:spcPts val="281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key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insight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something that depends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on B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depends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very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base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probability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B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A.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ignore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166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Bayes’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Theorem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459980" cy="347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common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“highly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accurate”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produce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false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positives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positives.</a:t>
            </a:r>
            <a:endParaRPr sz="2800">
              <a:latin typeface="Calibri"/>
              <a:cs typeface="Calibri"/>
            </a:endParaRPr>
          </a:p>
          <a:p>
            <a:pPr marL="268605" marR="2533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say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accurately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identify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99%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accurately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negative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99%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non-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users.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0.3%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overall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population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actually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139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Bayes’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Theorem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rescue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4959" y="3217164"/>
            <a:ext cx="1609344" cy="23896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46410" cy="18091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drug,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positively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work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information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P(B)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1.3%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(0.99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0.003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0.01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*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0.997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plus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testing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don’t.)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166" y="4322953"/>
            <a:ext cx="816610" cy="328930"/>
          </a:xfrm>
          <a:custGeom>
            <a:avLst/>
            <a:gdLst/>
            <a:ahLst/>
            <a:cxnLst/>
            <a:rect l="l" t="t" r="r" b="b"/>
            <a:pathLst>
              <a:path w="816610" h="328929">
                <a:moveTo>
                  <a:pt x="414654" y="2413"/>
                </a:moveTo>
                <a:lnTo>
                  <a:pt x="387984" y="2413"/>
                </a:lnTo>
                <a:lnTo>
                  <a:pt x="387984" y="325120"/>
                </a:lnTo>
                <a:lnTo>
                  <a:pt x="414654" y="325120"/>
                </a:lnTo>
                <a:lnTo>
                  <a:pt x="414654" y="2413"/>
                </a:lnTo>
                <a:close/>
              </a:path>
              <a:path w="816610" h="328929">
                <a:moveTo>
                  <a:pt x="711581" y="0"/>
                </a:moveTo>
                <a:lnTo>
                  <a:pt x="706882" y="13335"/>
                </a:lnTo>
                <a:lnTo>
                  <a:pt x="725932" y="21597"/>
                </a:lnTo>
                <a:lnTo>
                  <a:pt x="742315" y="33051"/>
                </a:lnTo>
                <a:lnTo>
                  <a:pt x="767079" y="65532"/>
                </a:lnTo>
                <a:lnTo>
                  <a:pt x="781653" y="109219"/>
                </a:lnTo>
                <a:lnTo>
                  <a:pt x="786510" y="162814"/>
                </a:lnTo>
                <a:lnTo>
                  <a:pt x="785276" y="191845"/>
                </a:lnTo>
                <a:lnTo>
                  <a:pt x="775473" y="241859"/>
                </a:lnTo>
                <a:lnTo>
                  <a:pt x="755931" y="280965"/>
                </a:lnTo>
                <a:lnTo>
                  <a:pt x="726126" y="307306"/>
                </a:lnTo>
                <a:lnTo>
                  <a:pt x="707390" y="315595"/>
                </a:lnTo>
                <a:lnTo>
                  <a:pt x="711581" y="328930"/>
                </a:lnTo>
                <a:lnTo>
                  <a:pt x="756411" y="307895"/>
                </a:lnTo>
                <a:lnTo>
                  <a:pt x="789432" y="271526"/>
                </a:lnTo>
                <a:lnTo>
                  <a:pt x="809720" y="222678"/>
                </a:lnTo>
                <a:lnTo>
                  <a:pt x="816483" y="164592"/>
                </a:lnTo>
                <a:lnTo>
                  <a:pt x="814772" y="134417"/>
                </a:lnTo>
                <a:lnTo>
                  <a:pt x="801159" y="80974"/>
                </a:lnTo>
                <a:lnTo>
                  <a:pt x="774303" y="37468"/>
                </a:lnTo>
                <a:lnTo>
                  <a:pt x="735441" y="8616"/>
                </a:lnTo>
                <a:lnTo>
                  <a:pt x="711581" y="0"/>
                </a:lnTo>
                <a:close/>
              </a:path>
              <a:path w="816610" h="328929">
                <a:moveTo>
                  <a:pt x="104902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4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8068" y="4221860"/>
            <a:ext cx="123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45160" algn="l"/>
              </a:tabLst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𝑃	𝐴</a:t>
            </a:r>
            <a:r>
              <a:rPr sz="2800" spc="21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6036" y="4175886"/>
            <a:ext cx="345440" cy="240029"/>
          </a:xfrm>
          <a:custGeom>
            <a:avLst/>
            <a:gdLst/>
            <a:ahLst/>
            <a:cxnLst/>
            <a:rect l="l" t="t" r="r" b="b"/>
            <a:pathLst>
              <a:path w="345439" h="240029">
                <a:moveTo>
                  <a:pt x="268986" y="0"/>
                </a:moveTo>
                <a:lnTo>
                  <a:pt x="265556" y="9651"/>
                </a:lnTo>
                <a:lnTo>
                  <a:pt x="279439" y="15676"/>
                </a:lnTo>
                <a:lnTo>
                  <a:pt x="291369" y="24034"/>
                </a:lnTo>
                <a:lnTo>
                  <a:pt x="315612" y="62773"/>
                </a:lnTo>
                <a:lnTo>
                  <a:pt x="323595" y="118744"/>
                </a:lnTo>
                <a:lnTo>
                  <a:pt x="322712" y="139888"/>
                </a:lnTo>
                <a:lnTo>
                  <a:pt x="309371" y="191769"/>
                </a:lnTo>
                <a:lnTo>
                  <a:pt x="279582" y="224131"/>
                </a:lnTo>
                <a:lnTo>
                  <a:pt x="265938" y="230250"/>
                </a:lnTo>
                <a:lnTo>
                  <a:pt x="268986" y="239902"/>
                </a:lnTo>
                <a:lnTo>
                  <a:pt x="314777" y="212685"/>
                </a:lnTo>
                <a:lnTo>
                  <a:pt x="340550" y="162385"/>
                </a:lnTo>
                <a:lnTo>
                  <a:pt x="345439" y="120014"/>
                </a:lnTo>
                <a:lnTo>
                  <a:pt x="344201" y="98008"/>
                </a:lnTo>
                <a:lnTo>
                  <a:pt x="334295" y="59043"/>
                </a:lnTo>
                <a:lnTo>
                  <a:pt x="301640" y="15351"/>
                </a:lnTo>
                <a:lnTo>
                  <a:pt x="286390" y="6264"/>
                </a:lnTo>
                <a:lnTo>
                  <a:pt x="268986" y="0"/>
                </a:lnTo>
                <a:close/>
              </a:path>
              <a:path w="345439" h="240029">
                <a:moveTo>
                  <a:pt x="76581" y="0"/>
                </a:moveTo>
                <a:lnTo>
                  <a:pt x="30789" y="27271"/>
                </a:lnTo>
                <a:lnTo>
                  <a:pt x="4952" y="77692"/>
                </a:lnTo>
                <a:lnTo>
                  <a:pt x="0" y="120014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5" y="224567"/>
                </a:lnTo>
                <a:lnTo>
                  <a:pt x="76581" y="239902"/>
                </a:lnTo>
                <a:lnTo>
                  <a:pt x="79629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0" y="118744"/>
                </a:lnTo>
                <a:lnTo>
                  <a:pt x="22854" y="98294"/>
                </a:lnTo>
                <a:lnTo>
                  <a:pt x="36194" y="47751"/>
                </a:lnTo>
                <a:lnTo>
                  <a:pt x="66127" y="15676"/>
                </a:lnTo>
                <a:lnTo>
                  <a:pt x="80010" y="9651"/>
                </a:lnTo>
                <a:lnTo>
                  <a:pt x="7658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9923" y="4140327"/>
            <a:ext cx="741680" cy="313055"/>
          </a:xfrm>
          <a:custGeom>
            <a:avLst/>
            <a:gdLst/>
            <a:ahLst/>
            <a:cxnLst/>
            <a:rect l="l" t="t" r="r" b="b"/>
            <a:pathLst>
              <a:path w="741679" h="313054">
                <a:moveTo>
                  <a:pt x="659251" y="0"/>
                </a:moveTo>
                <a:lnTo>
                  <a:pt x="656076" y="10414"/>
                </a:lnTo>
                <a:lnTo>
                  <a:pt x="670409" y="17841"/>
                </a:lnTo>
                <a:lnTo>
                  <a:pt x="682920" y="28686"/>
                </a:lnTo>
                <a:lnTo>
                  <a:pt x="709285" y="81081"/>
                </a:lnTo>
                <a:lnTo>
                  <a:pt x="717182" y="129087"/>
                </a:lnTo>
                <a:lnTo>
                  <a:pt x="718179" y="156591"/>
                </a:lnTo>
                <a:lnTo>
                  <a:pt x="717182" y="184021"/>
                </a:lnTo>
                <a:lnTo>
                  <a:pt x="709285" y="231975"/>
                </a:lnTo>
                <a:lnTo>
                  <a:pt x="693598" y="270101"/>
                </a:lnTo>
                <a:lnTo>
                  <a:pt x="656076" y="302641"/>
                </a:lnTo>
                <a:lnTo>
                  <a:pt x="659251" y="312928"/>
                </a:lnTo>
                <a:lnTo>
                  <a:pt x="694191" y="294354"/>
                </a:lnTo>
                <a:lnTo>
                  <a:pt x="720084" y="259206"/>
                </a:lnTo>
                <a:lnTo>
                  <a:pt x="736086" y="211836"/>
                </a:lnTo>
                <a:lnTo>
                  <a:pt x="741420" y="156464"/>
                </a:lnTo>
                <a:lnTo>
                  <a:pt x="740086" y="127819"/>
                </a:lnTo>
                <a:lnTo>
                  <a:pt x="729418" y="76436"/>
                </a:lnTo>
                <a:lnTo>
                  <a:pt x="708275" y="34147"/>
                </a:lnTo>
                <a:lnTo>
                  <a:pt x="677846" y="7286"/>
                </a:lnTo>
                <a:lnTo>
                  <a:pt x="659251" y="0"/>
                </a:lnTo>
                <a:close/>
              </a:path>
              <a:path w="741679" h="313054">
                <a:moveTo>
                  <a:pt x="387598" y="0"/>
                </a:moveTo>
                <a:lnTo>
                  <a:pt x="368167" y="0"/>
                </a:lnTo>
                <a:lnTo>
                  <a:pt x="368167" y="312928"/>
                </a:lnTo>
                <a:lnTo>
                  <a:pt x="387598" y="312928"/>
                </a:lnTo>
                <a:lnTo>
                  <a:pt x="387598" y="0"/>
                </a:lnTo>
                <a:close/>
              </a:path>
              <a:path w="741679" h="313054">
                <a:moveTo>
                  <a:pt x="82290" y="0"/>
                </a:moveTo>
                <a:lnTo>
                  <a:pt x="47349" y="18668"/>
                </a:lnTo>
                <a:lnTo>
                  <a:pt x="21457" y="53721"/>
                </a:lnTo>
                <a:lnTo>
                  <a:pt x="5343" y="101139"/>
                </a:lnTo>
                <a:lnTo>
                  <a:pt x="0" y="156591"/>
                </a:lnTo>
                <a:lnTo>
                  <a:pt x="1329" y="185162"/>
                </a:lnTo>
                <a:lnTo>
                  <a:pt x="12049" y="236509"/>
                </a:lnTo>
                <a:lnTo>
                  <a:pt x="33266" y="278852"/>
                </a:lnTo>
                <a:lnTo>
                  <a:pt x="63694" y="305712"/>
                </a:lnTo>
                <a:lnTo>
                  <a:pt x="82290" y="312928"/>
                </a:lnTo>
                <a:lnTo>
                  <a:pt x="85465" y="302641"/>
                </a:lnTo>
                <a:lnTo>
                  <a:pt x="71060" y="295159"/>
                </a:lnTo>
                <a:lnTo>
                  <a:pt x="58525" y="284321"/>
                </a:lnTo>
                <a:lnTo>
                  <a:pt x="32202" y="231975"/>
                </a:lnTo>
                <a:lnTo>
                  <a:pt x="24340" y="184021"/>
                </a:lnTo>
                <a:lnTo>
                  <a:pt x="23366" y="156464"/>
                </a:lnTo>
                <a:lnTo>
                  <a:pt x="24340" y="129087"/>
                </a:lnTo>
                <a:lnTo>
                  <a:pt x="32202" y="81081"/>
                </a:lnTo>
                <a:lnTo>
                  <a:pt x="47871" y="42935"/>
                </a:lnTo>
                <a:lnTo>
                  <a:pt x="85465" y="10414"/>
                </a:lnTo>
                <a:lnTo>
                  <a:pt x="8229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1525" y="4572127"/>
            <a:ext cx="353060" cy="240029"/>
          </a:xfrm>
          <a:custGeom>
            <a:avLst/>
            <a:gdLst/>
            <a:ahLst/>
            <a:cxnLst/>
            <a:rect l="l" t="t" r="r" b="b"/>
            <a:pathLst>
              <a:path w="353060" h="240029">
                <a:moveTo>
                  <a:pt x="276605" y="0"/>
                </a:moveTo>
                <a:lnTo>
                  <a:pt x="273176" y="9652"/>
                </a:lnTo>
                <a:lnTo>
                  <a:pt x="287059" y="15676"/>
                </a:lnTo>
                <a:lnTo>
                  <a:pt x="298989" y="24034"/>
                </a:lnTo>
                <a:lnTo>
                  <a:pt x="323232" y="62773"/>
                </a:lnTo>
                <a:lnTo>
                  <a:pt x="331215" y="118745"/>
                </a:lnTo>
                <a:lnTo>
                  <a:pt x="330332" y="139888"/>
                </a:lnTo>
                <a:lnTo>
                  <a:pt x="316991" y="191770"/>
                </a:lnTo>
                <a:lnTo>
                  <a:pt x="287202" y="224131"/>
                </a:lnTo>
                <a:lnTo>
                  <a:pt x="273558" y="230250"/>
                </a:lnTo>
                <a:lnTo>
                  <a:pt x="276605" y="239903"/>
                </a:lnTo>
                <a:lnTo>
                  <a:pt x="322397" y="212685"/>
                </a:lnTo>
                <a:lnTo>
                  <a:pt x="348170" y="162385"/>
                </a:lnTo>
                <a:lnTo>
                  <a:pt x="353060" y="120015"/>
                </a:lnTo>
                <a:lnTo>
                  <a:pt x="351821" y="98008"/>
                </a:lnTo>
                <a:lnTo>
                  <a:pt x="341915" y="59043"/>
                </a:lnTo>
                <a:lnTo>
                  <a:pt x="309260" y="15351"/>
                </a:lnTo>
                <a:lnTo>
                  <a:pt x="294010" y="6264"/>
                </a:lnTo>
                <a:lnTo>
                  <a:pt x="276605" y="0"/>
                </a:lnTo>
                <a:close/>
              </a:path>
              <a:path w="353060" h="240029">
                <a:moveTo>
                  <a:pt x="76580" y="0"/>
                </a:moveTo>
                <a:lnTo>
                  <a:pt x="30789" y="27271"/>
                </a:lnTo>
                <a:lnTo>
                  <a:pt x="4953" y="77692"/>
                </a:lnTo>
                <a:lnTo>
                  <a:pt x="0" y="120015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4" y="224567"/>
                </a:lnTo>
                <a:lnTo>
                  <a:pt x="76580" y="239903"/>
                </a:lnTo>
                <a:lnTo>
                  <a:pt x="79628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1" y="118745"/>
                </a:lnTo>
                <a:lnTo>
                  <a:pt x="22854" y="98294"/>
                </a:lnTo>
                <a:lnTo>
                  <a:pt x="36195" y="47752"/>
                </a:lnTo>
                <a:lnTo>
                  <a:pt x="66127" y="15676"/>
                </a:lnTo>
                <a:lnTo>
                  <a:pt x="80010" y="9652"/>
                </a:lnTo>
                <a:lnTo>
                  <a:pt x="7658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3420" y="4475988"/>
            <a:ext cx="1330960" cy="22860"/>
          </a:xfrm>
          <a:custGeom>
            <a:avLst/>
            <a:gdLst/>
            <a:ahLst/>
            <a:cxnLst/>
            <a:rect l="l" t="t" r="r" b="b"/>
            <a:pathLst>
              <a:path w="1330960" h="22860">
                <a:moveTo>
                  <a:pt x="1330452" y="0"/>
                </a:moveTo>
                <a:lnTo>
                  <a:pt x="0" y="0"/>
                </a:lnTo>
                <a:lnTo>
                  <a:pt x="0" y="22860"/>
                </a:lnTo>
                <a:lnTo>
                  <a:pt x="1330452" y="22860"/>
                </a:lnTo>
                <a:lnTo>
                  <a:pt x="13304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61361" y="4013072"/>
            <a:ext cx="4809490" cy="81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>
              <a:lnSpc>
                <a:spcPts val="2500"/>
              </a:lnSpc>
              <a:spcBef>
                <a:spcPts val="95"/>
              </a:spcBef>
              <a:tabLst>
                <a:tab pos="2242185" algn="l"/>
              </a:tabLst>
            </a:pPr>
            <a:r>
              <a:rPr sz="3075" u="heavy" spc="67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𝑃</a:t>
            </a:r>
            <a:r>
              <a:rPr sz="3075" u="heavy" spc="690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sz="3075" u="heavy" spc="75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𝐴</a:t>
            </a:r>
            <a:r>
              <a:rPr sz="3075" u="heavy" spc="630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sz="3075" u="heavy" spc="67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𝑃</a:t>
            </a:r>
            <a:r>
              <a:rPr sz="3075" u="heavy" spc="765" baseline="135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sz="2800" u="heavy" spc="-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𝐵</a:t>
            </a:r>
            <a:r>
              <a:rPr sz="2800" u="heavy" spc="100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 </a:t>
            </a:r>
            <a:r>
              <a:rPr sz="2800" u="heavy" spc="-5" dirty="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Cambria Math"/>
                <a:cs typeface="Cambria Math"/>
              </a:rPr>
              <a:t>𝐴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050" spc="35" dirty="0">
                <a:solidFill>
                  <a:srgbClr val="455F51"/>
                </a:solidFill>
                <a:latin typeface="Cambria Math"/>
                <a:cs typeface="Cambria Math"/>
              </a:rPr>
              <a:t>0.003</a:t>
            </a:r>
            <a:r>
              <a:rPr sz="2050" spc="-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dirty="0">
                <a:solidFill>
                  <a:srgbClr val="455F51"/>
                </a:solidFill>
                <a:latin typeface="Cambria Math"/>
                <a:cs typeface="Cambria Math"/>
              </a:rPr>
              <a:t>∗0.99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1900"/>
              </a:lnSpc>
              <a:tabLst>
                <a:tab pos="1983105" algn="l"/>
                <a:tab pos="3653790" algn="l"/>
              </a:tabLst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=	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=	=</a:t>
            </a:r>
            <a:r>
              <a:rPr sz="280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22.8%</a:t>
            </a:r>
            <a:endParaRPr sz="2800">
              <a:latin typeface="Calibri"/>
              <a:cs typeface="Calibri"/>
            </a:endParaRPr>
          </a:p>
          <a:p>
            <a:pPr marL="852169">
              <a:lnSpc>
                <a:spcPts val="1855"/>
              </a:lnSpc>
              <a:tabLst>
                <a:tab pos="2579370" algn="l"/>
              </a:tabLst>
            </a:pPr>
            <a:r>
              <a:rPr sz="205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2050" spc="459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35" dirty="0">
                <a:solidFill>
                  <a:srgbClr val="455F51"/>
                </a:solidFill>
                <a:latin typeface="Cambria Math"/>
                <a:cs typeface="Cambria Math"/>
              </a:rPr>
              <a:t>𝐵	0.013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068" y="4818126"/>
            <a:ext cx="1069657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odds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someone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actual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drug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they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positive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22.8%!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though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P(B|A)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(99%),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doesn’t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P(A|B)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high.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139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Bayes’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Theorem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rescue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3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6316345" cy="3127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Fit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observations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 this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unobserved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268605" marR="4445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call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“regression.”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really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misleading.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predict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future,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past,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whatever.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fact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nothing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do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3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5275" y="4250146"/>
            <a:ext cx="4152290" cy="24206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6690"/>
            <a:ext cx="7759700" cy="4187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Usually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“least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squares”</a:t>
            </a:r>
            <a:endParaRPr sz="2400">
              <a:latin typeface="Calibri"/>
              <a:cs typeface="Calibri"/>
            </a:endParaRPr>
          </a:p>
          <a:p>
            <a:pPr marL="268605" marR="400685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Minimizes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squared-error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point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 the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860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slope-intercept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equation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line?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y=mx+b</a:t>
            </a:r>
            <a:endParaRPr sz="2400">
              <a:latin typeface="Calibri"/>
              <a:cs typeface="Calibri"/>
            </a:endParaRPr>
          </a:p>
          <a:p>
            <a:pPr marL="268605" marR="5080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 slope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 the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correlation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between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two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variables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times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devi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tion in </a:t>
            </a:r>
            <a:r>
              <a:rPr sz="2400" spc="-305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,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divid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y t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e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d 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deviation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X.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51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Neat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standard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deviation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real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endParaRPr sz="2200">
              <a:latin typeface="Calibri"/>
              <a:cs typeface="Calibri"/>
            </a:endParaRPr>
          </a:p>
          <a:p>
            <a:pPr marL="561340">
              <a:lnSpc>
                <a:spcPts val="2505"/>
              </a:lnSpc>
            </a:pP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meaning,</a:t>
            </a:r>
            <a:r>
              <a:rPr sz="22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eh?</a:t>
            </a:r>
            <a:endParaRPr sz="2200">
              <a:latin typeface="Calibri"/>
              <a:cs typeface="Calibri"/>
            </a:endParaRPr>
          </a:p>
          <a:p>
            <a:pPr marL="268605" marR="502284" indent="-256540">
              <a:lnSpc>
                <a:spcPts val="2590"/>
              </a:lnSpc>
              <a:spcBef>
                <a:spcPts val="32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intercept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is the mean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Y minus the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slope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times the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mean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268605" indent="-256540">
              <a:lnSpc>
                <a:spcPts val="285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16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Regression: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work?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0223" y="3273552"/>
            <a:ext cx="3038855" cy="227685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88320" cy="22739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Least squares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minimizes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sum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squared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errors.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maximizing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likelihood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observed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start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thinking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problem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probabilities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probability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distribution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functions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sometimes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“maximum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likelihood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estimation”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16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Regression: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work?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6398895" cy="40093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5781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Gradient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Descent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alternate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method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squares.</a:t>
            </a:r>
            <a:endParaRPr sz="2800">
              <a:latin typeface="Calibri"/>
              <a:cs typeface="Calibri"/>
            </a:endParaRPr>
          </a:p>
          <a:p>
            <a:pPr marL="268605" marR="153035" indent="-256540">
              <a:lnSpc>
                <a:spcPts val="303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Basically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iterates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best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follows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contours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defined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68605" marR="592455" indent="-256540">
              <a:lnSpc>
                <a:spcPts val="302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sense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dealing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with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3D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Easy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try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Python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compare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squares</a:t>
            </a:r>
            <a:endParaRPr sz="2800">
              <a:latin typeface="Calibri"/>
              <a:cs typeface="Calibri"/>
            </a:endParaRPr>
          </a:p>
          <a:p>
            <a:pPr marL="561340" marR="13970" indent="-247650">
              <a:lnSpc>
                <a:spcPts val="281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But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usually least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squares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perfectly good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choice.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64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3658" y="2730999"/>
            <a:ext cx="3886890" cy="33524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3347084"/>
            <a:ext cx="32854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40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spc="-35" dirty="0">
                <a:solidFill>
                  <a:srgbClr val="455F51"/>
                </a:solidFill>
                <a:latin typeface="Calibri"/>
                <a:cs typeface="Calibri"/>
              </a:rPr>
              <a:t>Flavors</a:t>
            </a:r>
            <a:r>
              <a:rPr sz="4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4000" spc="-89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3064" y="1240535"/>
            <a:ext cx="7488936" cy="561746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230234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line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fits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(aka coefficient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determination)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4105732"/>
            <a:ext cx="1003363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400" spc="-10" dirty="0">
                <a:solidFill>
                  <a:srgbClr val="455F51"/>
                </a:solidFill>
                <a:latin typeface="Calibri"/>
                <a:cs typeface="Calibri"/>
              </a:rPr>
              <a:t> fraction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4400" spc="-20" dirty="0">
                <a:solidFill>
                  <a:srgbClr val="455F51"/>
                </a:solidFill>
                <a:latin typeface="Calibri"/>
                <a:cs typeface="Calibri"/>
              </a:rPr>
              <a:t>total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455F51"/>
                </a:solidFill>
                <a:latin typeface="Calibri"/>
                <a:cs typeface="Calibri"/>
              </a:rPr>
              <a:t>variation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455F51"/>
                </a:solidFill>
                <a:latin typeface="Calibri"/>
                <a:cs typeface="Calibri"/>
              </a:rPr>
              <a:t>in Y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4400" spc="-98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455F51"/>
                </a:solidFill>
                <a:latin typeface="Calibri"/>
                <a:cs typeface="Calibri"/>
              </a:rPr>
              <a:t>captured</a:t>
            </a:r>
            <a:r>
              <a:rPr sz="4400" spc="-5" dirty="0">
                <a:solidFill>
                  <a:srgbClr val="455F51"/>
                </a:solidFill>
                <a:latin typeface="Calibri"/>
                <a:cs typeface="Calibri"/>
              </a:rPr>
              <a:t> by</a:t>
            </a:r>
            <a:r>
              <a:rPr sz="4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455F51"/>
                </a:solidFill>
                <a:latin typeface="Calibri"/>
                <a:cs typeface="Calibri"/>
              </a:rPr>
              <a:t>the model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52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Measuring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error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r-squared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829890"/>
            <a:ext cx="668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1.0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667" y="3084576"/>
            <a:ext cx="4848225" cy="22860"/>
          </a:xfrm>
          <a:custGeom>
            <a:avLst/>
            <a:gdLst/>
            <a:ahLst/>
            <a:cxnLst/>
            <a:rect l="l" t="t" r="r" b="b"/>
            <a:pathLst>
              <a:path w="4848225" h="22860">
                <a:moveTo>
                  <a:pt x="4847844" y="0"/>
                </a:moveTo>
                <a:lnTo>
                  <a:pt x="0" y="0"/>
                </a:lnTo>
                <a:lnTo>
                  <a:pt x="0" y="22860"/>
                </a:lnTo>
                <a:lnTo>
                  <a:pt x="4847844" y="22860"/>
                </a:lnTo>
                <a:lnTo>
                  <a:pt x="484784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9294" y="2717419"/>
            <a:ext cx="295211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20" dirty="0">
                <a:solidFill>
                  <a:srgbClr val="455F51"/>
                </a:solidFill>
                <a:latin typeface="Cambria Math"/>
                <a:cs typeface="Cambria Math"/>
              </a:rPr>
              <a:t>𝑠𝑢𝑚</a:t>
            </a:r>
            <a:r>
              <a:rPr sz="2050" spc="3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00" dirty="0">
                <a:solidFill>
                  <a:srgbClr val="455F51"/>
                </a:solidFill>
                <a:latin typeface="Cambria Math"/>
                <a:cs typeface="Cambria Math"/>
              </a:rPr>
              <a:t>𝑜𝑓</a:t>
            </a:r>
            <a:r>
              <a:rPr sz="2050" spc="3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05" dirty="0">
                <a:solidFill>
                  <a:srgbClr val="455F51"/>
                </a:solidFill>
                <a:latin typeface="Cambria Math"/>
                <a:cs typeface="Cambria Math"/>
              </a:rPr>
              <a:t>𝑠𝑞𝑢𝑎𝑟𝑒𝑑</a:t>
            </a:r>
            <a:r>
              <a:rPr sz="2050" spc="7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90" dirty="0">
                <a:solidFill>
                  <a:srgbClr val="455F51"/>
                </a:solidFill>
                <a:latin typeface="Cambria Math"/>
                <a:cs typeface="Cambria Math"/>
              </a:rPr>
              <a:t>𝑒𝑟𝑟𝑜𝑟𝑠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222" y="3104210"/>
            <a:ext cx="486918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20" dirty="0">
                <a:solidFill>
                  <a:srgbClr val="455F51"/>
                </a:solidFill>
                <a:latin typeface="Cambria Math"/>
                <a:cs typeface="Cambria Math"/>
              </a:rPr>
              <a:t>𝑠𝑢𝑚</a:t>
            </a:r>
            <a:r>
              <a:rPr sz="2050" spc="4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00" dirty="0">
                <a:solidFill>
                  <a:srgbClr val="455F51"/>
                </a:solidFill>
                <a:latin typeface="Cambria Math"/>
                <a:cs typeface="Cambria Math"/>
              </a:rPr>
              <a:t>𝑜𝑓</a:t>
            </a:r>
            <a:r>
              <a:rPr sz="2050" spc="5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05" dirty="0">
                <a:solidFill>
                  <a:srgbClr val="455F51"/>
                </a:solidFill>
                <a:latin typeface="Cambria Math"/>
                <a:cs typeface="Cambria Math"/>
              </a:rPr>
              <a:t>𝑠𝑞𝑢𝑎𝑟𝑒𝑑</a:t>
            </a:r>
            <a:r>
              <a:rPr sz="2050" spc="7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90" dirty="0">
                <a:solidFill>
                  <a:srgbClr val="455F51"/>
                </a:solidFill>
                <a:latin typeface="Cambria Math"/>
                <a:cs typeface="Cambria Math"/>
              </a:rPr>
              <a:t>𝑣𝑎𝑟𝑖𝑎𝑡𝑖𝑜𝑛</a:t>
            </a:r>
            <a:r>
              <a:rPr sz="2050" spc="4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20" dirty="0">
                <a:solidFill>
                  <a:srgbClr val="455F51"/>
                </a:solidFill>
                <a:latin typeface="Cambria Math"/>
                <a:cs typeface="Cambria Math"/>
              </a:rPr>
              <a:t>𝑓𝑟𝑜𝑚</a:t>
            </a:r>
            <a:r>
              <a:rPr sz="2050" spc="2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050" spc="140" dirty="0">
                <a:solidFill>
                  <a:srgbClr val="455F51"/>
                </a:solidFill>
                <a:latin typeface="Cambria Math"/>
                <a:cs typeface="Cambria Math"/>
              </a:rPr>
              <a:t>𝑚𝑒𝑎𝑛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410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Computing</a:t>
            </a:r>
            <a:r>
              <a:rPr sz="4000" b="0" spc="-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65130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Ranges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from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0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bad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(none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captured),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(all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variance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captured).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03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Interpreting</a:t>
            </a:r>
            <a:r>
              <a:rPr sz="4000" b="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567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1225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Polynomial</a:t>
            </a:r>
            <a:r>
              <a:rPr b="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21509"/>
            <a:ext cx="5767070" cy="4034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relationships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linear.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Linear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formula: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y =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mx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2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“first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order”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“first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degree”</a:t>
            </a:r>
            <a:endParaRPr sz="2600">
              <a:latin typeface="Calibri"/>
              <a:cs typeface="Calibri"/>
            </a:endParaRPr>
          </a:p>
          <a:p>
            <a:pPr marL="574040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polynomial,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power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x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  <a:p>
            <a:pPr marL="281305" indent="-256540">
              <a:lnSpc>
                <a:spcPts val="3354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Second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polynomial: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𝑦</a:t>
            </a:r>
            <a:r>
              <a:rPr sz="2800" spc="204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800" spc="14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85" dirty="0">
                <a:solidFill>
                  <a:srgbClr val="455F51"/>
                </a:solidFill>
                <a:latin typeface="Cambria Math"/>
                <a:cs typeface="Cambria Math"/>
              </a:rPr>
              <a:t>𝑎𝑥</a:t>
            </a:r>
            <a:r>
              <a:rPr sz="3075" spc="127" baseline="27100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3075" spc="427" baseline="271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  <a:p>
            <a:pPr marL="281305">
              <a:lnSpc>
                <a:spcPts val="3354"/>
              </a:lnSpc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𝑏𝑥</a:t>
            </a:r>
            <a:r>
              <a:rPr sz="2800" spc="5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2800" spc="-2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𝑐</a:t>
            </a:r>
            <a:endParaRPr sz="280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31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Third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order: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𝑦</a:t>
            </a:r>
            <a:r>
              <a:rPr sz="2800" spc="2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800" spc="1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85" dirty="0">
                <a:solidFill>
                  <a:srgbClr val="455F51"/>
                </a:solidFill>
                <a:latin typeface="Cambria Math"/>
                <a:cs typeface="Cambria Math"/>
              </a:rPr>
              <a:t>𝑎𝑥</a:t>
            </a:r>
            <a:r>
              <a:rPr sz="3075" spc="127" baseline="27100" dirty="0">
                <a:solidFill>
                  <a:srgbClr val="455F51"/>
                </a:solidFill>
                <a:latin typeface="Cambria Math"/>
                <a:cs typeface="Cambria Math"/>
              </a:rPr>
              <a:t>3</a:t>
            </a:r>
            <a:r>
              <a:rPr sz="3075" spc="419" baseline="271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85" dirty="0">
                <a:solidFill>
                  <a:srgbClr val="455F51"/>
                </a:solidFill>
                <a:latin typeface="Cambria Math"/>
                <a:cs typeface="Cambria Math"/>
              </a:rPr>
              <a:t>𝑏𝑥</a:t>
            </a:r>
            <a:r>
              <a:rPr sz="3075" spc="127" baseline="27100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3075" spc="427" baseline="271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𝑐𝑥</a:t>
            </a:r>
            <a:r>
              <a:rPr sz="2800" spc="9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+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𝑑</a:t>
            </a:r>
            <a:endParaRPr sz="2800">
              <a:latin typeface="Cambria Math"/>
              <a:cs typeface="Cambria Math"/>
            </a:endParaRPr>
          </a:p>
          <a:p>
            <a:pPr marL="281305" marR="92075" indent="-256540">
              <a:lnSpc>
                <a:spcPct val="100000"/>
              </a:lnSpc>
              <a:spcBef>
                <a:spcPts val="27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orders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produce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complex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curves.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5857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limit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ourselves</a:t>
            </a:r>
            <a:r>
              <a:rPr sz="4000" b="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straight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lines?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600" y="2735579"/>
            <a:ext cx="48006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29545" cy="40576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degrees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endParaRPr sz="2800">
              <a:latin typeface="Calibri"/>
              <a:cs typeface="Calibri"/>
            </a:endParaRPr>
          </a:p>
          <a:p>
            <a:pPr marL="268605" marR="46037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first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complex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endParaRPr sz="2800">
              <a:latin typeface="Calibri"/>
              <a:cs typeface="Calibri"/>
            </a:endParaRPr>
          </a:p>
          <a:p>
            <a:pPr marL="268605" marR="26162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Visualize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fit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going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out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its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accommodate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outliers?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high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curve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fits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well;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predictor.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Later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we’ll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talk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principled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detect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(train/test)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8373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Beware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4566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numpy.polyfit()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39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play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5288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b="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4999990" cy="3985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08915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influences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interested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in?</a:t>
            </a:r>
            <a:endParaRPr sz="2800">
              <a:latin typeface="Calibri"/>
              <a:cs typeface="Calibri"/>
            </a:endParaRPr>
          </a:p>
          <a:p>
            <a:pPr marL="268605" marR="5080" indent="-256540" algn="just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 predicting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price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 on its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many attributes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(body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style,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brand,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mileage,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etc.)</a:t>
            </a:r>
            <a:endParaRPr sz="2800">
              <a:latin typeface="Calibri"/>
              <a:cs typeface="Calibri"/>
            </a:endParaRPr>
          </a:p>
          <a:p>
            <a:pPr marL="268605" marR="260350" indent="-256540">
              <a:lnSpc>
                <a:spcPct val="90000"/>
              </a:lnSpc>
              <a:spcBef>
                <a:spcPts val="26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also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multiple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things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that’s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“multivariate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regression”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08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Regression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79" y="3342132"/>
            <a:ext cx="4584191" cy="30556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888489" cy="1420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Ordinal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71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Major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Types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5368" y="2215382"/>
            <a:ext cx="10559415" cy="355282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5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coefficients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factor.</a:t>
            </a:r>
            <a:endParaRPr sz="28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30"/>
              </a:spcBef>
              <a:tabLst>
                <a:tab pos="574040" algn="l"/>
                <a:tab pos="3646804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𝑝𝑟𝑖𝑐𝑒</a:t>
            </a:r>
            <a:r>
              <a:rPr sz="2600" spc="21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=	𝛼</a:t>
            </a:r>
            <a:r>
              <a:rPr sz="2600" spc="8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+ </a:t>
            </a:r>
            <a:r>
              <a:rPr sz="2600" spc="-15" dirty="0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sz="2850" spc="-22" baseline="-16081" dirty="0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mileage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sz="2850" spc="-15" baseline="-16081" dirty="0">
                <a:solidFill>
                  <a:srgbClr val="455F51"/>
                </a:solidFill>
                <a:latin typeface="Cambria Math"/>
                <a:cs typeface="Cambria Math"/>
              </a:rPr>
              <a:t>2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mbria Math"/>
                <a:cs typeface="Cambria Math"/>
              </a:rPr>
              <a:t>𝛽</a:t>
            </a:r>
            <a:r>
              <a:rPr sz="2850" spc="-22" baseline="-16081" dirty="0">
                <a:solidFill>
                  <a:srgbClr val="455F51"/>
                </a:solidFill>
                <a:latin typeface="Cambria Math"/>
                <a:cs typeface="Cambria Math"/>
              </a:rPr>
              <a:t>3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doors</a:t>
            </a:r>
            <a:endParaRPr sz="2600">
              <a:latin typeface="Calibri"/>
              <a:cs typeface="Calibri"/>
            </a:endParaRPr>
          </a:p>
          <a:p>
            <a:pPr marL="574040" marR="624205" indent="-247650">
              <a:lnSpc>
                <a:spcPct val="100000"/>
              </a:lnSpc>
              <a:spcBef>
                <a:spcPts val="29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These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coefficients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imply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how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important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factor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(if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all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normalized!)</a:t>
            </a:r>
            <a:endParaRPr sz="2600">
              <a:latin typeface="Calibri"/>
              <a:cs typeface="Calibri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rid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matter!</a:t>
            </a:r>
            <a:endParaRPr sz="26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fit with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endParaRPr sz="2800">
              <a:latin typeface="Calibri"/>
              <a:cs typeface="Calibri"/>
            </a:endParaRPr>
          </a:p>
          <a:p>
            <a:pPr marL="281305" marR="1778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Need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assume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themselves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dependent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other.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04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uses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least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squares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817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statsmodel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package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78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dive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example.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3980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Multi-Level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42600" cy="31654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effects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happen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various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levels.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health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hierarchy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health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cells,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organs,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whole,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family,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city,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world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in.</a:t>
            </a:r>
            <a:endParaRPr sz="2800">
              <a:latin typeface="Calibri"/>
              <a:cs typeface="Calibri"/>
            </a:endParaRPr>
          </a:p>
          <a:p>
            <a:pPr marL="268605" marR="37592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wealth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depends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own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work,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parents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did,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grandparents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did,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268605" marR="1831339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Multi-level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attempt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model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account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these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interdependencies.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928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Multi-Level</a:t>
            </a:r>
            <a:r>
              <a:rPr sz="4000" b="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52735" cy="3942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identify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affect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outcome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trying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level.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–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85" dirty="0">
                <a:solidFill>
                  <a:srgbClr val="455F51"/>
                </a:solidFill>
                <a:latin typeface="Calibri"/>
                <a:cs typeface="Calibri"/>
              </a:rPr>
              <a:t>SAT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predicted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genetics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individual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children,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home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individual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children,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crime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neighborhood</a:t>
            </a:r>
            <a:r>
              <a:rPr sz="2800" spc="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live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quality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teachers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school,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funding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school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district,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education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policies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their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state.</a:t>
            </a:r>
            <a:endParaRPr sz="2800">
              <a:latin typeface="Calibri"/>
              <a:cs typeface="Calibri"/>
            </a:endParaRPr>
          </a:p>
          <a:p>
            <a:pPr marL="268605" marR="23495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factors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affect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more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than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level.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example,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crime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rate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might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influence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home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environment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0812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Modeling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multiple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levels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950709" cy="308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07314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aware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concept,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multi-level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showed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some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science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job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requirements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I’ve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seen.</a:t>
            </a:r>
            <a:endParaRPr sz="2800">
              <a:latin typeface="Calibri"/>
              <a:cs typeface="Calibri"/>
            </a:endParaRPr>
          </a:p>
          <a:p>
            <a:pPr marL="268605" marR="3829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5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not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ready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yet.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Entire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advanced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statistics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courses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exist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topic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alone.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Thick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books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exist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too,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when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ready.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709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Doing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4000" b="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hard.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688" y="2209800"/>
            <a:ext cx="2118359" cy="324154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4209415"/>
            <a:chOff x="0" y="0"/>
            <a:chExt cx="12192000" cy="4209415"/>
          </a:xfrm>
        </p:grpSpPr>
        <p:sp>
          <p:nvSpPr>
            <p:cNvPr id="3" name="object 3"/>
            <p:cNvSpPr/>
            <p:nvPr/>
          </p:nvSpPr>
          <p:spPr>
            <a:xfrm>
              <a:off x="7213092" y="3810000"/>
              <a:ext cx="4979035" cy="91440"/>
            </a:xfrm>
            <a:custGeom>
              <a:avLst/>
              <a:gdLst/>
              <a:ahLst/>
              <a:cxnLst/>
              <a:rect l="l" t="t" r="r" b="b"/>
              <a:pathLst>
                <a:path w="4979034" h="91439">
                  <a:moveTo>
                    <a:pt x="4978908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4978908" y="91439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avLst/>
              <a:gdLst/>
              <a:ahLst/>
              <a:cxnLst/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4978908" y="19202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avLst/>
              <a:gdLst/>
              <a:ahLst/>
              <a:cxnLst/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avLst/>
              <a:gdLst/>
              <a:ahLst/>
              <a:cxnLst/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avLst/>
              <a:gdLst/>
              <a:ahLst/>
              <a:cxnLst/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avLst/>
              <a:gdLst/>
              <a:ahLst/>
              <a:cxnLst/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05156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6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0" y="77723"/>
                  </a:moveTo>
                  <a:lnTo>
                    <a:pt x="12192000" y="7772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7723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avLst/>
              <a:gdLst/>
              <a:ahLst/>
              <a:cxnLst/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avLst/>
              <a:gdLst/>
              <a:ahLst/>
              <a:cxnLst/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348" y="3914013"/>
            <a:ext cx="3618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concept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spc="-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dirty="0"/>
              <a:t>Unsupervised</a:t>
            </a:r>
            <a:r>
              <a:rPr spc="-5" dirty="0"/>
              <a:t> </a:t>
            </a:r>
            <a:r>
              <a:rPr dirty="0"/>
              <a:t>Machine</a:t>
            </a:r>
            <a:r>
              <a:rPr spc="10" dirty="0"/>
              <a:t> </a:t>
            </a:r>
            <a:r>
              <a:rPr spc="-5" dirty="0"/>
              <a:t>Learning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13461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learn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observational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make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predictions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490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learning?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80" y="1818132"/>
            <a:ext cx="3529409" cy="47369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10714" y="5404815"/>
            <a:ext cx="518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Yeah,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that’s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pretty</a:t>
            </a:r>
            <a:r>
              <a:rPr sz="1800" dirty="0">
                <a:latin typeface="Calibri"/>
                <a:cs typeface="Calibri"/>
              </a:rPr>
              <a:t> much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brain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too.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94035" cy="177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model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“answers”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from;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sense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given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observations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themselves.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group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(cluster)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objects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2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sets.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“right”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any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object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ahead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time.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39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4270247"/>
            <a:ext cx="1915668" cy="14371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744" y="4270247"/>
            <a:ext cx="1914144" cy="14371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8364" y="4264152"/>
            <a:ext cx="1586484" cy="14432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7516" y="4264152"/>
            <a:ext cx="1083564" cy="14462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75734" y="6056477"/>
            <a:ext cx="7370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want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things? </a:t>
            </a:r>
            <a:r>
              <a:rPr sz="1800" spc="-15" dirty="0">
                <a:latin typeface="Calibri"/>
                <a:cs typeface="Calibri"/>
              </a:rPr>
              <a:t>Round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square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things?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things?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Unsupervised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</a:t>
            </a:r>
            <a:r>
              <a:rPr sz="1800" dirty="0">
                <a:latin typeface="Calibri"/>
                <a:cs typeface="Calibri"/>
              </a:rPr>
              <a:t> me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10601325" cy="406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awful!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Why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17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Maybe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8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ts val="3175"/>
              </a:lnSpc>
            </a:pP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latent</a:t>
            </a:r>
            <a:r>
              <a:rPr sz="2800" i="1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variables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17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users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dating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site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information</a:t>
            </a:r>
            <a:endParaRPr sz="2800">
              <a:latin typeface="Calibri"/>
              <a:cs typeface="Calibri"/>
            </a:endParaRPr>
          </a:p>
          <a:p>
            <a:pPr marL="268605" marR="1021715">
              <a:lnSpc>
                <a:spcPts val="3020"/>
              </a:lnSpc>
              <a:spcBef>
                <a:spcPts val="215"/>
              </a:spcBef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455F51"/>
                </a:solidFill>
                <a:latin typeface="Calibri"/>
                <a:cs typeface="Calibri"/>
              </a:rPr>
              <a:t>behavior.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Perhaps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you’ll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groups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people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emerge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conform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stereotypes.</a:t>
            </a:r>
            <a:endParaRPr sz="2800">
              <a:latin typeface="Calibri"/>
              <a:cs typeface="Calibri"/>
            </a:endParaRPr>
          </a:p>
          <a:p>
            <a:pPr marL="268605" marR="2667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movies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properties.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Perhaps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our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current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genre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outdated?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Analyze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text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product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descriptions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carry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most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certain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category.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39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6690"/>
            <a:ext cx="6301105" cy="40303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8605" marR="1455420" indent="-256540">
              <a:lnSpc>
                <a:spcPts val="2590"/>
              </a:lnSpc>
              <a:spcBef>
                <a:spcPts val="425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Represents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some sort of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quantitative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measurement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ts val="251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Heights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people,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page</a:t>
            </a:r>
            <a:r>
              <a:rPr sz="22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load</a:t>
            </a:r>
            <a:r>
              <a:rPr sz="22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times,</a:t>
            </a:r>
            <a:r>
              <a:rPr sz="22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stock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prices,</a:t>
            </a:r>
            <a:endParaRPr sz="2200">
              <a:latin typeface="Calibri"/>
              <a:cs typeface="Calibri"/>
            </a:endParaRPr>
          </a:p>
          <a:p>
            <a:pPr marL="561340">
              <a:lnSpc>
                <a:spcPts val="2505"/>
              </a:lnSpc>
            </a:pP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2200">
              <a:latin typeface="Calibri"/>
              <a:cs typeface="Calibri"/>
            </a:endParaRPr>
          </a:p>
          <a:p>
            <a:pPr marL="268605" indent="-256540">
              <a:lnSpc>
                <a:spcPts val="287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Discrete</a:t>
            </a:r>
            <a:r>
              <a:rPr sz="24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55"/>
              </a:spcBef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Integer</a:t>
            </a:r>
            <a:r>
              <a:rPr sz="22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based;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often</a:t>
            </a:r>
            <a:r>
              <a:rPr sz="22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counts</a:t>
            </a:r>
            <a:r>
              <a:rPr sz="22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F51"/>
                </a:solidFill>
                <a:latin typeface="Calibri"/>
                <a:cs typeface="Calibri"/>
              </a:rPr>
              <a:t>event.</a:t>
            </a:r>
            <a:endParaRPr sz="22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70"/>
              </a:spcBef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purchases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customer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year?</a:t>
            </a:r>
            <a:endParaRPr sz="2000">
              <a:latin typeface="Calibri"/>
              <a:cs typeface="Calibri"/>
            </a:endParaRPr>
          </a:p>
          <a:p>
            <a:pPr marL="607060">
              <a:lnSpc>
                <a:spcPts val="2395"/>
              </a:lnSpc>
              <a:spcBef>
                <a:spcPts val="60"/>
              </a:spcBef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many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times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flip “heads”?</a:t>
            </a:r>
            <a:endParaRPr sz="2000">
              <a:latin typeface="Calibri"/>
              <a:cs typeface="Calibri"/>
            </a:endParaRPr>
          </a:p>
          <a:p>
            <a:pPr marL="268605" indent="-256540">
              <a:lnSpc>
                <a:spcPts val="2875"/>
              </a:lnSpc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Continuous</a:t>
            </a:r>
            <a:r>
              <a:rPr sz="24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55"/>
              </a:spcBef>
              <a:tabLst>
                <a:tab pos="561340" algn="l"/>
              </a:tabLst>
            </a:pPr>
            <a:r>
              <a:rPr sz="2200" spc="-5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Has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infinite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number</a:t>
            </a:r>
            <a:r>
              <a:rPr sz="22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F51"/>
                </a:solidFill>
                <a:latin typeface="Calibri"/>
                <a:cs typeface="Calibri"/>
              </a:rPr>
              <a:t>possible</a:t>
            </a:r>
            <a:r>
              <a:rPr sz="2200" spc="-10" dirty="0">
                <a:solidFill>
                  <a:srgbClr val="455F51"/>
                </a:solidFill>
                <a:latin typeface="Calibri"/>
                <a:cs typeface="Calibri"/>
              </a:rPr>
              <a:t> values</a:t>
            </a:r>
            <a:endParaRPr sz="22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70"/>
              </a:spcBef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time</a:t>
            </a:r>
            <a:r>
              <a:rPr sz="20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did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 user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to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check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out?</a:t>
            </a:r>
            <a:endParaRPr sz="2000">
              <a:latin typeface="Calibri"/>
              <a:cs typeface="Calibri"/>
            </a:endParaRPr>
          </a:p>
          <a:p>
            <a:pPr marL="607060">
              <a:lnSpc>
                <a:spcPct val="100000"/>
              </a:lnSpc>
              <a:spcBef>
                <a:spcPts val="60"/>
              </a:spcBef>
              <a:tabLst>
                <a:tab pos="826135" algn="l"/>
              </a:tabLst>
            </a:pPr>
            <a:r>
              <a:rPr sz="2000" spc="-375" dirty="0">
                <a:solidFill>
                  <a:srgbClr val="99CA38"/>
                </a:solidFill>
                <a:latin typeface="Microsoft Sans Serif"/>
                <a:cs typeface="Microsoft Sans Serif"/>
              </a:rPr>
              <a:t>🞄	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much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rain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fell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given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day?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141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Numerical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3611" y="1390696"/>
            <a:ext cx="4589737" cy="518383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706995" cy="351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supervised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learning,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“learns”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comes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“correct”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answers.</a:t>
            </a:r>
            <a:endParaRPr sz="2800">
              <a:latin typeface="Calibri"/>
              <a:cs typeface="Calibri"/>
            </a:endParaRPr>
          </a:p>
          <a:p>
            <a:pPr marL="268605" marR="84137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model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created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used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answer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65" dirty="0">
                <a:solidFill>
                  <a:srgbClr val="455F51"/>
                </a:solidFill>
                <a:latin typeface="Calibri"/>
                <a:cs typeface="Calibri"/>
              </a:rPr>
              <a:t>new,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unknown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prices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historical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sales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data.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model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optimal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price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cars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haven’t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sold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before.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78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sz="4000" b="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6047" y="2909316"/>
            <a:ext cx="3288792" cy="300532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7683500" cy="4023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66700" indent="-256540" algn="just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includes the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you’re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trying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don’t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guess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resulting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good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not.</a:t>
            </a:r>
            <a:endParaRPr sz="2800">
              <a:latin typeface="Calibri"/>
              <a:cs typeface="Calibri"/>
            </a:endParaRPr>
          </a:p>
          <a:p>
            <a:pPr marL="268605" marR="483234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enough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data,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split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two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parts: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i="1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i="1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i="1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ts val="326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7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model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using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  <a:p>
            <a:pPr marL="268605" marR="71755" indent="-256540">
              <a:lnSpc>
                <a:spcPts val="3020"/>
              </a:lnSpc>
              <a:spcBef>
                <a:spcPts val="37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(using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other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metric)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model’s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accuracy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by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asking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set,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compare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the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known,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true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values.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405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Evaluating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sz="4000" b="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89264" y="3208020"/>
            <a:ext cx="3362325" cy="2407920"/>
            <a:chOff x="8589264" y="3208020"/>
            <a:chExt cx="3362325" cy="2407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264" y="3208020"/>
              <a:ext cx="3361944" cy="24079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9472" y="3802380"/>
              <a:ext cx="2039874" cy="16710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640" y="4415002"/>
              <a:ext cx="737603" cy="7589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8548" y="4440936"/>
              <a:ext cx="635507" cy="6568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716" y="3948671"/>
              <a:ext cx="705637" cy="5517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3624" y="3974592"/>
              <a:ext cx="603503" cy="4495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589264" y="3208020"/>
            <a:ext cx="3362325" cy="240792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61694">
              <a:lnSpc>
                <a:spcPct val="100000"/>
              </a:lnSpc>
              <a:spcBef>
                <a:spcPts val="660"/>
              </a:spcBef>
            </a:pPr>
            <a:r>
              <a:rPr sz="2200" b="1" spc="-10" dirty="0">
                <a:solidFill>
                  <a:srgbClr val="404040"/>
                </a:solidFill>
                <a:latin typeface="Calibri"/>
                <a:cs typeface="Calibri"/>
              </a:rPr>
              <a:t>Car</a:t>
            </a:r>
            <a:r>
              <a:rPr sz="2200" b="1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Calibri"/>
                <a:cs typeface="Calibri"/>
              </a:rPr>
              <a:t>Sales</a:t>
            </a:r>
            <a:r>
              <a:rPr sz="2200" b="1" spc="-20" dirty="0">
                <a:solidFill>
                  <a:srgbClr val="404040"/>
                </a:solidFill>
                <a:latin typeface="Calibri"/>
                <a:cs typeface="Calibri"/>
              </a:rPr>
              <a:t> Data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R="1560195" algn="ctr">
              <a:lnSpc>
                <a:spcPct val="100000"/>
              </a:lnSpc>
              <a:spcBef>
                <a:spcPts val="5"/>
              </a:spcBef>
            </a:pPr>
            <a:r>
              <a:rPr sz="1300" b="1" spc="-2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3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b="1" spc="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1300">
              <a:latin typeface="Calibri"/>
              <a:cs typeface="Calibri"/>
            </a:endParaRPr>
          </a:p>
          <a:p>
            <a:pPr marR="1560195" algn="ctr">
              <a:lnSpc>
                <a:spcPct val="100000"/>
              </a:lnSpc>
              <a:spcBef>
                <a:spcPts val="60"/>
              </a:spcBef>
            </a:pP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300">
              <a:latin typeface="Calibri"/>
              <a:cs typeface="Calibri"/>
            </a:endParaRPr>
          </a:p>
          <a:p>
            <a:pPr marL="1301115" marR="1626870" indent="-134620">
              <a:lnSpc>
                <a:spcPct val="103800"/>
              </a:lnSpc>
              <a:spcBef>
                <a:spcPts val="434"/>
              </a:spcBef>
            </a:pPr>
            <a:r>
              <a:rPr sz="1300" b="1" spc="-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00" b="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aining  </a:t>
            </a:r>
            <a:r>
              <a:rPr sz="1300" b="1" spc="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1300" b="1" spc="10" dirty="0">
                <a:solidFill>
                  <a:srgbClr val="FFFFFF"/>
                </a:solidFill>
                <a:latin typeface="Calibri"/>
                <a:cs typeface="Calibri"/>
              </a:rPr>
              <a:t> 80%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11840" y="4379976"/>
            <a:ext cx="963294" cy="520065"/>
            <a:chOff x="10911840" y="4379976"/>
            <a:chExt cx="963294" cy="520065"/>
          </a:xfrm>
        </p:grpSpPr>
        <p:sp>
          <p:nvSpPr>
            <p:cNvPr id="13" name="object 13"/>
            <p:cNvSpPr/>
            <p:nvPr/>
          </p:nvSpPr>
          <p:spPr>
            <a:xfrm>
              <a:off x="10911840" y="4379976"/>
              <a:ext cx="963294" cy="520065"/>
            </a:xfrm>
            <a:custGeom>
              <a:avLst/>
              <a:gdLst/>
              <a:ahLst/>
              <a:cxnLst/>
              <a:rect l="l" t="t" r="r" b="b"/>
              <a:pathLst>
                <a:path w="963295" h="520064">
                  <a:moveTo>
                    <a:pt x="963168" y="0"/>
                  </a:moveTo>
                  <a:lnTo>
                    <a:pt x="0" y="0"/>
                  </a:lnTo>
                  <a:lnTo>
                    <a:pt x="0" y="519684"/>
                  </a:lnTo>
                  <a:lnTo>
                    <a:pt x="963168" y="519684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F1F1F1">
                <a:alpha val="3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81944" y="4468368"/>
              <a:ext cx="82550" cy="83820"/>
            </a:xfrm>
            <a:custGeom>
              <a:avLst/>
              <a:gdLst/>
              <a:ahLst/>
              <a:cxnLst/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81944" y="4727448"/>
              <a:ext cx="82550" cy="83820"/>
            </a:xfrm>
            <a:custGeom>
              <a:avLst/>
              <a:gdLst/>
              <a:ahLst/>
              <a:cxnLst/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911840" y="4379976"/>
            <a:ext cx="963294" cy="52006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70"/>
              </a:spcBef>
            </a:pPr>
            <a:r>
              <a:rPr sz="1200" spc="-5" dirty="0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r>
              <a:rPr sz="1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endParaRPr sz="1200">
              <a:latin typeface="Calibri"/>
              <a:cs typeface="Calibri"/>
            </a:endParaRPr>
          </a:p>
          <a:p>
            <a:pPr marL="191135">
              <a:lnSpc>
                <a:spcPct val="100000"/>
              </a:lnSpc>
              <a:spcBef>
                <a:spcPts val="610"/>
              </a:spcBef>
            </a:pPr>
            <a:r>
              <a:rPr sz="1200" spc="-5" dirty="0">
                <a:solidFill>
                  <a:srgbClr val="404040"/>
                </a:solidFill>
                <a:latin typeface="Calibri"/>
                <a:cs typeface="Calibri"/>
              </a:rPr>
              <a:t>Test</a:t>
            </a:r>
            <a:r>
              <a:rPr sz="1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Calibri"/>
                <a:cs typeface="Calibri"/>
              </a:rPr>
              <a:t>set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266055" cy="351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Need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ensure both sets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 large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enough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 contain representatives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all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variations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outliers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endParaRPr sz="2800">
              <a:latin typeface="Calibri"/>
              <a:cs typeface="Calibri"/>
            </a:endParaRPr>
          </a:p>
          <a:p>
            <a:pPr marL="268605" marR="5384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must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selected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randomly</a:t>
            </a:r>
            <a:endParaRPr sz="2800">
              <a:latin typeface="Calibri"/>
              <a:cs typeface="Calibri"/>
            </a:endParaRPr>
          </a:p>
          <a:p>
            <a:pPr marL="268605" marR="26035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35" dirty="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great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guard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against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533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5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in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practice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413" y="1146047"/>
            <a:ext cx="5256585" cy="526563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6092190" cy="18472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Maybe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sample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sizes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too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small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due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chance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look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remarkably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still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happen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73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80" dirty="0">
                <a:solidFill>
                  <a:srgbClr val="455F51"/>
                </a:solidFill>
                <a:latin typeface="Calibri"/>
                <a:cs typeface="Calibri"/>
              </a:rPr>
              <a:t>Train/Test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is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Infallible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9250" y="4198246"/>
            <a:ext cx="6534150" cy="24486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93045" cy="30924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way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further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protect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against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overfitting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2800" i="1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455F51"/>
                </a:solidFill>
                <a:latin typeface="Calibri"/>
                <a:cs typeface="Calibri"/>
              </a:rPr>
              <a:t>cross</a:t>
            </a:r>
            <a:r>
              <a:rPr sz="2800" i="1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complicated.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But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idea: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Split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K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randomly-assigned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segments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Reserve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segment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600">
              <a:latin typeface="Calibri"/>
              <a:cs typeface="Calibri"/>
            </a:endParaRPr>
          </a:p>
          <a:p>
            <a:pPr marL="561340" marR="1332230" indent="-247650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Train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remaining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K-1 segments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measure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performance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against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test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75" dirty="0">
                <a:solidFill>
                  <a:srgbClr val="455F51"/>
                </a:solidFill>
                <a:latin typeface="Calibri"/>
                <a:cs typeface="Calibri"/>
              </a:rPr>
              <a:t>Take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K-1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r-squared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scores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39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K-fold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Cross 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Validation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12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go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some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training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testing.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1935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Bayesian</a:t>
            </a:r>
            <a:r>
              <a:rPr b="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242" y="2470276"/>
            <a:ext cx="758825" cy="306705"/>
          </a:xfrm>
          <a:custGeom>
            <a:avLst/>
            <a:gdLst/>
            <a:ahLst/>
            <a:cxnLst/>
            <a:rect l="l" t="t" r="r" b="b"/>
            <a:pathLst>
              <a:path w="758825" h="306705">
                <a:moveTo>
                  <a:pt x="384682" y="2286"/>
                </a:moveTo>
                <a:lnTo>
                  <a:pt x="359790" y="2286"/>
                </a:lnTo>
                <a:lnTo>
                  <a:pt x="359790" y="302768"/>
                </a:lnTo>
                <a:lnTo>
                  <a:pt x="384682" y="302768"/>
                </a:lnTo>
                <a:lnTo>
                  <a:pt x="384682" y="2286"/>
                </a:lnTo>
                <a:close/>
              </a:path>
              <a:path w="758825" h="306705">
                <a:moveTo>
                  <a:pt x="661162" y="0"/>
                </a:moveTo>
                <a:lnTo>
                  <a:pt x="656717" y="12446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4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4"/>
                </a:lnTo>
                <a:lnTo>
                  <a:pt x="702897" y="286670"/>
                </a:lnTo>
                <a:lnTo>
                  <a:pt x="733679" y="252730"/>
                </a:lnTo>
                <a:lnTo>
                  <a:pt x="752538" y="207279"/>
                </a:lnTo>
                <a:lnTo>
                  <a:pt x="758825" y="153162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  <a:path w="758825" h="306705">
                <a:moveTo>
                  <a:pt x="97662" y="0"/>
                </a:moveTo>
                <a:lnTo>
                  <a:pt x="56038" y="19605"/>
                </a:lnTo>
                <a:lnTo>
                  <a:pt x="25272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068" y="2374519"/>
            <a:ext cx="1166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19125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𝑃	𝐴</a:t>
            </a:r>
            <a:r>
              <a:rPr sz="2600" spc="18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6792" y="2612135"/>
            <a:ext cx="1294130" cy="21590"/>
          </a:xfrm>
          <a:custGeom>
            <a:avLst/>
            <a:gdLst/>
            <a:ahLst/>
            <a:cxnLst/>
            <a:rect l="l" t="t" r="r" b="b"/>
            <a:pathLst>
              <a:path w="1294129" h="21589">
                <a:moveTo>
                  <a:pt x="1293876" y="0"/>
                </a:moveTo>
                <a:lnTo>
                  <a:pt x="0" y="0"/>
                </a:lnTo>
                <a:lnTo>
                  <a:pt x="0" y="21336"/>
                </a:lnTo>
                <a:lnTo>
                  <a:pt x="1293876" y="21336"/>
                </a:lnTo>
                <a:lnTo>
                  <a:pt x="129387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9545" y="2343150"/>
            <a:ext cx="321310" cy="223520"/>
          </a:xfrm>
          <a:custGeom>
            <a:avLst/>
            <a:gdLst/>
            <a:ahLst/>
            <a:cxnLst/>
            <a:rect l="l" t="t" r="r" b="b"/>
            <a:pathLst>
              <a:path w="321310" h="223519">
                <a:moveTo>
                  <a:pt x="250062" y="0"/>
                </a:moveTo>
                <a:lnTo>
                  <a:pt x="246887" y="9144"/>
                </a:lnTo>
                <a:lnTo>
                  <a:pt x="259794" y="14714"/>
                </a:lnTo>
                <a:lnTo>
                  <a:pt x="270891" y="22463"/>
                </a:lnTo>
                <a:lnTo>
                  <a:pt x="293469" y="58429"/>
                </a:lnTo>
                <a:lnTo>
                  <a:pt x="300863" y="110489"/>
                </a:lnTo>
                <a:lnTo>
                  <a:pt x="300031" y="130159"/>
                </a:lnTo>
                <a:lnTo>
                  <a:pt x="287655" y="178308"/>
                </a:lnTo>
                <a:lnTo>
                  <a:pt x="260008" y="208401"/>
                </a:lnTo>
                <a:lnTo>
                  <a:pt x="247269" y="213995"/>
                </a:lnTo>
                <a:lnTo>
                  <a:pt x="250062" y="223012"/>
                </a:lnTo>
                <a:lnTo>
                  <a:pt x="292729" y="197794"/>
                </a:lnTo>
                <a:lnTo>
                  <a:pt x="316610" y="150987"/>
                </a:lnTo>
                <a:lnTo>
                  <a:pt x="321182" y="111633"/>
                </a:lnTo>
                <a:lnTo>
                  <a:pt x="320038" y="91176"/>
                </a:lnTo>
                <a:lnTo>
                  <a:pt x="302768" y="39115"/>
                </a:lnTo>
                <a:lnTo>
                  <a:pt x="266227" y="5861"/>
                </a:lnTo>
                <a:lnTo>
                  <a:pt x="250062" y="0"/>
                </a:lnTo>
                <a:close/>
              </a:path>
              <a:path w="32131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5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50617" y="2180970"/>
            <a:ext cx="17094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00" baseline="-32051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3900" spc="187" baseline="-3205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1900" spc="40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50" dirty="0">
                <a:solidFill>
                  <a:srgbClr val="455F51"/>
                </a:solidFill>
                <a:latin typeface="Cambria Math"/>
                <a:cs typeface="Cambria Math"/>
              </a:rPr>
              <a:t>𝐴</a:t>
            </a:r>
            <a:r>
              <a:rPr sz="1900" spc="38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35" dirty="0">
                <a:solidFill>
                  <a:srgbClr val="455F51"/>
                </a:solidFill>
                <a:latin typeface="Cambria Math"/>
                <a:cs typeface="Cambria Math"/>
              </a:rPr>
              <a:t>𝑃(𝐵|𝐴)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0545" y="2702814"/>
            <a:ext cx="327660" cy="223520"/>
          </a:xfrm>
          <a:custGeom>
            <a:avLst/>
            <a:gdLst/>
            <a:ahLst/>
            <a:cxnLst/>
            <a:rect l="l" t="t" r="r" b="b"/>
            <a:pathLst>
              <a:path w="327660" h="223519">
                <a:moveTo>
                  <a:pt x="256158" y="0"/>
                </a:moveTo>
                <a:lnTo>
                  <a:pt x="252983" y="9144"/>
                </a:lnTo>
                <a:lnTo>
                  <a:pt x="265890" y="14714"/>
                </a:lnTo>
                <a:lnTo>
                  <a:pt x="276987" y="22463"/>
                </a:lnTo>
                <a:lnTo>
                  <a:pt x="299565" y="58429"/>
                </a:lnTo>
                <a:lnTo>
                  <a:pt x="306958" y="110489"/>
                </a:lnTo>
                <a:lnTo>
                  <a:pt x="306127" y="130159"/>
                </a:lnTo>
                <a:lnTo>
                  <a:pt x="293751" y="178308"/>
                </a:lnTo>
                <a:lnTo>
                  <a:pt x="266104" y="208401"/>
                </a:lnTo>
                <a:lnTo>
                  <a:pt x="253365" y="213995"/>
                </a:lnTo>
                <a:lnTo>
                  <a:pt x="256158" y="223012"/>
                </a:lnTo>
                <a:lnTo>
                  <a:pt x="298825" y="197794"/>
                </a:lnTo>
                <a:lnTo>
                  <a:pt x="322707" y="150987"/>
                </a:lnTo>
                <a:lnTo>
                  <a:pt x="327279" y="111633"/>
                </a:lnTo>
                <a:lnTo>
                  <a:pt x="326134" y="91176"/>
                </a:lnTo>
                <a:lnTo>
                  <a:pt x="308864" y="39115"/>
                </a:lnTo>
                <a:lnTo>
                  <a:pt x="272323" y="5861"/>
                </a:lnTo>
                <a:lnTo>
                  <a:pt x="256158" y="0"/>
                </a:lnTo>
                <a:close/>
              </a:path>
              <a:path w="32766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5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5345" y="2630550"/>
            <a:ext cx="450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1900" spc="3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35" dirty="0">
                <a:solidFill>
                  <a:srgbClr val="455F51"/>
                </a:solidFill>
                <a:latin typeface="Cambria Math"/>
                <a:cs typeface="Cambria Math"/>
              </a:rPr>
              <a:t>𝐵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068" y="2858846"/>
            <a:ext cx="10377170" cy="1095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6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Let’s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use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learning!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spam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classifier.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64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would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express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email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being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spam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810"/>
              </a:lnSpc>
            </a:pP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contains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“free”?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9242" y="4166489"/>
            <a:ext cx="1070610" cy="306705"/>
          </a:xfrm>
          <a:custGeom>
            <a:avLst/>
            <a:gdLst/>
            <a:ahLst/>
            <a:cxnLst/>
            <a:rect l="l" t="t" r="r" b="b"/>
            <a:pathLst>
              <a:path w="1070610" h="306704">
                <a:moveTo>
                  <a:pt x="1070483" y="2286"/>
                </a:moveTo>
                <a:lnTo>
                  <a:pt x="1045590" y="2286"/>
                </a:lnTo>
                <a:lnTo>
                  <a:pt x="1045590" y="302768"/>
                </a:lnTo>
                <a:lnTo>
                  <a:pt x="1070483" y="302768"/>
                </a:lnTo>
                <a:lnTo>
                  <a:pt x="1070483" y="2286"/>
                </a:lnTo>
                <a:close/>
              </a:path>
              <a:path w="1070610" h="306704">
                <a:moveTo>
                  <a:pt x="97662" y="0"/>
                </a:moveTo>
                <a:lnTo>
                  <a:pt x="56038" y="19605"/>
                </a:lnTo>
                <a:lnTo>
                  <a:pt x="25272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8068" y="4070984"/>
            <a:ext cx="14528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  <a:tab pos="619125" algn="l"/>
              </a:tabLst>
            </a:pPr>
            <a:r>
              <a:rPr sz="2600" dirty="0">
                <a:solidFill>
                  <a:srgbClr val="455F51"/>
                </a:solidFill>
                <a:latin typeface="Cambria Math"/>
                <a:cs typeface="Cambria Math"/>
              </a:rPr>
              <a:t>𝑃	</a:t>
            </a:r>
            <a:r>
              <a:rPr sz="2600" spc="-5" dirty="0">
                <a:solidFill>
                  <a:srgbClr val="455F51"/>
                </a:solidFill>
                <a:latin typeface="Cambria Math"/>
                <a:cs typeface="Cambria Math"/>
              </a:rPr>
              <a:t>𝑆𝑝𝑎𝑚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564" y="4308347"/>
            <a:ext cx="2781300" cy="21590"/>
          </a:xfrm>
          <a:custGeom>
            <a:avLst/>
            <a:gdLst/>
            <a:ahLst/>
            <a:cxnLst/>
            <a:rect l="l" t="t" r="r" b="b"/>
            <a:pathLst>
              <a:path w="2781300" h="21589">
                <a:moveTo>
                  <a:pt x="2781300" y="0"/>
                </a:moveTo>
                <a:lnTo>
                  <a:pt x="0" y="0"/>
                </a:lnTo>
                <a:lnTo>
                  <a:pt x="0" y="21335"/>
                </a:lnTo>
                <a:lnTo>
                  <a:pt x="2781300" y="21335"/>
                </a:lnTo>
                <a:lnTo>
                  <a:pt x="27813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3316" y="4039361"/>
            <a:ext cx="822960" cy="223520"/>
          </a:xfrm>
          <a:custGeom>
            <a:avLst/>
            <a:gdLst/>
            <a:ahLst/>
            <a:cxnLst/>
            <a:rect l="l" t="t" r="r" b="b"/>
            <a:pathLst>
              <a:path w="822960" h="223520">
                <a:moveTo>
                  <a:pt x="751459" y="0"/>
                </a:moveTo>
                <a:lnTo>
                  <a:pt x="748284" y="9143"/>
                </a:lnTo>
                <a:lnTo>
                  <a:pt x="761190" y="14714"/>
                </a:lnTo>
                <a:lnTo>
                  <a:pt x="772287" y="22463"/>
                </a:lnTo>
                <a:lnTo>
                  <a:pt x="794865" y="58429"/>
                </a:lnTo>
                <a:lnTo>
                  <a:pt x="802259" y="110489"/>
                </a:lnTo>
                <a:lnTo>
                  <a:pt x="801427" y="130159"/>
                </a:lnTo>
                <a:lnTo>
                  <a:pt x="789051" y="178307"/>
                </a:lnTo>
                <a:lnTo>
                  <a:pt x="761404" y="208401"/>
                </a:lnTo>
                <a:lnTo>
                  <a:pt x="748665" y="213994"/>
                </a:lnTo>
                <a:lnTo>
                  <a:pt x="751459" y="223012"/>
                </a:lnTo>
                <a:lnTo>
                  <a:pt x="794125" y="197794"/>
                </a:lnTo>
                <a:lnTo>
                  <a:pt x="818007" y="150987"/>
                </a:lnTo>
                <a:lnTo>
                  <a:pt x="822579" y="111632"/>
                </a:lnTo>
                <a:lnTo>
                  <a:pt x="821434" y="91176"/>
                </a:lnTo>
                <a:lnTo>
                  <a:pt x="804163" y="39115"/>
                </a:lnTo>
                <a:lnTo>
                  <a:pt x="767623" y="5861"/>
                </a:lnTo>
                <a:lnTo>
                  <a:pt x="751459" y="0"/>
                </a:lnTo>
                <a:close/>
              </a:path>
              <a:path w="822960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0492" y="4039361"/>
            <a:ext cx="725805" cy="223520"/>
          </a:xfrm>
          <a:custGeom>
            <a:avLst/>
            <a:gdLst/>
            <a:ahLst/>
            <a:cxnLst/>
            <a:rect l="l" t="t" r="r" b="b"/>
            <a:pathLst>
              <a:path w="725804" h="223520">
                <a:moveTo>
                  <a:pt x="725424" y="3175"/>
                </a:moveTo>
                <a:lnTo>
                  <a:pt x="707390" y="3175"/>
                </a:lnTo>
                <a:lnTo>
                  <a:pt x="707390" y="221995"/>
                </a:lnTo>
                <a:lnTo>
                  <a:pt x="725424" y="221995"/>
                </a:lnTo>
                <a:lnTo>
                  <a:pt x="725424" y="3175"/>
                </a:lnTo>
                <a:close/>
              </a:path>
              <a:path w="725804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4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55417" y="3877436"/>
            <a:ext cx="31629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7" baseline="-32051" dirty="0">
                <a:solidFill>
                  <a:srgbClr val="455F51"/>
                </a:solidFill>
                <a:latin typeface="Cambria Math"/>
                <a:cs typeface="Cambria Math"/>
              </a:rPr>
              <a:t>𝐹𝑟𝑒𝑒)</a:t>
            </a:r>
            <a:r>
              <a:rPr sz="3900" spc="202" baseline="-3205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900" baseline="-32051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3900" spc="179" baseline="-32051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1900" spc="40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114" dirty="0">
                <a:solidFill>
                  <a:srgbClr val="455F51"/>
                </a:solidFill>
                <a:latin typeface="Cambria Math"/>
                <a:cs typeface="Cambria Math"/>
              </a:rPr>
              <a:t>𝑆𝑝𝑎𝑚</a:t>
            </a:r>
            <a:r>
              <a:rPr sz="1900" spc="40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1900" spc="40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70" dirty="0">
                <a:solidFill>
                  <a:srgbClr val="455F51"/>
                </a:solidFill>
                <a:latin typeface="Cambria Math"/>
                <a:cs typeface="Cambria Math"/>
              </a:rPr>
              <a:t>𝐹𝑟𝑒𝑒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6275" y="3967353"/>
            <a:ext cx="7905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160" dirty="0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sz="1900" spc="150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1900" spc="215" dirty="0">
                <a:solidFill>
                  <a:srgbClr val="455F51"/>
                </a:solidFill>
                <a:latin typeface="Cambria Math"/>
                <a:cs typeface="Cambria Math"/>
              </a:rPr>
              <a:t>𝑎</a:t>
            </a:r>
            <a:r>
              <a:rPr sz="1900" spc="254" dirty="0">
                <a:solidFill>
                  <a:srgbClr val="455F51"/>
                </a:solidFill>
                <a:latin typeface="Cambria Math"/>
                <a:cs typeface="Cambria Math"/>
              </a:rPr>
              <a:t>𝑚</a:t>
            </a:r>
            <a:r>
              <a:rPr sz="1900" spc="-5" dirty="0">
                <a:solidFill>
                  <a:srgbClr val="455F51"/>
                </a:solidFill>
                <a:latin typeface="Cambria Math"/>
                <a:cs typeface="Cambria Math"/>
              </a:rPr>
              <a:t>)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70577" y="4399026"/>
            <a:ext cx="705485" cy="223520"/>
          </a:xfrm>
          <a:custGeom>
            <a:avLst/>
            <a:gdLst/>
            <a:ahLst/>
            <a:cxnLst/>
            <a:rect l="l" t="t" r="r" b="b"/>
            <a:pathLst>
              <a:path w="705485" h="223520">
                <a:moveTo>
                  <a:pt x="634111" y="0"/>
                </a:moveTo>
                <a:lnTo>
                  <a:pt x="630936" y="9143"/>
                </a:lnTo>
                <a:lnTo>
                  <a:pt x="643842" y="14714"/>
                </a:lnTo>
                <a:lnTo>
                  <a:pt x="654938" y="22463"/>
                </a:lnTo>
                <a:lnTo>
                  <a:pt x="677517" y="58429"/>
                </a:lnTo>
                <a:lnTo>
                  <a:pt x="684911" y="110490"/>
                </a:lnTo>
                <a:lnTo>
                  <a:pt x="684079" y="130159"/>
                </a:lnTo>
                <a:lnTo>
                  <a:pt x="671702" y="178307"/>
                </a:lnTo>
                <a:lnTo>
                  <a:pt x="644056" y="208401"/>
                </a:lnTo>
                <a:lnTo>
                  <a:pt x="631317" y="213994"/>
                </a:lnTo>
                <a:lnTo>
                  <a:pt x="634111" y="223012"/>
                </a:lnTo>
                <a:lnTo>
                  <a:pt x="676777" y="197794"/>
                </a:lnTo>
                <a:lnTo>
                  <a:pt x="700659" y="150987"/>
                </a:lnTo>
                <a:lnTo>
                  <a:pt x="705231" y="111632"/>
                </a:lnTo>
                <a:lnTo>
                  <a:pt x="704086" y="91176"/>
                </a:lnTo>
                <a:lnTo>
                  <a:pt x="686815" y="39116"/>
                </a:lnTo>
                <a:lnTo>
                  <a:pt x="650275" y="5861"/>
                </a:lnTo>
                <a:lnTo>
                  <a:pt x="634111" y="0"/>
                </a:lnTo>
                <a:close/>
              </a:path>
              <a:path w="705485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90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75759" y="4327016"/>
            <a:ext cx="82676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45" dirty="0">
                <a:solidFill>
                  <a:srgbClr val="455F51"/>
                </a:solidFill>
                <a:latin typeface="Cambria Math"/>
                <a:cs typeface="Cambria Math"/>
              </a:rPr>
              <a:t>𝑃</a:t>
            </a:r>
            <a:r>
              <a:rPr sz="1900" spc="33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1900" spc="70" dirty="0">
                <a:solidFill>
                  <a:srgbClr val="455F51"/>
                </a:solidFill>
                <a:latin typeface="Cambria Math"/>
                <a:cs typeface="Cambria Math"/>
              </a:rPr>
              <a:t>𝐹𝑟𝑒𝑒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068" y="4555312"/>
            <a:ext cx="10677525" cy="1767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81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numerator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message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spam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containing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645"/>
              </a:lnSpc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“free”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(this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subtly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600" spc="-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we’re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looking</a:t>
            </a:r>
            <a:r>
              <a:rPr sz="26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for)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645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denominator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overall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email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containing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endParaRPr sz="2600">
              <a:latin typeface="Calibri"/>
              <a:cs typeface="Calibri"/>
            </a:endParaRPr>
          </a:p>
          <a:p>
            <a:pPr marR="5080" algn="r">
              <a:lnSpc>
                <a:spcPts val="2645"/>
              </a:lnSpc>
            </a:pP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“free”.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(Equivalent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P(Free|Spam)P(Spam)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+</a:t>
            </a:r>
            <a:r>
              <a:rPr sz="26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P(Free|Not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Spam)P(Not Spam))</a:t>
            </a:r>
            <a:endParaRPr sz="2600">
              <a:latin typeface="Calibri"/>
              <a:cs typeface="Calibri"/>
            </a:endParaRPr>
          </a:p>
          <a:p>
            <a:pPr marL="268605" marR="61594" indent="-269240" algn="r">
              <a:lnSpc>
                <a:spcPts val="296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 this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ratio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%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of emails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with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“free”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spam.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49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Remember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Bayes’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Theorem?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388225" cy="308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5621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6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construct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P(Spam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|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Word)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every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(meaningful)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encounter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during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multiply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these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together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when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analyzing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email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get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probability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being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spam.</a:t>
            </a:r>
            <a:endParaRPr sz="2800">
              <a:latin typeface="Calibri"/>
              <a:cs typeface="Calibri"/>
            </a:endParaRPr>
          </a:p>
          <a:p>
            <a:pPr marL="268605" marR="38354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Assumes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presence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independent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reason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called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“Naïve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Bayes”.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322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What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455F51"/>
                </a:solidFill>
                <a:latin typeface="Calibri"/>
                <a:cs typeface="Calibri"/>
              </a:rPr>
              <a:t>about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other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words?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0619" y="2249423"/>
            <a:ext cx="2650235" cy="262432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861550" cy="2746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rescue!</a:t>
            </a:r>
            <a:endParaRPr sz="2800">
              <a:latin typeface="Calibri"/>
              <a:cs typeface="Calibri"/>
            </a:endParaRPr>
          </a:p>
          <a:p>
            <a:pPr marL="268605" marR="17589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CountVectorizer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lets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us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operate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lots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words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once,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MultinomialNB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does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heavy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lifting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Naïve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Bayes.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We’ll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train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known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sets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spam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“ham”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(non-spam)</a:t>
            </a:r>
            <a:r>
              <a:rPr sz="2800" spc="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emails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So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supervised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learning!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75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lot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 work.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6314"/>
            <a:ext cx="5012055" cy="2495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926465" indent="-256540" algn="just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Qualitative data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has no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inherent </a:t>
            </a:r>
            <a:r>
              <a:rPr sz="2000" spc="-4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sz="20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000">
              <a:latin typeface="Calibri"/>
              <a:cs typeface="Calibri"/>
            </a:endParaRPr>
          </a:p>
          <a:p>
            <a:pPr marL="561340" marR="163195" indent="-247650" algn="just">
              <a:lnSpc>
                <a:spcPct val="100000"/>
              </a:lnSpc>
              <a:spcBef>
                <a:spcPts val="300"/>
              </a:spcBef>
            </a:pPr>
            <a:r>
              <a:rPr sz="1900" spc="-5" dirty="0">
                <a:solidFill>
                  <a:srgbClr val="62A437"/>
                </a:solidFill>
                <a:latin typeface="Georgia"/>
                <a:cs typeface="Georgia"/>
              </a:rPr>
              <a:t>▫</a:t>
            </a:r>
            <a:r>
              <a:rPr sz="1900" dirty="0">
                <a:solidFill>
                  <a:srgbClr val="62A437"/>
                </a:solidFill>
                <a:latin typeface="Georgia"/>
                <a:cs typeface="Georgia"/>
              </a:rPr>
              <a:t> </a:t>
            </a:r>
            <a:r>
              <a:rPr sz="1900" spc="-30" dirty="0">
                <a:solidFill>
                  <a:srgbClr val="455F51"/>
                </a:solidFill>
                <a:latin typeface="Calibri"/>
                <a:cs typeface="Calibri"/>
              </a:rPr>
              <a:t>Gender, Yes/no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(binary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data),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Race,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State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1900" spc="-5" dirty="0">
                <a:solidFill>
                  <a:srgbClr val="455F51"/>
                </a:solidFill>
                <a:latin typeface="Calibri"/>
                <a:cs typeface="Calibri"/>
              </a:rPr>
              <a:t> Residence,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Product </a:t>
            </a:r>
            <a:r>
              <a:rPr sz="1900" spc="-25" dirty="0">
                <a:solidFill>
                  <a:srgbClr val="455F51"/>
                </a:solidFill>
                <a:latin typeface="Calibri"/>
                <a:cs typeface="Calibri"/>
              </a:rPr>
              <a:t>Category, </a:t>
            </a:r>
            <a:r>
              <a:rPr sz="1900" spc="-10" dirty="0">
                <a:solidFill>
                  <a:srgbClr val="455F51"/>
                </a:solidFill>
                <a:latin typeface="Calibri"/>
                <a:cs typeface="Calibri"/>
              </a:rPr>
              <a:t>Political </a:t>
            </a:r>
            <a:r>
              <a:rPr sz="1900" spc="-30" dirty="0">
                <a:solidFill>
                  <a:srgbClr val="455F51"/>
                </a:solidFill>
                <a:latin typeface="Calibri"/>
                <a:cs typeface="Calibri"/>
              </a:rPr>
              <a:t>Party, </a:t>
            </a:r>
            <a:r>
              <a:rPr sz="1900" spc="-4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endParaRPr sz="1900">
              <a:latin typeface="Calibri"/>
              <a:cs typeface="Calibri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sz="2000" spc="-5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0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assign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numbers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categories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order </a:t>
            </a:r>
            <a:r>
              <a:rPr sz="2000" spc="-434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represent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them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more</a:t>
            </a:r>
            <a:r>
              <a:rPr sz="20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compactly,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but the </a:t>
            </a:r>
            <a:r>
              <a:rPr sz="20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numbers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don’t</a:t>
            </a:r>
            <a:r>
              <a:rPr sz="20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55F51"/>
                </a:solidFill>
                <a:latin typeface="Calibri"/>
                <a:cs typeface="Calibri"/>
              </a:rPr>
              <a:t>have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55F51"/>
                </a:solidFill>
                <a:latin typeface="Calibri"/>
                <a:cs typeface="Calibri"/>
              </a:rPr>
              <a:t>mathematical</a:t>
            </a:r>
            <a:r>
              <a:rPr sz="20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319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Categorical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9171" y="1917160"/>
            <a:ext cx="5361555" cy="351754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4284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FFFF"/>
                </a:solidFill>
                <a:latin typeface="Calibri"/>
                <a:cs typeface="Calibri"/>
              </a:rPr>
              <a:t>K-Means</a:t>
            </a:r>
            <a:r>
              <a:rPr b="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6259195" cy="40436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10033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Attempts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split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groups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endParaRPr sz="2600">
              <a:latin typeface="Calibri"/>
              <a:cs typeface="Calibri"/>
            </a:endParaRPr>
          </a:p>
          <a:p>
            <a:pPr marL="268605" marR="904875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Unsupervised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learning</a:t>
            </a:r>
            <a:r>
              <a:rPr sz="2600" spc="-6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uses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only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positions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ts val="2910"/>
              </a:lnSpc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uncover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interesting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groupings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 people</a:t>
            </a:r>
            <a:endParaRPr sz="2600">
              <a:latin typeface="Calibri"/>
              <a:cs typeface="Calibri"/>
            </a:endParaRPr>
          </a:p>
          <a:p>
            <a:pPr marL="268605">
              <a:lnSpc>
                <a:spcPts val="2965"/>
              </a:lnSpc>
            </a:pP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things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behavior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Example:</a:t>
            </a:r>
            <a:r>
              <a:rPr sz="24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Where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millionaires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live?</a:t>
            </a:r>
            <a:endParaRPr sz="2400">
              <a:latin typeface="Calibri"/>
              <a:cs typeface="Calibri"/>
            </a:endParaRPr>
          </a:p>
          <a:p>
            <a:pPr marL="561340" marR="5080" indent="-247650">
              <a:lnSpc>
                <a:spcPts val="2590"/>
              </a:lnSpc>
              <a:spcBef>
                <a:spcPts val="345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What genres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 of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music</a:t>
            </a:r>
            <a:r>
              <a:rPr sz="24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movies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55F51"/>
                </a:solidFill>
                <a:latin typeface="Calibri"/>
                <a:cs typeface="Calibri"/>
              </a:rPr>
              <a:t>/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etc.</a:t>
            </a:r>
            <a:r>
              <a:rPr sz="24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naturally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fall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out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data?</a:t>
            </a:r>
            <a:endParaRPr sz="2400">
              <a:latin typeface="Calibri"/>
              <a:cs typeface="Calibri"/>
            </a:endParaRPr>
          </a:p>
          <a:p>
            <a:pPr marL="561340" marR="1456055" indent="-247650">
              <a:lnSpc>
                <a:spcPts val="259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4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Create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your own stereotypes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from </a:t>
            </a:r>
            <a:r>
              <a:rPr sz="2400" spc="-5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55F51"/>
                </a:solidFill>
                <a:latin typeface="Calibri"/>
                <a:cs typeface="Calibri"/>
              </a:rPr>
              <a:t>demographic</a:t>
            </a:r>
            <a:r>
              <a:rPr sz="24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20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3602735"/>
            <a:ext cx="1877568" cy="161848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492105" cy="39814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Sounds</a:t>
            </a:r>
            <a:r>
              <a:rPr sz="2800" spc="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fancy!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455F51"/>
                </a:solidFill>
                <a:latin typeface="Calibri"/>
                <a:cs typeface="Calibri"/>
              </a:rPr>
              <a:t>Wow!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Unsupervised</a:t>
            </a:r>
            <a:r>
              <a:rPr sz="2800" spc="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machine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learning!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Clusters!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K!</a:t>
            </a:r>
            <a:endParaRPr sz="28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Actually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works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really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simple.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Randomly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pick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(k-means)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Assign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Recompute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centroids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based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average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position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centroid’s</a:t>
            </a:r>
            <a:endParaRPr sz="26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Iterate</a:t>
            </a:r>
            <a:r>
              <a:rPr sz="260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until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points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stop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changing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assignment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want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predict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new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points,</a:t>
            </a:r>
            <a:r>
              <a:rPr sz="2800" spc="4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800" spc="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centroid</a:t>
            </a:r>
            <a:endParaRPr sz="2800">
              <a:latin typeface="Calibri"/>
              <a:cs typeface="Calibri"/>
            </a:endParaRPr>
          </a:p>
          <a:p>
            <a:pPr marL="268605">
              <a:lnSpc>
                <a:spcPct val="100000"/>
              </a:lnSpc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they’re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closest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to.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20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sz="4000" b="0" spc="-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avLst/>
            <a:gdLst/>
            <a:ahLst/>
            <a:cxnLst/>
            <a:rect l="l" t="t" r="r" b="b"/>
            <a:pathLst>
              <a:path w="7213600" h="52070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26745"/>
            <a:chOff x="0" y="0"/>
            <a:chExt cx="12192000" cy="6267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11150"/>
            </a:xfrm>
            <a:custGeom>
              <a:avLst/>
              <a:gdLst/>
              <a:ahLst/>
              <a:cxnLst/>
              <a:rect l="l" t="t" r="r" b="b"/>
              <a:pathLst>
                <a:path w="12192000" h="311150">
                  <a:moveTo>
                    <a:pt x="12192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12192000" y="3108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12192000" cy="143510"/>
            </a:xfrm>
            <a:custGeom>
              <a:avLst/>
              <a:gdLst/>
              <a:ahLst/>
              <a:cxnLst/>
              <a:rect l="l" t="t" r="r" b="b"/>
              <a:pathLst>
                <a:path w="12192000" h="143509">
                  <a:moveTo>
                    <a:pt x="12192000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7213092" y="91440"/>
                  </a:lnTo>
                  <a:lnTo>
                    <a:pt x="7213092" y="143256"/>
                  </a:lnTo>
                  <a:lnTo>
                    <a:pt x="12192000" y="143256"/>
                  </a:lnTo>
                  <a:lnTo>
                    <a:pt x="12192000" y="91440"/>
                  </a:lnTo>
                  <a:lnTo>
                    <a:pt x="12192000" y="518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40435"/>
              <a:ext cx="4979035" cy="180340"/>
            </a:xfrm>
            <a:custGeom>
              <a:avLst/>
              <a:gdLst/>
              <a:ahLst/>
              <a:cxnLst/>
              <a:rect l="l" t="t" r="r" b="b"/>
              <a:pathLst>
                <a:path w="4979034" h="180340">
                  <a:moveTo>
                    <a:pt x="497890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4978908" y="17983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96823"/>
              <a:ext cx="4754880" cy="128270"/>
            </a:xfrm>
            <a:custGeom>
              <a:avLst/>
              <a:gdLst/>
              <a:ahLst/>
              <a:cxnLst/>
              <a:rect l="l" t="t" r="r" b="b"/>
              <a:pathLst>
                <a:path w="4754880" h="128270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457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4880" h="128270">
                  <a:moveTo>
                    <a:pt x="4754880" y="94107"/>
                  </a:moveTo>
                  <a:lnTo>
                    <a:pt x="4752086" y="91440"/>
                  </a:lnTo>
                  <a:lnTo>
                    <a:pt x="2623947" y="91440"/>
                  </a:lnTo>
                  <a:lnTo>
                    <a:pt x="2621280" y="94107"/>
                  </a:lnTo>
                  <a:lnTo>
                    <a:pt x="2621280" y="97536"/>
                  </a:lnTo>
                  <a:lnTo>
                    <a:pt x="2621280" y="125349"/>
                  </a:lnTo>
                  <a:lnTo>
                    <a:pt x="2623947" y="128016"/>
                  </a:lnTo>
                  <a:lnTo>
                    <a:pt x="4752086" y="128016"/>
                  </a:lnTo>
                  <a:lnTo>
                    <a:pt x="4754880" y="125349"/>
                  </a:lnTo>
                  <a:lnTo>
                    <a:pt x="4754880" y="94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59412" y="0"/>
              <a:ext cx="131445" cy="622300"/>
            </a:xfrm>
            <a:custGeom>
              <a:avLst/>
              <a:gdLst/>
              <a:ahLst/>
              <a:cxnLst/>
              <a:rect l="l" t="t" r="r" b="b"/>
              <a:pathLst>
                <a:path w="131445" h="622300">
                  <a:moveTo>
                    <a:pt x="36563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36563" y="621792"/>
                  </a:lnTo>
                  <a:lnTo>
                    <a:pt x="36563" y="0"/>
                  </a:lnTo>
                  <a:close/>
                </a:path>
                <a:path w="131445" h="622300">
                  <a:moveTo>
                    <a:pt x="131064" y="0"/>
                  </a:moveTo>
                  <a:lnTo>
                    <a:pt x="53340" y="0"/>
                  </a:lnTo>
                  <a:lnTo>
                    <a:pt x="53340" y="621792"/>
                  </a:lnTo>
                  <a:lnTo>
                    <a:pt x="131064" y="62179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33504" y="0"/>
              <a:ext cx="12700" cy="622300"/>
            </a:xfrm>
            <a:custGeom>
              <a:avLst/>
              <a:gdLst/>
              <a:ahLst/>
              <a:cxnLst/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7971" y="0"/>
              <a:ext cx="36830" cy="622300"/>
            </a:xfrm>
            <a:custGeom>
              <a:avLst/>
              <a:gdLst/>
              <a:ahLst/>
              <a:cxnLst/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7200" y="0"/>
              <a:ext cx="73660" cy="585470"/>
            </a:xfrm>
            <a:custGeom>
              <a:avLst/>
              <a:gdLst/>
              <a:ahLst/>
              <a:cxnLst/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30811" y="0"/>
              <a:ext cx="12700" cy="585470"/>
            </a:xfrm>
            <a:custGeom>
              <a:avLst/>
              <a:gdLst/>
              <a:ahLst/>
              <a:cxnLst/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829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Graphical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5" dirty="0">
                <a:solidFill>
                  <a:srgbClr val="455F51"/>
                </a:solidFill>
                <a:latin typeface="Calibri"/>
                <a:cs typeface="Calibri"/>
              </a:rPr>
              <a:t>example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927" y="3269360"/>
            <a:ext cx="762000" cy="8953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342132" y="3183635"/>
            <a:ext cx="6929755" cy="1403985"/>
            <a:chOff x="3342132" y="3183635"/>
            <a:chExt cx="6929755" cy="140398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132" y="3183635"/>
              <a:ext cx="1324356" cy="1143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7403" y="3183635"/>
              <a:ext cx="1324355" cy="1143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65448" y="4326635"/>
              <a:ext cx="5427345" cy="260985"/>
            </a:xfrm>
            <a:custGeom>
              <a:avLst/>
              <a:gdLst/>
              <a:ahLst/>
              <a:cxnLst/>
              <a:rect l="l" t="t" r="r" b="b"/>
              <a:pathLst>
                <a:path w="5427345" h="26098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260731"/>
                  </a:lnTo>
                  <a:lnTo>
                    <a:pt x="5427345" y="260731"/>
                  </a:lnTo>
                  <a:lnTo>
                    <a:pt x="5427345" y="254381"/>
                  </a:lnTo>
                  <a:lnTo>
                    <a:pt x="44450" y="254381"/>
                  </a:lnTo>
                  <a:lnTo>
                    <a:pt x="38100" y="248031"/>
                  </a:lnTo>
                  <a:lnTo>
                    <a:pt x="44450" y="248031"/>
                  </a:lnTo>
                  <a:lnTo>
                    <a:pt x="44450" y="63500"/>
                  </a:lnTo>
                  <a:close/>
                </a:path>
                <a:path w="5427345" h="260985">
                  <a:moveTo>
                    <a:pt x="44450" y="248031"/>
                  </a:moveTo>
                  <a:lnTo>
                    <a:pt x="38100" y="248031"/>
                  </a:lnTo>
                  <a:lnTo>
                    <a:pt x="44450" y="254381"/>
                  </a:lnTo>
                  <a:lnTo>
                    <a:pt x="44450" y="248031"/>
                  </a:lnTo>
                  <a:close/>
                </a:path>
                <a:path w="5427345" h="260985">
                  <a:moveTo>
                    <a:pt x="5427345" y="248031"/>
                  </a:moveTo>
                  <a:lnTo>
                    <a:pt x="44450" y="248031"/>
                  </a:lnTo>
                  <a:lnTo>
                    <a:pt x="44450" y="254381"/>
                  </a:lnTo>
                  <a:lnTo>
                    <a:pt x="5427345" y="254381"/>
                  </a:lnTo>
                  <a:lnTo>
                    <a:pt x="5427345" y="248031"/>
                  </a:lnTo>
                  <a:close/>
                </a:path>
                <a:path w="5427345" h="26098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5427345" h="26098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1072" y="3278885"/>
            <a:ext cx="867024" cy="100012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2087752" y="3638677"/>
            <a:ext cx="822325" cy="76200"/>
          </a:xfrm>
          <a:custGeom>
            <a:avLst/>
            <a:gdLst/>
            <a:ahLst/>
            <a:cxnLst/>
            <a:rect l="l" t="t" r="r" b="b"/>
            <a:pathLst>
              <a:path w="822325" h="76200">
                <a:moveTo>
                  <a:pt x="810678" y="31623"/>
                </a:moveTo>
                <a:lnTo>
                  <a:pt x="758571" y="31623"/>
                </a:lnTo>
                <a:lnTo>
                  <a:pt x="758698" y="44323"/>
                </a:lnTo>
                <a:lnTo>
                  <a:pt x="746008" y="44465"/>
                </a:lnTo>
                <a:lnTo>
                  <a:pt x="746379" y="76200"/>
                </a:lnTo>
                <a:lnTo>
                  <a:pt x="822198" y="37211"/>
                </a:lnTo>
                <a:lnTo>
                  <a:pt x="810678" y="31623"/>
                </a:lnTo>
                <a:close/>
              </a:path>
              <a:path w="822325" h="76200">
                <a:moveTo>
                  <a:pt x="745860" y="31765"/>
                </a:moveTo>
                <a:lnTo>
                  <a:pt x="0" y="40131"/>
                </a:lnTo>
                <a:lnTo>
                  <a:pt x="254" y="52831"/>
                </a:lnTo>
                <a:lnTo>
                  <a:pt x="746008" y="44465"/>
                </a:lnTo>
                <a:lnTo>
                  <a:pt x="745860" y="31765"/>
                </a:lnTo>
                <a:close/>
              </a:path>
              <a:path w="822325" h="76200">
                <a:moveTo>
                  <a:pt x="758571" y="31623"/>
                </a:moveTo>
                <a:lnTo>
                  <a:pt x="745860" y="31765"/>
                </a:lnTo>
                <a:lnTo>
                  <a:pt x="746008" y="44465"/>
                </a:lnTo>
                <a:lnTo>
                  <a:pt x="758698" y="44323"/>
                </a:lnTo>
                <a:lnTo>
                  <a:pt x="758571" y="31623"/>
                </a:lnTo>
                <a:close/>
              </a:path>
              <a:path w="822325" h="76200">
                <a:moveTo>
                  <a:pt x="745490" y="0"/>
                </a:moveTo>
                <a:lnTo>
                  <a:pt x="745860" y="31765"/>
                </a:lnTo>
                <a:lnTo>
                  <a:pt x="758571" y="31623"/>
                </a:lnTo>
                <a:lnTo>
                  <a:pt x="810678" y="31623"/>
                </a:lnTo>
                <a:lnTo>
                  <a:pt x="745490" y="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1079" y="3717035"/>
            <a:ext cx="1117600" cy="76200"/>
          </a:xfrm>
          <a:custGeom>
            <a:avLst/>
            <a:gdLst/>
            <a:ahLst/>
            <a:cxnLst/>
            <a:rect l="l" t="t" r="r" b="b"/>
            <a:pathLst>
              <a:path w="1117600" h="76200">
                <a:moveTo>
                  <a:pt x="1041400" y="0"/>
                </a:moveTo>
                <a:lnTo>
                  <a:pt x="1041400" y="76200"/>
                </a:lnTo>
                <a:lnTo>
                  <a:pt x="1104900" y="44450"/>
                </a:lnTo>
                <a:lnTo>
                  <a:pt x="1054100" y="44450"/>
                </a:lnTo>
                <a:lnTo>
                  <a:pt x="1054100" y="31750"/>
                </a:lnTo>
                <a:lnTo>
                  <a:pt x="1104900" y="31750"/>
                </a:lnTo>
                <a:lnTo>
                  <a:pt x="1041400" y="0"/>
                </a:lnTo>
                <a:close/>
              </a:path>
              <a:path w="1117600" h="76200">
                <a:moveTo>
                  <a:pt x="1041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41400" y="44450"/>
                </a:lnTo>
                <a:lnTo>
                  <a:pt x="1041400" y="31750"/>
                </a:lnTo>
                <a:close/>
              </a:path>
              <a:path w="1117600" h="76200">
                <a:moveTo>
                  <a:pt x="1104900" y="31750"/>
                </a:moveTo>
                <a:lnTo>
                  <a:pt x="1054100" y="31750"/>
                </a:lnTo>
                <a:lnTo>
                  <a:pt x="1054100" y="44450"/>
                </a:lnTo>
                <a:lnTo>
                  <a:pt x="1104900" y="44450"/>
                </a:lnTo>
                <a:lnTo>
                  <a:pt x="1117600" y="38100"/>
                </a:lnTo>
                <a:lnTo>
                  <a:pt x="1104900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74280" y="3717035"/>
            <a:ext cx="1099185" cy="76200"/>
          </a:xfrm>
          <a:custGeom>
            <a:avLst/>
            <a:gdLst/>
            <a:ahLst/>
            <a:cxnLst/>
            <a:rect l="l" t="t" r="r" b="b"/>
            <a:pathLst>
              <a:path w="1099184" h="76200">
                <a:moveTo>
                  <a:pt x="1022985" y="0"/>
                </a:moveTo>
                <a:lnTo>
                  <a:pt x="1022985" y="76200"/>
                </a:lnTo>
                <a:lnTo>
                  <a:pt x="1086485" y="44450"/>
                </a:lnTo>
                <a:lnTo>
                  <a:pt x="1035685" y="44450"/>
                </a:lnTo>
                <a:lnTo>
                  <a:pt x="1035685" y="31750"/>
                </a:lnTo>
                <a:lnTo>
                  <a:pt x="1086485" y="31750"/>
                </a:lnTo>
                <a:lnTo>
                  <a:pt x="1022985" y="0"/>
                </a:lnTo>
                <a:close/>
              </a:path>
              <a:path w="1099184" h="76200">
                <a:moveTo>
                  <a:pt x="102298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22985" y="44450"/>
                </a:lnTo>
                <a:lnTo>
                  <a:pt x="1022985" y="31750"/>
                </a:lnTo>
                <a:close/>
              </a:path>
              <a:path w="1099184" h="76200">
                <a:moveTo>
                  <a:pt x="1086485" y="31750"/>
                </a:moveTo>
                <a:lnTo>
                  <a:pt x="1035685" y="31750"/>
                </a:lnTo>
                <a:lnTo>
                  <a:pt x="1035685" y="44450"/>
                </a:lnTo>
                <a:lnTo>
                  <a:pt x="1086485" y="44450"/>
                </a:lnTo>
                <a:lnTo>
                  <a:pt x="1099185" y="38100"/>
                </a:lnTo>
                <a:lnTo>
                  <a:pt x="1086485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12556" y="6262522"/>
            <a:ext cx="3219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Wikimedia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340340" cy="39960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Choosing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  <a:p>
            <a:pPr marL="561340" marR="55244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  <a:tab pos="2795905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 dirty="0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increasing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values until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you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stop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getting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large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reductions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squared </a:t>
            </a:r>
            <a:r>
              <a:rPr sz="2600" spc="-57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error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(distances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from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each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point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centroids)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Avoiding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local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random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choice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initial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centroids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can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yield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different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Run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few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times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just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make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sure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your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initial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results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aren’t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wacky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Labeling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clusters</a:t>
            </a:r>
            <a:endParaRPr sz="28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does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not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attempt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assign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any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meaning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clusters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find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It’s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up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you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dig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and </a:t>
            </a:r>
            <a:r>
              <a:rPr sz="2600" spc="5" dirty="0">
                <a:solidFill>
                  <a:srgbClr val="455F51"/>
                </a:solidFill>
                <a:latin typeface="Calibri"/>
                <a:cs typeface="Calibri"/>
              </a:rPr>
              <a:t>try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to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determine</a:t>
            </a:r>
            <a:r>
              <a:rPr sz="2600" spc="-5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that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810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K-Means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5" dirty="0">
                <a:solidFill>
                  <a:srgbClr val="455F51"/>
                </a:solidFill>
                <a:latin typeface="Calibri"/>
                <a:cs typeface="Calibri"/>
              </a:rPr>
              <a:t>Clustering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Gotchas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235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Again,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scikit-learn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makes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this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55F51"/>
                </a:solidFill>
                <a:latin typeface="Calibri"/>
                <a:cs typeface="Calibri"/>
              </a:rPr>
              <a:t>easy.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13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Let’s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cluster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60" dirty="0">
                <a:solidFill>
                  <a:srgbClr val="455F51"/>
                </a:solidFill>
                <a:latin typeface="Calibri"/>
                <a:cs typeface="Calibri"/>
              </a:rPr>
              <a:t>stuff.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180276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FFFFFF"/>
                </a:solidFill>
                <a:latin typeface="Calibri"/>
                <a:cs typeface="Calibri"/>
              </a:rPr>
              <a:t>Entropy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249795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25209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measure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set’s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disorder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how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same </a:t>
            </a:r>
            <a:r>
              <a:rPr sz="2800" spc="-62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or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it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is.</a:t>
            </a:r>
            <a:endParaRPr sz="2800">
              <a:latin typeface="Calibri"/>
              <a:cs typeface="Calibri"/>
            </a:endParaRPr>
          </a:p>
          <a:p>
            <a:pPr marL="268605" marR="2959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If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we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classify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into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classes </a:t>
            </a:r>
            <a:r>
              <a:rPr sz="2800" spc="-6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(example: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set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animal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attributes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their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species)</a:t>
            </a:r>
            <a:endParaRPr sz="2800">
              <a:latin typeface="Calibri"/>
              <a:cs typeface="Calibri"/>
            </a:endParaRPr>
          </a:p>
          <a:p>
            <a:pPr marL="561340" marR="5080" indent="-247650">
              <a:lnSpc>
                <a:spcPct val="100000"/>
              </a:lnSpc>
              <a:spcBef>
                <a:spcPts val="320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0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 all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of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classes</a:t>
            </a:r>
            <a:r>
              <a:rPr sz="2600" spc="-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data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are </a:t>
            </a:r>
            <a:r>
              <a:rPr sz="2600" spc="-57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same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(everyone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 an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iguana)</a:t>
            </a:r>
            <a:endParaRPr sz="26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 algn="l"/>
              </a:tabLst>
            </a:pPr>
            <a:r>
              <a:rPr sz="2600" dirty="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r>
              <a:rPr sz="2600" spc="-3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is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high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if</a:t>
            </a:r>
            <a:r>
              <a:rPr sz="2600" spc="-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they’re</a:t>
            </a:r>
            <a:r>
              <a:rPr sz="2600" spc="-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55F51"/>
                </a:solidFill>
                <a:latin typeface="Calibri"/>
                <a:cs typeface="Calibri"/>
              </a:rPr>
              <a:t>all</a:t>
            </a:r>
            <a:r>
              <a:rPr sz="26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455F51"/>
                </a:solidFill>
                <a:latin typeface="Calibri"/>
                <a:cs typeface="Calibri"/>
              </a:rPr>
              <a:t>different</a:t>
            </a:r>
            <a:endParaRPr sz="2600">
              <a:latin typeface="Calibri"/>
              <a:cs typeface="Calibri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 algn="l"/>
              </a:tabLst>
            </a:pP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Again,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a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fancy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word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simple</a:t>
            </a:r>
            <a:r>
              <a:rPr sz="2800" spc="2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concept.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637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E</a:t>
            </a:r>
            <a:r>
              <a:rPr sz="4000" b="0" spc="-40" dirty="0">
                <a:solidFill>
                  <a:srgbClr val="455F51"/>
                </a:solidFill>
                <a:latin typeface="Calibri"/>
                <a:cs typeface="Calibri"/>
              </a:rPr>
              <a:t>n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t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r</a:t>
            </a:r>
            <a:r>
              <a:rPr sz="4000" b="0" spc="-10" dirty="0">
                <a:solidFill>
                  <a:srgbClr val="455F51"/>
                </a:solidFill>
                <a:latin typeface="Calibri"/>
                <a:cs typeface="Calibri"/>
              </a:rPr>
              <a:t>o</a:t>
            </a:r>
            <a:r>
              <a:rPr sz="4000" b="0" spc="-30" dirty="0">
                <a:solidFill>
                  <a:srgbClr val="455F51"/>
                </a:solidFill>
                <a:latin typeface="Calibri"/>
                <a:cs typeface="Calibri"/>
              </a:rPr>
              <a:t>p</a:t>
            </a: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5256" y="3087623"/>
            <a:ext cx="3314700" cy="248564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7789" y="2363089"/>
            <a:ext cx="427990" cy="328930"/>
          </a:xfrm>
          <a:custGeom>
            <a:avLst/>
            <a:gdLst/>
            <a:ahLst/>
            <a:cxnLst/>
            <a:rect l="l" t="t" r="r" b="b"/>
            <a:pathLst>
              <a:path w="427989" h="328930">
                <a:moveTo>
                  <a:pt x="322960" y="0"/>
                </a:moveTo>
                <a:lnTo>
                  <a:pt x="318261" y="13335"/>
                </a:lnTo>
                <a:lnTo>
                  <a:pt x="337311" y="21597"/>
                </a:lnTo>
                <a:lnTo>
                  <a:pt x="353694" y="33051"/>
                </a:lnTo>
                <a:lnTo>
                  <a:pt x="378459" y="65532"/>
                </a:lnTo>
                <a:lnTo>
                  <a:pt x="393033" y="109219"/>
                </a:lnTo>
                <a:lnTo>
                  <a:pt x="397891" y="162813"/>
                </a:lnTo>
                <a:lnTo>
                  <a:pt x="396656" y="191845"/>
                </a:lnTo>
                <a:lnTo>
                  <a:pt x="386853" y="241859"/>
                </a:lnTo>
                <a:lnTo>
                  <a:pt x="367311" y="280965"/>
                </a:lnTo>
                <a:lnTo>
                  <a:pt x="337506" y="307306"/>
                </a:lnTo>
                <a:lnTo>
                  <a:pt x="318770" y="315595"/>
                </a:lnTo>
                <a:lnTo>
                  <a:pt x="322960" y="328930"/>
                </a:lnTo>
                <a:lnTo>
                  <a:pt x="367791" y="307895"/>
                </a:lnTo>
                <a:lnTo>
                  <a:pt x="400811" y="271525"/>
                </a:lnTo>
                <a:lnTo>
                  <a:pt x="421100" y="222678"/>
                </a:lnTo>
                <a:lnTo>
                  <a:pt x="427862" y="164591"/>
                </a:lnTo>
                <a:lnTo>
                  <a:pt x="426152" y="134417"/>
                </a:lnTo>
                <a:lnTo>
                  <a:pt x="412539" y="80974"/>
                </a:lnTo>
                <a:lnTo>
                  <a:pt x="385683" y="37468"/>
                </a:lnTo>
                <a:lnTo>
                  <a:pt x="346821" y="8616"/>
                </a:lnTo>
                <a:lnTo>
                  <a:pt x="322960" y="0"/>
                </a:lnTo>
                <a:close/>
              </a:path>
              <a:path w="427989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1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29" y="262889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5368" y="2223033"/>
            <a:ext cx="9252585" cy="14185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  <a:tab pos="699135" algn="l"/>
                <a:tab pos="1141095" algn="l"/>
                <a:tab pos="3373754" algn="l"/>
              </a:tabLst>
            </a:pP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𝐻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𝑆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=</a:t>
            </a:r>
            <a:r>
              <a:rPr sz="2800" spc="15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sz="2800" spc="-150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3075" spc="67" baseline="-16260" dirty="0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sz="3075" spc="195" baseline="-162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mbria Math"/>
                <a:cs typeface="Cambria Math"/>
              </a:rPr>
              <a:t>l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n</a:t>
            </a:r>
            <a:r>
              <a:rPr sz="2800" spc="-14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50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3075" spc="67" baseline="-16260" dirty="0">
                <a:solidFill>
                  <a:srgbClr val="455F51"/>
                </a:solidFill>
                <a:latin typeface="Cambria Math"/>
                <a:cs typeface="Cambria Math"/>
              </a:rPr>
              <a:t>1</a:t>
            </a:r>
            <a:r>
              <a:rPr sz="3075" baseline="-162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3075" spc="-247" baseline="-162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sz="2800" dirty="0">
                <a:solidFill>
                  <a:srgbClr val="455F51"/>
                </a:solidFill>
                <a:latin typeface="Cambria Math"/>
                <a:cs typeface="Cambria Math"/>
              </a:rPr>
              <a:t>	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⋯</a:t>
            </a:r>
            <a:r>
              <a:rPr sz="2800" spc="-145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−</a:t>
            </a:r>
            <a:r>
              <a:rPr sz="2800" spc="-1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14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3075" spc="382" baseline="-16260" dirty="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r>
              <a:rPr sz="3075" spc="247" baseline="-162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455F51"/>
                </a:solidFill>
                <a:latin typeface="Cambria Math"/>
                <a:cs typeface="Cambria Math"/>
              </a:rPr>
              <a:t>l</a:t>
            </a:r>
            <a:r>
              <a:rPr sz="2800" spc="-5" dirty="0">
                <a:solidFill>
                  <a:srgbClr val="455F51"/>
                </a:solidFill>
                <a:latin typeface="Cambria Math"/>
                <a:cs typeface="Cambria Math"/>
              </a:rPr>
              <a:t>n</a:t>
            </a:r>
            <a:r>
              <a:rPr sz="2800" spc="-14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14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3075" spc="382" baseline="-16260" dirty="0">
                <a:solidFill>
                  <a:srgbClr val="455F51"/>
                </a:solidFill>
                <a:latin typeface="Cambria Math"/>
                <a:cs typeface="Cambria Math"/>
              </a:rPr>
              <a:t>𝑛</a:t>
            </a:r>
            <a:endParaRPr sz="3075" baseline="-16260">
              <a:latin typeface="Cambria Math"/>
              <a:cs typeface="Cambria Math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5" dirty="0">
                <a:solidFill>
                  <a:srgbClr val="455F51"/>
                </a:solidFill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solidFill>
                  <a:srgbClr val="455F51"/>
                </a:solidFill>
                <a:latin typeface="Cambria Math"/>
                <a:cs typeface="Cambria Math"/>
              </a:rPr>
              <a:t>𝑖</a:t>
            </a:r>
            <a:r>
              <a:rPr sz="3075" spc="547" baseline="-16260" dirty="0">
                <a:solidFill>
                  <a:srgbClr val="455F51"/>
                </a:solidFill>
                <a:latin typeface="Cambria Math"/>
                <a:cs typeface="Cambria Math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represents</a:t>
            </a:r>
            <a:r>
              <a:rPr sz="2800" spc="3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proportion</a:t>
            </a:r>
            <a:r>
              <a:rPr sz="2800" spc="4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of the</a:t>
            </a:r>
            <a:r>
              <a:rPr sz="2800" spc="1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55F51"/>
                </a:solidFill>
                <a:latin typeface="Calibri"/>
                <a:cs typeface="Calibri"/>
              </a:rPr>
              <a:t>data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labeled</a:t>
            </a:r>
            <a:r>
              <a:rPr sz="2800" spc="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455F51"/>
                </a:solidFill>
                <a:latin typeface="Calibri"/>
                <a:cs typeface="Calibri"/>
              </a:rPr>
              <a:t>for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each</a:t>
            </a:r>
            <a:r>
              <a:rPr sz="280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2813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81940" algn="l"/>
              </a:tabLst>
            </a:pPr>
            <a:r>
              <a:rPr sz="2800" spc="-15" dirty="0">
                <a:solidFill>
                  <a:srgbClr val="455F51"/>
                </a:solidFill>
                <a:latin typeface="Calibri"/>
                <a:cs typeface="Calibri"/>
              </a:rPr>
              <a:t>Each </a:t>
            </a:r>
            <a:r>
              <a:rPr sz="2800" spc="-10" dirty="0">
                <a:solidFill>
                  <a:srgbClr val="455F51"/>
                </a:solidFill>
                <a:latin typeface="Calibri"/>
                <a:cs typeface="Calibri"/>
              </a:rPr>
              <a:t>term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looks</a:t>
            </a:r>
            <a:r>
              <a:rPr sz="2800" spc="10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55F51"/>
                </a:solidFill>
                <a:latin typeface="Calibri"/>
                <a:cs typeface="Calibri"/>
              </a:rPr>
              <a:t>like</a:t>
            </a:r>
            <a:r>
              <a:rPr sz="2800" spc="-5" dirty="0">
                <a:solidFill>
                  <a:srgbClr val="455F51"/>
                </a:solidFill>
                <a:latin typeface="Calibri"/>
                <a:cs typeface="Calibri"/>
              </a:rPr>
              <a:t> this: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29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455F51"/>
                </a:solidFill>
                <a:latin typeface="Calibri"/>
                <a:cs typeface="Calibri"/>
              </a:rPr>
              <a:t>Computing</a:t>
            </a:r>
            <a:r>
              <a:rPr sz="4000" b="0" spc="-65" dirty="0">
                <a:solidFill>
                  <a:srgbClr val="455F51"/>
                </a:solidFill>
                <a:latin typeface="Calibri"/>
                <a:cs typeface="Calibri"/>
              </a:rPr>
              <a:t> </a:t>
            </a:r>
            <a:r>
              <a:rPr sz="4000" b="0" spc="-20" dirty="0">
                <a:solidFill>
                  <a:srgbClr val="455F51"/>
                </a:solidFill>
                <a:latin typeface="Calibri"/>
                <a:cs typeface="Calibri"/>
              </a:rPr>
              <a:t>entropy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59" y="3702177"/>
            <a:ext cx="2847974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2759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b="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0" spc="-65" dirty="0">
                <a:solidFill>
                  <a:srgbClr val="FFFFFF"/>
                </a:solidFill>
                <a:latin typeface="Calibri"/>
                <a:cs typeface="Calibri"/>
              </a:rPr>
              <a:t>Trees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15945</Words>
  <Application>Microsoft Office PowerPoint</Application>
  <PresentationFormat>Widescreen</PresentationFormat>
  <Paragraphs>2031</Paragraphs>
  <Slides>356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356</vt:i4>
      </vt:variant>
    </vt:vector>
  </HeadingPairs>
  <TitlesOfParts>
    <vt:vector size="367" baseType="lpstr">
      <vt:lpstr>Arial</vt:lpstr>
      <vt:lpstr>Arial MT</vt:lpstr>
      <vt:lpstr>Calibri</vt:lpstr>
      <vt:lpstr>Cambria Math</vt:lpstr>
      <vt:lpstr>Consolas</vt:lpstr>
      <vt:lpstr>Courier New</vt:lpstr>
      <vt:lpstr>Georgia</vt:lpstr>
      <vt:lpstr>Microsoft Sans Serif</vt:lpstr>
      <vt:lpstr>Times New Roman</vt:lpstr>
      <vt:lpstr>Verdana</vt:lpstr>
      <vt:lpstr>Office Theme</vt:lpstr>
      <vt:lpstr>Getting Set Up</vt:lpstr>
      <vt:lpstr>Installation Checklist</vt:lpstr>
      <vt:lpstr>Python Basics</vt:lpstr>
      <vt:lpstr>Let’s just jump right into some code.</vt:lpstr>
      <vt:lpstr>Types of Data</vt:lpstr>
      <vt:lpstr>PowerPoint Presentation</vt:lpstr>
      <vt:lpstr>Major Types of Data</vt:lpstr>
      <vt:lpstr>Numerical</vt:lpstr>
      <vt:lpstr>Categorical</vt:lpstr>
      <vt:lpstr>Ordinal</vt:lpstr>
      <vt:lpstr>Quiz time!</vt:lpstr>
      <vt:lpstr>Mean, Median, and Mode</vt:lpstr>
      <vt:lpstr>Mean</vt:lpstr>
      <vt:lpstr>Median</vt:lpstr>
      <vt:lpstr>Median</vt:lpstr>
      <vt:lpstr>Mode</vt:lpstr>
      <vt:lpstr>Standard Deviation and Variance</vt:lpstr>
      <vt:lpstr>An example of a histogram</vt:lpstr>
      <vt:lpstr>Variance measures how “spread-out” the data is.</vt:lpstr>
      <vt:lpstr>Standard Deviation 𝜎 is just the square root of the</vt:lpstr>
      <vt:lpstr>Population vs. Sample</vt:lpstr>
      <vt:lpstr>Fancy Math</vt:lpstr>
      <vt:lpstr>Let’s look at another example.</vt:lpstr>
      <vt:lpstr>Probability Density Functions</vt:lpstr>
      <vt:lpstr>Example: a “normal distribution”</vt:lpstr>
      <vt:lpstr>Gives you the probability of a data point falling within  some given range of a given value.</vt:lpstr>
      <vt:lpstr>Probability Mass Function</vt:lpstr>
      <vt:lpstr>Let’s play with some examples.</vt:lpstr>
      <vt:lpstr>Percentiles and Moments</vt:lpstr>
      <vt:lpstr>Percentiles</vt:lpstr>
      <vt:lpstr>Percentiles in a normal distribution</vt:lpstr>
      <vt:lpstr>Let’s look at some examples.</vt:lpstr>
      <vt:lpstr>Moments</vt:lpstr>
      <vt:lpstr>The first moment is the mean.</vt:lpstr>
      <vt:lpstr>The second moment is the variance.</vt:lpstr>
      <vt:lpstr>Yes, it’s just that simple.</vt:lpstr>
      <vt:lpstr>The third moment is “skew” (𝛾)</vt:lpstr>
      <vt:lpstr>The fourth moment is “kurtosis”</vt:lpstr>
      <vt:lpstr>Let’s compute the 4 moments in Python.</vt:lpstr>
      <vt:lpstr>Covariance and Correlation</vt:lpstr>
      <vt:lpstr>Covariance</vt:lpstr>
      <vt:lpstr>Measuring covariance</vt:lpstr>
      <vt:lpstr>Interpreting covariance is hard</vt:lpstr>
      <vt:lpstr>That’s where correlation comes in!</vt:lpstr>
      <vt:lpstr>Remember: correlation does not imply causation!</vt:lpstr>
      <vt:lpstr>Let’s play with some data.</vt:lpstr>
      <vt:lpstr>Conditional Probability</vt:lpstr>
      <vt:lpstr>PowerPoint Presentation</vt:lpstr>
      <vt:lpstr>For example</vt:lpstr>
      <vt:lpstr>Let’s do another example using Python.</vt:lpstr>
      <vt:lpstr>Bayes’ Theorem</vt:lpstr>
      <vt:lpstr>Bayes’ Theorem</vt:lpstr>
      <vt:lpstr>Bayes’ Theorem to the rescue</vt:lpstr>
      <vt:lpstr>Bayes’ Theorem to the rescue</vt:lpstr>
      <vt:lpstr>Linear Regression</vt:lpstr>
      <vt:lpstr>Linear Regression</vt:lpstr>
      <vt:lpstr>Linear Regression: How does it work?</vt:lpstr>
      <vt:lpstr>Linear Regression: How does it work?</vt:lpstr>
      <vt:lpstr>More than one way to do it</vt:lpstr>
      <vt:lpstr>Measuring error with r-squared</vt:lpstr>
      <vt:lpstr>Computing r-squared</vt:lpstr>
      <vt:lpstr>Interpreting r-squared</vt:lpstr>
      <vt:lpstr>Let’s play with an example.</vt:lpstr>
      <vt:lpstr>Polynomial Regression</vt:lpstr>
      <vt:lpstr>Why limit ourselves to straight lines?</vt:lpstr>
      <vt:lpstr>Beware overfitting</vt:lpstr>
      <vt:lpstr>Let’s play with an example</vt:lpstr>
      <vt:lpstr>Multiple Regression</vt:lpstr>
      <vt:lpstr>Multiple Regression</vt:lpstr>
      <vt:lpstr>Still uses least squares</vt:lpstr>
      <vt:lpstr>Let’s dive into an example.</vt:lpstr>
      <vt:lpstr>Multi-Level Models</vt:lpstr>
      <vt:lpstr>Multi-Level Models</vt:lpstr>
      <vt:lpstr>Modeling multiple levels</vt:lpstr>
      <vt:lpstr>Doing this is hard.</vt:lpstr>
      <vt:lpstr>Supervised and Unsupervised Machine Learning</vt:lpstr>
      <vt:lpstr>What is machine learning?</vt:lpstr>
      <vt:lpstr>Unsupervised Learning</vt:lpstr>
      <vt:lpstr>Unsupervised Learning</vt:lpstr>
      <vt:lpstr>Supervised Learning</vt:lpstr>
      <vt:lpstr>Evaluating Supervised Learning</vt:lpstr>
      <vt:lpstr>Train / Test in practice</vt:lpstr>
      <vt:lpstr>Train/Test is not Infallible</vt:lpstr>
      <vt:lpstr>K-fold Cross Validation</vt:lpstr>
      <vt:lpstr>Let’s go do some training and testing.</vt:lpstr>
      <vt:lpstr>Bayesian Methods</vt:lpstr>
      <vt:lpstr>Remember Bayes’ Theorem?</vt:lpstr>
      <vt:lpstr>What about all the other words?</vt:lpstr>
      <vt:lpstr>Sounds like a lot of work.</vt:lpstr>
      <vt:lpstr>K-Means Clustering</vt:lpstr>
      <vt:lpstr>K-Means Clustering</vt:lpstr>
      <vt:lpstr>K-Means Clustering</vt:lpstr>
      <vt:lpstr>Graphical example</vt:lpstr>
      <vt:lpstr>K-Means Clustering Gotchas</vt:lpstr>
      <vt:lpstr>Let’s cluster stuff.</vt:lpstr>
      <vt:lpstr>Entropy</vt:lpstr>
      <vt:lpstr>Entropy</vt:lpstr>
      <vt:lpstr>Computing entropy</vt:lpstr>
      <vt:lpstr>Decision Trees</vt:lpstr>
      <vt:lpstr>Decision Trees</vt:lpstr>
      <vt:lpstr>Decision Tree example</vt:lpstr>
      <vt:lpstr>Totally Fabricated Hiring Data</vt:lpstr>
      <vt:lpstr>Totally Fabricated Should-I-Hire-This-Person Tree</vt:lpstr>
      <vt:lpstr>How Decision Trees Work</vt:lpstr>
      <vt:lpstr>Random Forests</vt:lpstr>
      <vt:lpstr>Let’s go make some trees.</vt:lpstr>
      <vt:lpstr>Ensemble Learning</vt:lpstr>
      <vt:lpstr>Ensemble Learning</vt:lpstr>
      <vt:lpstr>Ensemble Learning</vt:lpstr>
      <vt:lpstr>Advanced Ensemble Learning: Ways to Sound Smart</vt:lpstr>
      <vt:lpstr>XGBoost</vt:lpstr>
      <vt:lpstr>XGBoost</vt:lpstr>
      <vt:lpstr>Features of XGBoost</vt:lpstr>
      <vt:lpstr>Using XGBoost</vt:lpstr>
      <vt:lpstr>XGBoost Hyperparameters</vt:lpstr>
      <vt:lpstr>XGBoost</vt:lpstr>
      <vt:lpstr>Support Vector Machines</vt:lpstr>
      <vt:lpstr>Support Vector Machines</vt:lpstr>
      <vt:lpstr>Higher dimensions? Hyperplanes? Huh?</vt:lpstr>
      <vt:lpstr>Support Vector Classification</vt:lpstr>
      <vt:lpstr>Let’s play with SVC’s</vt:lpstr>
      <vt:lpstr>Recommender Systems</vt:lpstr>
      <vt:lpstr>What are recommender systems?</vt:lpstr>
      <vt:lpstr>User-Based Collaborative Filtering</vt:lpstr>
      <vt:lpstr>User-Based Collaborative Filtering</vt:lpstr>
      <vt:lpstr>User-Based Collaborative Filtering</vt:lpstr>
      <vt:lpstr>Problems with User-Based CF</vt:lpstr>
      <vt:lpstr>What if we based recommendations on relationships  between things instead of people?</vt:lpstr>
      <vt:lpstr>Item-Based Collaborative Filtering</vt:lpstr>
      <vt:lpstr>Item-Based Collaborative Filtering</vt:lpstr>
      <vt:lpstr>Item-Based Collaborative Filtering</vt:lpstr>
      <vt:lpstr>Item-Based Collaborative Filtering</vt:lpstr>
      <vt:lpstr>Item-Based Collaborative Filtering</vt:lpstr>
      <vt:lpstr>Let’s Do This</vt:lpstr>
      <vt:lpstr>K-Nearest Neighbor</vt:lpstr>
      <vt:lpstr>K-Nearest Neighbor (KNN)</vt:lpstr>
      <vt:lpstr>It’s Really That Simple</vt:lpstr>
      <vt:lpstr>Discrete Choice Models</vt:lpstr>
      <vt:lpstr>Discrete Choice Models</vt:lpstr>
      <vt:lpstr>Discrete Choice Models</vt:lpstr>
      <vt:lpstr>Example</vt:lpstr>
      <vt:lpstr>PowerPoint Presentation</vt:lpstr>
      <vt:lpstr>What is the curse of dimensionality?</vt:lpstr>
      <vt:lpstr>Remember K-Means Clustering?</vt:lpstr>
      <vt:lpstr>Another way: Principal Component Analysis (PCA)</vt:lpstr>
      <vt:lpstr>Example: Visualizing 4-D Iris Flower Data</vt:lpstr>
      <vt:lpstr>Example: Visualizing 4-D Iris Flower Data</vt:lpstr>
      <vt:lpstr>PowerPoint Presentation</vt:lpstr>
      <vt:lpstr>What is Data Warehousing?</vt:lpstr>
      <vt:lpstr>ETL: Extract, Transform, Load</vt:lpstr>
      <vt:lpstr>ELT: Extract, Load, Transform</vt:lpstr>
      <vt:lpstr>Lots more to explore</vt:lpstr>
      <vt:lpstr>Reinforcement Learning</vt:lpstr>
      <vt:lpstr>Reinforcement Learning</vt:lpstr>
      <vt:lpstr>Q-Learning</vt:lpstr>
      <vt:lpstr>Q-Learning</vt:lpstr>
      <vt:lpstr>The exploration problem</vt:lpstr>
      <vt:lpstr>Fancy Words</vt:lpstr>
      <vt:lpstr>More Fancy Words</vt:lpstr>
      <vt:lpstr>So to recap</vt:lpstr>
      <vt:lpstr>Implementing Reinforcement Learning</vt:lpstr>
      <vt:lpstr>Confusion Matrix</vt:lpstr>
      <vt:lpstr>Sometimes accuracy doesn’t tell the whole story</vt:lpstr>
      <vt:lpstr>Binary confusion matrix</vt:lpstr>
      <vt:lpstr>Image has cat?</vt:lpstr>
      <vt:lpstr>Another format</vt:lpstr>
      <vt:lpstr>Multi-class confusion matrix + heat map</vt:lpstr>
      <vt:lpstr>Measuring your Models</vt:lpstr>
      <vt:lpstr>Remember our friend the confusion matrix</vt:lpstr>
      <vt:lpstr>Recall</vt:lpstr>
      <vt:lpstr>Recall example</vt:lpstr>
      <vt:lpstr>Precision</vt:lpstr>
      <vt:lpstr>Precision example</vt:lpstr>
      <vt:lpstr>Other metrics</vt:lpstr>
      <vt:lpstr>ROC Curve</vt:lpstr>
      <vt:lpstr>AUC</vt:lpstr>
      <vt:lpstr>The Bias / Variance Tradeoff</vt:lpstr>
      <vt:lpstr>Bias and Variance</vt:lpstr>
      <vt:lpstr>Often you need to choose between bias and variance</vt:lpstr>
      <vt:lpstr>But what you really care about is error</vt:lpstr>
      <vt:lpstr>Tying it to earlier lessons</vt:lpstr>
      <vt:lpstr>PowerPoint Presentation</vt:lpstr>
      <vt:lpstr>Review: K-Fold Cross Validation</vt:lpstr>
      <vt:lpstr>Using K-Fold Cross Validation</vt:lpstr>
      <vt:lpstr>Let’s Play</vt:lpstr>
      <vt:lpstr>Cleaning Your Data</vt:lpstr>
      <vt:lpstr>Cleaning your Data</vt:lpstr>
      <vt:lpstr>Garbage In, Garbage Out</vt:lpstr>
      <vt:lpstr>Let’s analyze some web log data.</vt:lpstr>
      <vt:lpstr>Normalizing Numerical Data</vt:lpstr>
      <vt:lpstr>The importance of normalizing data</vt:lpstr>
      <vt:lpstr>Examples</vt:lpstr>
      <vt:lpstr>Read the docs</vt:lpstr>
      <vt:lpstr>Dealing with Outliers</vt:lpstr>
      <vt:lpstr>Dealing with Outliers</vt:lpstr>
      <vt:lpstr>Dealing with Outliers</vt:lpstr>
      <vt:lpstr>Let’s play with some data.</vt:lpstr>
      <vt:lpstr>Feature Engineering</vt:lpstr>
      <vt:lpstr>What is feature engineering?</vt:lpstr>
      <vt:lpstr>The Curse of Dimensionality</vt:lpstr>
      <vt:lpstr>Imputing Missing Data: Mean Replacement</vt:lpstr>
      <vt:lpstr>Imputing Missing Data: Dropping</vt:lpstr>
      <vt:lpstr>Imputing Missing Data: Machine Learning</vt:lpstr>
      <vt:lpstr>Imputing Missing Data: Just Get More Data</vt:lpstr>
      <vt:lpstr>Handling Unbalanced Data</vt:lpstr>
      <vt:lpstr>What is unbalanced data?</vt:lpstr>
      <vt:lpstr>Oversampling</vt:lpstr>
      <vt:lpstr>Undersampling</vt:lpstr>
      <vt:lpstr>SMOTE</vt:lpstr>
      <vt:lpstr>Adjusting thresholds</vt:lpstr>
      <vt:lpstr>Binning</vt:lpstr>
      <vt:lpstr>Transforming</vt:lpstr>
      <vt:lpstr>Encoding</vt:lpstr>
      <vt:lpstr>Scaling / Normalization</vt:lpstr>
      <vt:lpstr>Shuffling</vt:lpstr>
      <vt:lpstr>Installing Apache Spark on Windows</vt:lpstr>
      <vt:lpstr>Installing Spark on Windows</vt:lpstr>
      <vt:lpstr>Installing Spark on other OS’s</vt:lpstr>
      <vt:lpstr>Let’s Do It</vt:lpstr>
      <vt:lpstr>Spark Introduction</vt:lpstr>
      <vt:lpstr>What is Spark?</vt:lpstr>
      <vt:lpstr>It’s Scalable</vt:lpstr>
      <vt:lpstr>It’s Fast</vt:lpstr>
      <vt:lpstr>It’s Hot</vt:lpstr>
      <vt:lpstr>It’s Not That Hard</vt:lpstr>
      <vt:lpstr>Components of Spark</vt:lpstr>
      <vt:lpstr>Python vs. Scala</vt:lpstr>
      <vt:lpstr>Fear Not</vt:lpstr>
      <vt:lpstr>Resilient Distributed Datasets (RDDs)</vt:lpstr>
      <vt:lpstr>RDD</vt:lpstr>
      <vt:lpstr>The SparkContext</vt:lpstr>
      <vt:lpstr>Creating RDD’s</vt:lpstr>
      <vt:lpstr>Transforming RDD’s</vt:lpstr>
      <vt:lpstr>Map() example</vt:lpstr>
      <vt:lpstr>What’s that lambda thing?</vt:lpstr>
      <vt:lpstr>RDD Actions</vt:lpstr>
      <vt:lpstr>Lazy Evaluation</vt:lpstr>
      <vt:lpstr>Introducing MLLib</vt:lpstr>
      <vt:lpstr>Some MLLib Capabilities</vt:lpstr>
      <vt:lpstr>Special MLLib Data Types</vt:lpstr>
      <vt:lpstr>TF-IDF</vt:lpstr>
      <vt:lpstr>TF-IDF</vt:lpstr>
      <vt:lpstr>TF-IDF Explained</vt:lpstr>
      <vt:lpstr>TF-IDF Explained</vt:lpstr>
      <vt:lpstr>TF-IDF In Practice</vt:lpstr>
      <vt:lpstr>Using TF-IDF</vt:lpstr>
      <vt:lpstr>Let’s use TF-IDF on Wikipedia</vt:lpstr>
      <vt:lpstr>Deploying models for real-time use</vt:lpstr>
      <vt:lpstr>How do I use my model in an app?</vt:lpstr>
      <vt:lpstr>Example: Google Cloud ML</vt:lpstr>
      <vt:lpstr>Example: AWS (recommender system)</vt:lpstr>
      <vt:lpstr>Other approaches</vt:lpstr>
      <vt:lpstr>A/B Tests</vt:lpstr>
      <vt:lpstr>What is an A/B test?</vt:lpstr>
      <vt:lpstr>What sorts of things can you test?</vt:lpstr>
      <vt:lpstr>How do you measure conversion</vt:lpstr>
      <vt:lpstr>Variance is your Enemy</vt:lpstr>
      <vt:lpstr>Variance is your Enemy</vt:lpstr>
      <vt:lpstr>T-Tests and P-Values</vt:lpstr>
      <vt:lpstr>Determining significance</vt:lpstr>
      <vt:lpstr>The T-Statistic</vt:lpstr>
      <vt:lpstr>The P-Value</vt:lpstr>
      <vt:lpstr>Using P-values</vt:lpstr>
      <vt:lpstr>Let’s work through an example.</vt:lpstr>
      <vt:lpstr>How Long Do I Run an Experiment?</vt:lpstr>
      <vt:lpstr>How do I know when I’m done with an A/B test?</vt:lpstr>
      <vt:lpstr>A/B Test Gotchas</vt:lpstr>
      <vt:lpstr>Correlation does not imply causation</vt:lpstr>
      <vt:lpstr>Novelty Effects</vt:lpstr>
      <vt:lpstr>Seasonal Effects</vt:lpstr>
      <vt:lpstr>Selection Bias</vt:lpstr>
      <vt:lpstr>Data Pollution</vt:lpstr>
      <vt:lpstr>Attribution Errors</vt:lpstr>
      <vt:lpstr>deep learning pre-  requisites</vt:lpstr>
      <vt:lpstr>gradient descent</vt:lpstr>
      <vt:lpstr>autodiff</vt:lpstr>
      <vt:lpstr>softmax</vt:lpstr>
      <vt:lpstr>in review</vt:lpstr>
      <vt:lpstr>introducing artificial  neural networks</vt:lpstr>
      <vt:lpstr>the biological  inspiration</vt:lpstr>
      <vt:lpstr>cortical columns</vt:lpstr>
      <vt:lpstr>the first artificial  neurons 1943!!</vt:lpstr>
      <vt:lpstr>the linear threshold  unit (ltu)</vt:lpstr>
      <vt:lpstr>PowerPoint Presentation</vt:lpstr>
      <vt:lpstr>multi-layer  perceptrons</vt:lpstr>
      <vt:lpstr>softmax</vt:lpstr>
      <vt:lpstr>let’s play</vt:lpstr>
      <vt:lpstr>deep learning</vt:lpstr>
      <vt:lpstr>backpropagation</vt:lpstr>
      <vt:lpstr>activation functions  (aka rectifier)</vt:lpstr>
      <vt:lpstr>optimization  functions</vt:lpstr>
      <vt:lpstr>avoiding overfitting</vt:lpstr>
      <vt:lpstr>tuning your topology</vt:lpstr>
      <vt:lpstr>tensorflow</vt:lpstr>
      <vt:lpstr>why tensorflow?</vt:lpstr>
      <vt:lpstr>tensorflow basics</vt:lpstr>
      <vt:lpstr>softmax</vt:lpstr>
      <vt:lpstr>creating a neural network  with tensorflow</vt:lpstr>
      <vt:lpstr>make sure your features are  normalized</vt:lpstr>
      <vt:lpstr>keras</vt:lpstr>
      <vt:lpstr>why keras?</vt:lpstr>
      <vt:lpstr>let’s dive in</vt:lpstr>
      <vt:lpstr>Example: multi-class classification</vt:lpstr>
      <vt:lpstr>example: binary  classification</vt:lpstr>
      <vt:lpstr>integrating keras with  scikit-learn</vt:lpstr>
      <vt:lpstr>let’s try it out</vt:lpstr>
      <vt:lpstr>convolutional neural  networks</vt:lpstr>
      <vt:lpstr>cnn’s: what are they  for?</vt:lpstr>
      <vt:lpstr>cnn’s: how do they  work?</vt:lpstr>
      <vt:lpstr>how do we “know”  that’s a stop sign?</vt:lpstr>
      <vt:lpstr>cnn’s with keras</vt:lpstr>
      <vt:lpstr>cnn’s are hard</vt:lpstr>
      <vt:lpstr>specialized cnn  architectures</vt:lpstr>
      <vt:lpstr>let’s try it out</vt:lpstr>
      <vt:lpstr>recurrent neural  networks</vt:lpstr>
      <vt:lpstr>rnn’s: what are they  for?</vt:lpstr>
      <vt:lpstr>PowerPoint Presentation</vt:lpstr>
      <vt:lpstr>another way to look  at it</vt:lpstr>
      <vt:lpstr>a layer of recurrent  neurons</vt:lpstr>
      <vt:lpstr>rnn topologies</vt:lpstr>
      <vt:lpstr>training rnn’s</vt:lpstr>
      <vt:lpstr>training rnn’s</vt:lpstr>
      <vt:lpstr>training rnn’s</vt:lpstr>
      <vt:lpstr>let’s run an example</vt:lpstr>
      <vt:lpstr>Transfer Learning</vt:lpstr>
      <vt:lpstr>Re-using trained models</vt:lpstr>
      <vt:lpstr>Tuning Neural Networks</vt:lpstr>
      <vt:lpstr>Learning Rate</vt:lpstr>
      <vt:lpstr>Effect of learning rate</vt:lpstr>
      <vt:lpstr>Batch Size</vt:lpstr>
      <vt:lpstr>To Recap</vt:lpstr>
      <vt:lpstr>Neural Network Regularization Techniques</vt:lpstr>
      <vt:lpstr>What is regularization?</vt:lpstr>
      <vt:lpstr>Too many layers? Too many neurons?</vt:lpstr>
      <vt:lpstr>PowerPoint Presentation</vt:lpstr>
      <vt:lpstr>Early Stopping</vt:lpstr>
      <vt:lpstr>Generative Modeling</vt:lpstr>
      <vt:lpstr>Variational Auto-Encoders</vt:lpstr>
      <vt:lpstr>Auto-Encoders</vt:lpstr>
      <vt:lpstr>Transpose convolution</vt:lpstr>
      <vt:lpstr>Variational Auto-Encoders</vt:lpstr>
      <vt:lpstr>The “reparameterization trick”</vt:lpstr>
      <vt:lpstr>Kullback-Leibler Divergence</vt:lpstr>
      <vt:lpstr>Generative Adversarial Networks (GAN’s)</vt:lpstr>
      <vt:lpstr>Generative Adversarial Networks</vt:lpstr>
      <vt:lpstr>GAN’s</vt:lpstr>
      <vt:lpstr>Fancy math</vt:lpstr>
      <vt:lpstr>The Ethics of Deep Learning</vt:lpstr>
      <vt:lpstr>Types of errors</vt:lpstr>
      <vt:lpstr>Hidden biases</vt:lpstr>
      <vt:lpstr>Is it really better than a human?</vt:lpstr>
      <vt:lpstr>Unintended applications of your research</vt:lpstr>
      <vt:lpstr>Learning More about Deep Learning</vt:lpstr>
      <vt:lpstr>Learning more</vt:lpstr>
      <vt:lpstr>Final Project</vt:lpstr>
      <vt:lpstr>Your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Set Up</dc:title>
  <dc:creator>Ernesto Lee</dc:creator>
  <cp:lastModifiedBy>Ernesto Lee</cp:lastModifiedBy>
  <cp:revision>1</cp:revision>
  <dcterms:created xsi:type="dcterms:W3CDTF">2023-05-19T11:41:29Z</dcterms:created>
  <dcterms:modified xsi:type="dcterms:W3CDTF">2023-05-19T11:53:17Z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2023-05-19T00:00:00Z</vt:filetime>
  </property>
</Properties>
</file>